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theme/theme6.xml" ContentType="application/vnd.openxmlformats-officedocument.theme+xml"/>
  <Override PartName="/ppt/tags/tag37.xml" ContentType="application/vnd.openxmlformats-officedocument.presentationml.tags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theme/theme7.xml" ContentType="application/vnd.openxmlformats-officedocument.theme+xml"/>
  <Override PartName="/ppt/tags/tag38.xml" ContentType="application/vnd.openxmlformats-officedocument.presentationml.tags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tags/tag39.xml" ContentType="application/vnd.openxmlformats-officedocument.presentationml.tags+xml"/>
  <Override PartName="/ppt/notesSlides/notesSlide2.xml" ContentType="application/vnd.openxmlformats-officedocument.presentationml.notesSlide+xml"/>
  <Override PartName="/ppt/tags/tag40.xml" ContentType="application/vnd.openxmlformats-officedocument.presentationml.tags+xml"/>
  <Override PartName="/ppt/notesSlides/notesSlide3.xml" ContentType="application/vnd.openxmlformats-officedocument.presentationml.notesSlide+xml"/>
  <Override PartName="/ppt/tags/tag41.xml" ContentType="application/vnd.openxmlformats-officedocument.presentationml.tags+xml"/>
  <Override PartName="/ppt/notesSlides/notesSlide4.xml" ContentType="application/vnd.openxmlformats-officedocument.presentationml.notesSlide+xml"/>
  <Override PartName="/ppt/tags/tag42.xml" ContentType="application/vnd.openxmlformats-officedocument.presentationml.tags+xml"/>
  <Override PartName="/ppt/notesSlides/notesSlide5.xml" ContentType="application/vnd.openxmlformats-officedocument.presentationml.notesSlide+xml"/>
  <Override PartName="/ppt/tags/tag43.xml" ContentType="application/vnd.openxmlformats-officedocument.presentationml.tags+xml"/>
  <Override PartName="/ppt/notesSlides/notesSlide6.xml" ContentType="application/vnd.openxmlformats-officedocument.presentationml.notesSlide+xml"/>
  <Override PartName="/ppt/tags/tag44.xml" ContentType="application/vnd.openxmlformats-officedocument.presentationml.tags+xml"/>
  <Override PartName="/ppt/notesSlides/notesSlide7.xml" ContentType="application/vnd.openxmlformats-officedocument.presentationml.notesSlide+xml"/>
  <Override PartName="/ppt/tags/tag45.xml" ContentType="application/vnd.openxmlformats-officedocument.presentationml.tags+xml"/>
  <Override PartName="/ppt/notesSlides/notesSlide8.xml" ContentType="application/vnd.openxmlformats-officedocument.presentationml.notesSlide+xml"/>
  <Override PartName="/ppt/tags/tag46.xml" ContentType="application/vnd.openxmlformats-officedocument.presentationml.tags+xml"/>
  <Override PartName="/ppt/notesSlides/notesSlide9.xml" ContentType="application/vnd.openxmlformats-officedocument.presentationml.notesSlide+xml"/>
  <Override PartName="/ppt/tags/tag47.xml" ContentType="application/vnd.openxmlformats-officedocument.presentationml.tags+xml"/>
  <Override PartName="/ppt/notesSlides/notesSlide10.xml" ContentType="application/vnd.openxmlformats-officedocument.presentationml.notesSlide+xml"/>
  <Override PartName="/ppt/tags/tag48.xml" ContentType="application/vnd.openxmlformats-officedocument.presentationml.tags+xml"/>
  <Override PartName="/ppt/notesSlides/notesSlide11.xml" ContentType="application/vnd.openxmlformats-officedocument.presentationml.notesSlide+xml"/>
  <Override PartName="/ppt/tags/tag49.xml" ContentType="application/vnd.openxmlformats-officedocument.presentationml.tags+xml"/>
  <Override PartName="/ppt/notesSlides/notesSlide12.xml" ContentType="application/vnd.openxmlformats-officedocument.presentationml.notesSlide+xml"/>
  <Override PartName="/ppt/tags/tag50.xml" ContentType="application/vnd.openxmlformats-officedocument.presentationml.tags+xml"/>
  <Override PartName="/ppt/notesSlides/notesSlide13.xml" ContentType="application/vnd.openxmlformats-officedocument.presentationml.notesSlide+xml"/>
  <Override PartName="/ppt/tags/tag51.xml" ContentType="application/vnd.openxmlformats-officedocument.presentationml.tags+xml"/>
  <Override PartName="/ppt/notesSlides/notesSlide14.xml" ContentType="application/vnd.openxmlformats-officedocument.presentationml.notesSlide+xml"/>
  <Override PartName="/ppt/tags/tag52.xml" ContentType="application/vnd.openxmlformats-officedocument.presentationml.tags+xml"/>
  <Override PartName="/ppt/notesSlides/notesSlide15.xml" ContentType="application/vnd.openxmlformats-officedocument.presentationml.notesSlide+xml"/>
  <Override PartName="/ppt/tags/tag53.xml" ContentType="application/vnd.openxmlformats-officedocument.presentationml.tags+xml"/>
  <Override PartName="/ppt/notesSlides/notesSlide16.xml" ContentType="application/vnd.openxmlformats-officedocument.presentationml.notesSlide+xml"/>
  <Override PartName="/ppt/tags/tag54.xml" ContentType="application/vnd.openxmlformats-officedocument.presentationml.tags+xml"/>
  <Override PartName="/ppt/notesSlides/notesSlide17.xml" ContentType="application/vnd.openxmlformats-officedocument.presentationml.notesSlide+xml"/>
  <Override PartName="/ppt/tags/tag55.xml" ContentType="application/vnd.openxmlformats-officedocument.presentationml.tags+xml"/>
  <Override PartName="/ppt/notesSlides/notesSlide18.xml" ContentType="application/vnd.openxmlformats-officedocument.presentationml.notesSlide+xml"/>
  <Override PartName="/ppt/tags/tag56.xml" ContentType="application/vnd.openxmlformats-officedocument.presentationml.tags+xml"/>
  <Override PartName="/ppt/notesSlides/notesSlide19.xml" ContentType="application/vnd.openxmlformats-officedocument.presentationml.notesSlide+xml"/>
  <Override PartName="/ppt/tags/tag57.xml" ContentType="application/vnd.openxmlformats-officedocument.presentationml.tags+xml"/>
  <Override PartName="/ppt/notesSlides/notesSlide20.xml" ContentType="application/vnd.openxmlformats-officedocument.presentationml.notesSlide+xml"/>
  <Override PartName="/ppt/tags/tag58.xml" ContentType="application/vnd.openxmlformats-officedocument.presentationml.tags+xml"/>
  <Override PartName="/ppt/notesSlides/notesSlide21.xml" ContentType="application/vnd.openxmlformats-officedocument.presentationml.notesSlide+xml"/>
  <Override PartName="/ppt/tags/tag59.xml" ContentType="application/vnd.openxmlformats-officedocument.presentationml.tags+xml"/>
  <Override PartName="/ppt/notesSlides/notesSlide22.xml" ContentType="application/vnd.openxmlformats-officedocument.presentationml.notesSlide+xml"/>
  <Override PartName="/ppt/tags/tag60.xml" ContentType="application/vnd.openxmlformats-officedocument.presentationml.tags+xml"/>
  <Override PartName="/ppt/notesSlides/notesSlide23.xml" ContentType="application/vnd.openxmlformats-officedocument.presentationml.notesSlide+xml"/>
  <Override PartName="/ppt/tags/tag61.xml" ContentType="application/vnd.openxmlformats-officedocument.presentationml.tags+xml"/>
  <Override PartName="/ppt/notesSlides/notesSlide24.xml" ContentType="application/vnd.openxmlformats-officedocument.presentationml.notesSlide+xml"/>
  <Override PartName="/ppt/tags/tag62.xml" ContentType="application/vnd.openxmlformats-officedocument.presentationml.tags+xml"/>
  <Override PartName="/ppt/notesSlides/notesSlide25.xml" ContentType="application/vnd.openxmlformats-officedocument.presentationml.notesSlide+xml"/>
  <Override PartName="/ppt/tags/tag63.xml" ContentType="application/vnd.openxmlformats-officedocument.presentationml.tags+xml"/>
  <Override PartName="/ppt/notesSlides/notesSlide26.xml" ContentType="application/vnd.openxmlformats-officedocument.presentationml.notesSlide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90" r:id="rId1"/>
    <p:sldMasterId id="2147483725" r:id="rId2"/>
    <p:sldMasterId id="2147483713" r:id="rId3"/>
    <p:sldMasterId id="2147483737" r:id="rId4"/>
    <p:sldMasterId id="2147483749" r:id="rId5"/>
    <p:sldMasterId id="2147483699" r:id="rId6"/>
    <p:sldMasterId id="2147483768" r:id="rId7"/>
  </p:sldMasterIdLst>
  <p:notesMasterIdLst>
    <p:notesMasterId r:id="rId36"/>
  </p:notesMasterIdLst>
  <p:sldIdLst>
    <p:sldId id="2145705810" r:id="rId8"/>
    <p:sldId id="2145705833" r:id="rId9"/>
    <p:sldId id="2145705836" r:id="rId10"/>
    <p:sldId id="2145705838" r:id="rId11"/>
    <p:sldId id="2145705668" r:id="rId12"/>
    <p:sldId id="2145705834" r:id="rId13"/>
    <p:sldId id="2145705835" r:id="rId14"/>
    <p:sldId id="2145705852" r:id="rId15"/>
    <p:sldId id="2145705837" r:id="rId16"/>
    <p:sldId id="2145705819" r:id="rId17"/>
    <p:sldId id="2145705848" r:id="rId18"/>
    <p:sldId id="2145705849" r:id="rId19"/>
    <p:sldId id="2145705850" r:id="rId20"/>
    <p:sldId id="2145705828" r:id="rId21"/>
    <p:sldId id="2145705846" r:id="rId22"/>
    <p:sldId id="2145705845" r:id="rId23"/>
    <p:sldId id="2145705825" r:id="rId24"/>
    <p:sldId id="2145705829" r:id="rId25"/>
    <p:sldId id="2145705857" r:id="rId26"/>
    <p:sldId id="2145705839" r:id="rId27"/>
    <p:sldId id="2145705841" r:id="rId28"/>
    <p:sldId id="2145705842" r:id="rId29"/>
    <p:sldId id="2145705851" r:id="rId30"/>
    <p:sldId id="2145705847" r:id="rId31"/>
    <p:sldId id="2145705843" r:id="rId32"/>
    <p:sldId id="2145705855" r:id="rId33"/>
    <p:sldId id="2145705797" r:id="rId34"/>
    <p:sldId id="2145705637" r:id="rId35"/>
  </p:sldIdLst>
  <p:sldSz cx="12192000" cy="6858000"/>
  <p:notesSz cx="6858000" cy="9144000"/>
  <p:custDataLst>
    <p:tags r:id="rId37"/>
  </p:custDataLst>
  <p:defaultTextStyle>
    <a:defPPr>
      <a:defRPr lang="de-DE"/>
    </a:defPPr>
    <a:lvl1pPr marL="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65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3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96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661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827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991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157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322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397D78A4-ADF0-4766-80A3-F2EA4CFB8FDC}">
          <p14:sldIdLst>
            <p14:sldId id="2145705810"/>
            <p14:sldId id="2145705833"/>
            <p14:sldId id="2145705836"/>
            <p14:sldId id="2145705838"/>
            <p14:sldId id="2145705668"/>
            <p14:sldId id="2145705834"/>
            <p14:sldId id="2145705835"/>
            <p14:sldId id="2145705852"/>
            <p14:sldId id="2145705837"/>
            <p14:sldId id="2145705819"/>
            <p14:sldId id="2145705848"/>
            <p14:sldId id="2145705849"/>
            <p14:sldId id="2145705850"/>
            <p14:sldId id="2145705828"/>
            <p14:sldId id="2145705846"/>
            <p14:sldId id="2145705845"/>
            <p14:sldId id="2145705825"/>
            <p14:sldId id="2145705829"/>
            <p14:sldId id="2145705857"/>
            <p14:sldId id="2145705839"/>
            <p14:sldId id="2145705841"/>
            <p14:sldId id="2145705842"/>
            <p14:sldId id="2145705851"/>
            <p14:sldId id="2145705847"/>
            <p14:sldId id="2145705843"/>
            <p14:sldId id="2145705855"/>
            <p14:sldId id="2145705797"/>
            <p14:sldId id="2145705637"/>
          </p14:sldIdLst>
        </p14:section>
        <p14:section name="Drafts" id="{CB1048C8-5D45-4F50-B65A-F569FDB6D314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ora Zihn" initials="NZ" lastIdx="1" clrIdx="0">
    <p:extLst>
      <p:ext uri="{19B8F6BF-5375-455C-9EA6-DF929625EA0E}">
        <p15:presenceInfo xmlns:p15="http://schemas.microsoft.com/office/powerpoint/2012/main" userId="S::nora@clevisresearch.onmicrosoft.com::d972c7eb-b4b8-4979-8222-7bb3a4a94aca" providerId="AD"/>
      </p:ext>
    </p:extLst>
  </p:cmAuthor>
  <p:cmAuthor id="2" name="Jennifer Bast" initials="JB" lastIdx="9" clrIdx="1">
    <p:extLst>
      <p:ext uri="{19B8F6BF-5375-455C-9EA6-DF929625EA0E}">
        <p15:presenceInfo xmlns:p15="http://schemas.microsoft.com/office/powerpoint/2012/main" userId="Jennifer Bast" providerId="None"/>
      </p:ext>
    </p:extLst>
  </p:cmAuthor>
  <p:cmAuthor id="3" name="Miranda Barros" initials="MB" lastIdx="8" clrIdx="2">
    <p:extLst>
      <p:ext uri="{19B8F6BF-5375-455C-9EA6-DF929625EA0E}">
        <p15:presenceInfo xmlns:p15="http://schemas.microsoft.com/office/powerpoint/2012/main" userId="a8149e820c15ff8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0B0F0"/>
    <a:srgbClr val="25D07B"/>
    <a:srgbClr val="507189"/>
    <a:srgbClr val="A5116C"/>
    <a:srgbClr val="E21B4B"/>
    <a:srgbClr val="FFA152"/>
    <a:srgbClr val="6AB1E7"/>
    <a:srgbClr val="282827"/>
    <a:srgbClr val="006B6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ittlere Formatvorlage 2 - Akz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214" autoAdjust="0"/>
    <p:restoredTop sz="67060" autoAdjust="0"/>
  </p:normalViewPr>
  <p:slideViewPr>
    <p:cSldViewPr snapToGrid="0">
      <p:cViewPr varScale="1">
        <p:scale>
          <a:sx n="76" d="100"/>
          <a:sy n="76" d="100"/>
        </p:scale>
        <p:origin x="1710" y="8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75" d="100"/>
        <a:sy n="75" d="100"/>
      </p:scale>
      <p:origin x="0" y="-11280"/>
    </p:cViewPr>
  </p:sorterViewPr>
  <p:notesViewPr>
    <p:cSldViewPr snapToGrid="0">
      <p:cViewPr varScale="1">
        <p:scale>
          <a:sx n="114" d="100"/>
          <a:sy n="114" d="100"/>
        </p:scale>
        <p:origin x="4264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presProps" Target="presProps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tableStyles" Target="tableStyle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slide" Target="slides/slide22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tags" Target="tags/tag1.xml"/><Relationship Id="rId40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8" Type="http://schemas.openxmlformats.org/officeDocument/2006/relationships/slide" Target="slides/slid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commentAuthors" Target="commentAuthor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3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3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3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3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8.vml.rels><?xml version="1.0" encoding="UTF-8" standalone="yes"?>
<Relationships xmlns="http://schemas.openxmlformats.org/package/2006/relationships"><Relationship Id="rId1" Type="http://schemas.openxmlformats.org/officeDocument/2006/relationships/image" Target="../media/image63.emf"/></Relationships>
</file>

<file path=ppt/drawings/_rels/vmlDrawing39.vml.rels><?xml version="1.0" encoding="UTF-8" standalone="yes"?>
<Relationships xmlns="http://schemas.openxmlformats.org/package/2006/relationships"><Relationship Id="rId1" Type="http://schemas.openxmlformats.org/officeDocument/2006/relationships/image" Target="../media/image63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40.vml.rels><?xml version="1.0" encoding="UTF-8" standalone="yes"?>
<Relationships xmlns="http://schemas.openxmlformats.org/package/2006/relationships"><Relationship Id="rId1" Type="http://schemas.openxmlformats.org/officeDocument/2006/relationships/image" Target="../media/image63.emf"/></Relationships>
</file>

<file path=ppt/drawings/_rels/vmlDrawing4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3.emf"/></Relationships>
</file>

<file path=ppt/drawings/_rels/vmlDrawing4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3.emf"/></Relationships>
</file>

<file path=ppt/drawings/_rels/vmlDrawing4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3.emf"/></Relationships>
</file>

<file path=ppt/drawings/_rels/vmlDrawing44.vml.rels><?xml version="1.0" encoding="UTF-8" standalone="yes"?>
<Relationships xmlns="http://schemas.openxmlformats.org/package/2006/relationships"><Relationship Id="rId1" Type="http://schemas.openxmlformats.org/officeDocument/2006/relationships/image" Target="../media/image63.emf"/></Relationships>
</file>

<file path=ppt/drawings/_rels/vmlDrawing45.vml.rels><?xml version="1.0" encoding="UTF-8" standalone="yes"?>
<Relationships xmlns="http://schemas.openxmlformats.org/package/2006/relationships"><Relationship Id="rId1" Type="http://schemas.openxmlformats.org/officeDocument/2006/relationships/image" Target="../media/image63.emf"/></Relationships>
</file>

<file path=ppt/drawings/_rels/vmlDrawing46.vml.rels><?xml version="1.0" encoding="UTF-8" standalone="yes"?>
<Relationships xmlns="http://schemas.openxmlformats.org/package/2006/relationships"><Relationship Id="rId1" Type="http://schemas.openxmlformats.org/officeDocument/2006/relationships/image" Target="../media/image63.emf"/></Relationships>
</file>

<file path=ppt/drawings/_rels/vmlDrawing47.vml.rels><?xml version="1.0" encoding="UTF-8" standalone="yes"?>
<Relationships xmlns="http://schemas.openxmlformats.org/package/2006/relationships"><Relationship Id="rId1" Type="http://schemas.openxmlformats.org/officeDocument/2006/relationships/image" Target="../media/image63.emf"/></Relationships>
</file>

<file path=ppt/drawings/_rels/vmlDrawing48.vml.rels><?xml version="1.0" encoding="UTF-8" standalone="yes"?>
<Relationships xmlns="http://schemas.openxmlformats.org/package/2006/relationships"><Relationship Id="rId1" Type="http://schemas.openxmlformats.org/officeDocument/2006/relationships/image" Target="../media/image63.emf"/></Relationships>
</file>

<file path=ppt/drawings/_rels/vmlDrawing49.vml.rels><?xml version="1.0" encoding="UTF-8" standalone="yes"?>
<Relationships xmlns="http://schemas.openxmlformats.org/package/2006/relationships"><Relationship Id="rId1" Type="http://schemas.openxmlformats.org/officeDocument/2006/relationships/image" Target="../media/image63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50.vml.rels><?xml version="1.0" encoding="UTF-8" standalone="yes"?>
<Relationships xmlns="http://schemas.openxmlformats.org/package/2006/relationships"><Relationship Id="rId1" Type="http://schemas.openxmlformats.org/officeDocument/2006/relationships/image" Target="../media/image63.emf"/></Relationships>
</file>

<file path=ppt/drawings/_rels/vmlDrawing5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3.emf"/></Relationships>
</file>

<file path=ppt/drawings/_rels/vmlDrawing5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3.emf"/></Relationships>
</file>

<file path=ppt/drawings/_rels/vmlDrawing5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3.emf"/></Relationships>
</file>

<file path=ppt/drawings/_rels/vmlDrawing54.vml.rels><?xml version="1.0" encoding="UTF-8" standalone="yes"?>
<Relationships xmlns="http://schemas.openxmlformats.org/package/2006/relationships"><Relationship Id="rId1" Type="http://schemas.openxmlformats.org/officeDocument/2006/relationships/image" Target="../media/image63.emf"/></Relationships>
</file>

<file path=ppt/drawings/_rels/vmlDrawing55.vml.rels><?xml version="1.0" encoding="UTF-8" standalone="yes"?>
<Relationships xmlns="http://schemas.openxmlformats.org/package/2006/relationships"><Relationship Id="rId1" Type="http://schemas.openxmlformats.org/officeDocument/2006/relationships/image" Target="../media/image63.emf"/></Relationships>
</file>

<file path=ppt/drawings/_rels/vmlDrawing56.vml.rels><?xml version="1.0" encoding="UTF-8" standalone="yes"?>
<Relationships xmlns="http://schemas.openxmlformats.org/package/2006/relationships"><Relationship Id="rId1" Type="http://schemas.openxmlformats.org/officeDocument/2006/relationships/image" Target="../media/image63.emf"/></Relationships>
</file>

<file path=ppt/drawings/_rels/vmlDrawing57.vml.rels><?xml version="1.0" encoding="UTF-8" standalone="yes"?>
<Relationships xmlns="http://schemas.openxmlformats.org/package/2006/relationships"><Relationship Id="rId1" Type="http://schemas.openxmlformats.org/officeDocument/2006/relationships/image" Target="../media/image63.emf"/></Relationships>
</file>

<file path=ppt/drawings/_rels/vmlDrawing58.vml.rels><?xml version="1.0" encoding="UTF-8" standalone="yes"?>
<Relationships xmlns="http://schemas.openxmlformats.org/package/2006/relationships"><Relationship Id="rId1" Type="http://schemas.openxmlformats.org/officeDocument/2006/relationships/image" Target="../media/image63.emf"/></Relationships>
</file>

<file path=ppt/drawings/_rels/vmlDrawing59.vml.rels><?xml version="1.0" encoding="UTF-8" standalone="yes"?>
<Relationships xmlns="http://schemas.openxmlformats.org/package/2006/relationships"><Relationship Id="rId1" Type="http://schemas.openxmlformats.org/officeDocument/2006/relationships/image" Target="../media/image63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60.vml.rels><?xml version="1.0" encoding="UTF-8" standalone="yes"?>
<Relationships xmlns="http://schemas.openxmlformats.org/package/2006/relationships"><Relationship Id="rId1" Type="http://schemas.openxmlformats.org/officeDocument/2006/relationships/image" Target="../media/image63.emf"/></Relationships>
</file>

<file path=ppt/drawings/_rels/vmlDrawing6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3.emf"/></Relationships>
</file>

<file path=ppt/drawings/_rels/vmlDrawing6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3.emf"/></Relationships>
</file>

<file path=ppt/drawings/_rels/vmlDrawing6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3.emf"/></Relationships>
</file>

<file path=ppt/drawings/_rels/vmlDrawing64.vml.rels><?xml version="1.0" encoding="UTF-8" standalone="yes"?>
<Relationships xmlns="http://schemas.openxmlformats.org/package/2006/relationships"><Relationship Id="rId1" Type="http://schemas.openxmlformats.org/officeDocument/2006/relationships/image" Target="../media/image63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venir Next LT Pro" panose="020B0504020202020204" pitchFamily="34" charset="0"/>
                <a:sym typeface="Avenir Next LT Pro" panose="020B0504020202020204" pitchFamily="34" charset="0"/>
              </a:defRPr>
            </a:lvl1pPr>
          </a:lstStyle>
          <a:p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venir Next LT Pro" panose="020B0504020202020204" pitchFamily="34" charset="0"/>
                <a:sym typeface="Avenir Next LT Pro" panose="020B0504020202020204" pitchFamily="34" charset="0"/>
              </a:defRPr>
            </a:lvl1pPr>
          </a:lstStyle>
          <a:p>
            <a:fld id="{84E330B8-E1E3-4FA7-9218-EF0D942426CD}" type="datetimeFigureOut">
              <a:rPr lang="en-GB" smtClean="0"/>
              <a:pPr/>
              <a:t>08/09/2025</a:t>
            </a:fld>
            <a:endParaRPr lang="en-GB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venir Next LT Pro" panose="020B0504020202020204" pitchFamily="34" charset="0"/>
                <a:sym typeface="Avenir Next LT Pro" panose="020B0504020202020204" pitchFamily="34" charset="0"/>
              </a:defRPr>
            </a:lvl1pPr>
          </a:lstStyle>
          <a:p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venir Next LT Pro" panose="020B0504020202020204" pitchFamily="34" charset="0"/>
                <a:sym typeface="Avenir Next LT Pro" panose="020B0504020202020204" pitchFamily="34" charset="0"/>
              </a:defRPr>
            </a:lvl1pPr>
          </a:lstStyle>
          <a:p>
            <a:fld id="{2C246FC3-9EC4-40C0-BA00-570A2708BE3E}" type="slidenum">
              <a:rPr lang="en-GB" smtClean="0"/>
              <a:pPr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83919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30" rtl="0" eaLnBrk="1" latinLnBrk="0" hangingPunct="1">
      <a:defRPr sz="1200" kern="1200">
        <a:solidFill>
          <a:schemeClr val="tx1"/>
        </a:solidFill>
        <a:latin typeface="Avenir Next LT Pro" panose="020B0504020202020204" pitchFamily="34" charset="0"/>
        <a:ea typeface="+mn-ea"/>
        <a:cs typeface="+mn-cs"/>
        <a:sym typeface="Avenir Next LT Pro" panose="020B0504020202020204" pitchFamily="34" charset="0"/>
      </a:defRPr>
    </a:lvl1pPr>
    <a:lvl2pPr marL="457165" algn="l" defTabSz="914330" rtl="0" eaLnBrk="1" latinLnBrk="0" hangingPunct="1">
      <a:defRPr sz="1200" kern="1200">
        <a:solidFill>
          <a:schemeClr val="tx1"/>
        </a:solidFill>
        <a:latin typeface="Avenir Next LT Pro" panose="020B0504020202020204" pitchFamily="34" charset="0"/>
        <a:ea typeface="+mn-ea"/>
        <a:cs typeface="+mn-cs"/>
        <a:sym typeface="Avenir Next LT Pro" panose="020B0504020202020204" pitchFamily="34" charset="0"/>
      </a:defRPr>
    </a:lvl2pPr>
    <a:lvl3pPr marL="914330" algn="l" defTabSz="914330" rtl="0" eaLnBrk="1" latinLnBrk="0" hangingPunct="1">
      <a:defRPr sz="1200" kern="1200">
        <a:solidFill>
          <a:schemeClr val="tx1"/>
        </a:solidFill>
        <a:latin typeface="Avenir Next LT Pro" panose="020B0504020202020204" pitchFamily="34" charset="0"/>
        <a:ea typeface="+mn-ea"/>
        <a:cs typeface="+mn-cs"/>
        <a:sym typeface="Avenir Next LT Pro" panose="020B0504020202020204" pitchFamily="34" charset="0"/>
      </a:defRPr>
    </a:lvl3pPr>
    <a:lvl4pPr marL="1371496" algn="l" defTabSz="914330" rtl="0" eaLnBrk="1" latinLnBrk="0" hangingPunct="1">
      <a:defRPr sz="1200" kern="1200">
        <a:solidFill>
          <a:schemeClr val="tx1"/>
        </a:solidFill>
        <a:latin typeface="Avenir Next LT Pro" panose="020B0504020202020204" pitchFamily="34" charset="0"/>
        <a:ea typeface="+mn-ea"/>
        <a:cs typeface="+mn-cs"/>
        <a:sym typeface="Avenir Next LT Pro" panose="020B0504020202020204" pitchFamily="34" charset="0"/>
      </a:defRPr>
    </a:lvl4pPr>
    <a:lvl5pPr marL="1828661" algn="l" defTabSz="914330" rtl="0" eaLnBrk="1" latinLnBrk="0" hangingPunct="1">
      <a:defRPr sz="1200" kern="1200">
        <a:solidFill>
          <a:schemeClr val="tx1"/>
        </a:solidFill>
        <a:latin typeface="Avenir Next LT Pro" panose="020B0504020202020204" pitchFamily="34" charset="0"/>
        <a:ea typeface="+mn-ea"/>
        <a:cs typeface="+mn-cs"/>
        <a:sym typeface="Avenir Next LT Pro" panose="020B0504020202020204" pitchFamily="34" charset="0"/>
      </a:defRPr>
    </a:lvl5pPr>
    <a:lvl6pPr marL="2285827" algn="l" defTabSz="91433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991" algn="l" defTabSz="91433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157" algn="l" defTabSz="91433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322" algn="l" defTabSz="91433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None/>
            </a:pP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246FC3-9EC4-40C0-BA00-570A2708BE3E}" type="slidenum">
              <a:rPr lang="en-GB" smtClean="0"/>
              <a:pPr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59999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246FC3-9EC4-40C0-BA00-570A2708BE3E}" type="slidenum">
              <a:rPr lang="en-GB" smtClean="0"/>
              <a:pPr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914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246FC3-9EC4-40C0-BA00-570A2708BE3E}" type="slidenum">
              <a:rPr lang="en-GB" smtClean="0"/>
              <a:pPr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04459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246FC3-9EC4-40C0-BA00-570A2708BE3E}" type="slidenum">
              <a:rPr lang="en-GB" smtClean="0"/>
              <a:pPr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79984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246FC3-9EC4-40C0-BA00-570A2708BE3E}" type="slidenum">
              <a:rPr lang="en-GB" smtClean="0"/>
              <a:pPr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54633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246FC3-9EC4-40C0-BA00-570A2708BE3E}" type="slidenum">
              <a:rPr lang="en-GB" smtClean="0"/>
              <a:pPr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54037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246FC3-9EC4-40C0-BA00-570A2708BE3E}" type="slidenum">
              <a:rPr lang="en-GB" smtClean="0"/>
              <a:pPr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90677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sz="1200" b="0" i="0" u="none" strike="noStrike" kern="1200" dirty="0">
              <a:solidFill>
                <a:schemeClr val="tx1"/>
              </a:solidFill>
              <a:effectLst/>
              <a:latin typeface="Avenir Next LT Pro" panose="020B0504020202020204" pitchFamily="34" charset="0"/>
              <a:ea typeface="+mn-ea"/>
              <a:cs typeface="+mn-cs"/>
              <a:sym typeface="Avenir Next LT Pro" panose="020B0504020202020204" pitchFamily="34" charset="0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246FC3-9EC4-40C0-BA00-570A2708BE3E}" type="slidenum">
              <a:rPr lang="en-GB" smtClean="0"/>
              <a:pPr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89513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246FC3-9EC4-40C0-BA00-570A2708BE3E}" type="slidenum">
              <a:rPr lang="en-GB" smtClean="0"/>
              <a:pPr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031725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246FC3-9EC4-40C0-BA00-570A2708BE3E}" type="slidenum">
              <a:rPr lang="en-GB" smtClean="0"/>
              <a:pPr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79175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246FC3-9EC4-40C0-BA00-570A2708BE3E}" type="slidenum">
              <a:rPr lang="en-GB" smtClean="0"/>
              <a:pPr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06081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endParaRPr lang="de-DE" sz="1200" kern="1200" dirty="0">
              <a:solidFill>
                <a:schemeClr val="tx1"/>
              </a:solidFill>
              <a:effectLst/>
              <a:latin typeface="Avenir Next LT Pro" panose="020B0504020202020204" pitchFamily="34" charset="0"/>
              <a:ea typeface="+mn-ea"/>
              <a:cs typeface="+mn-cs"/>
              <a:sym typeface="Avenir Next LT Pro" panose="020B0504020202020204" pitchFamily="34" charset="0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246FC3-9EC4-40C0-BA00-570A2708BE3E}" type="slidenum">
              <a:rPr lang="en-GB" smtClean="0"/>
              <a:pPr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982455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246FC3-9EC4-40C0-BA00-570A2708BE3E}" type="slidenum">
              <a:rPr lang="en-GB" smtClean="0"/>
              <a:pPr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477476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246FC3-9EC4-40C0-BA00-570A2708BE3E}" type="slidenum">
              <a:rPr lang="en-GB" smtClean="0"/>
              <a:pPr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164657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246FC3-9EC4-40C0-BA00-570A2708BE3E}" type="slidenum">
              <a:rPr lang="en-GB" smtClean="0"/>
              <a:pPr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482219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246FC3-9EC4-40C0-BA00-570A2708BE3E}" type="slidenum">
              <a:rPr lang="en-GB" smtClean="0"/>
              <a:pPr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38815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246FC3-9EC4-40C0-BA00-570A2708BE3E}" type="slidenum">
              <a:rPr lang="en-GB" smtClean="0"/>
              <a:pPr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613759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defTabSz="914400"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/>
            </a:pPr>
            <a:endParaRPr lang="en-US" sz="1200" b="0" i="0" u="none" strike="noStrike" kern="1200" dirty="0">
              <a:solidFill>
                <a:schemeClr val="tx1"/>
              </a:solidFill>
              <a:effectLst/>
              <a:latin typeface="Avenir Next LT Pro" panose="020B0504020202020204" pitchFamily="34" charset="0"/>
              <a:ea typeface="+mn-ea"/>
              <a:cs typeface="+mn-cs"/>
              <a:sym typeface="Avenir Next LT Pro" panose="020B0504020202020204" pitchFamily="34" charset="0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246FC3-9EC4-40C0-BA00-570A2708BE3E}" type="slidenum">
              <a:rPr lang="en-GB" smtClean="0"/>
              <a:pPr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721335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sz="1200" b="0" i="0" u="none" strike="noStrike" kern="1200" dirty="0">
              <a:solidFill>
                <a:schemeClr val="tx1"/>
              </a:solidFill>
              <a:effectLst/>
              <a:latin typeface="Avenir Next LT Pro" panose="020B0504020202020204" pitchFamily="34" charset="0"/>
              <a:ea typeface="+mn-ea"/>
              <a:cs typeface="+mn-cs"/>
              <a:sym typeface="Avenir Next LT Pro" panose="020B0504020202020204" pitchFamily="34" charset="0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246FC3-9EC4-40C0-BA00-570A2708BE3E}" type="slidenum">
              <a:rPr lang="en-GB" smtClean="0"/>
              <a:pPr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783930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246FC3-9EC4-40C0-BA00-570A2708BE3E}" type="slidenum">
              <a:rPr lang="en-GB" smtClean="0"/>
              <a:pPr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93110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endParaRPr lang="de-DE" sz="1200" kern="1200" dirty="0">
              <a:solidFill>
                <a:schemeClr val="tx1"/>
              </a:solidFill>
              <a:effectLst/>
              <a:latin typeface="Avenir Next LT Pro" panose="020B0504020202020204" pitchFamily="34" charset="0"/>
              <a:ea typeface="+mn-ea"/>
              <a:cs typeface="+mn-cs"/>
              <a:sym typeface="Avenir Next LT Pro" panose="020B0504020202020204" pitchFamily="34" charset="0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246FC3-9EC4-40C0-BA00-570A2708BE3E}" type="slidenum">
              <a:rPr lang="en-GB" smtClean="0"/>
              <a:pPr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51524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sz="1200" b="0" i="0" u="none" strike="noStrike" kern="1200" dirty="0">
              <a:solidFill>
                <a:schemeClr val="tx1"/>
              </a:solidFill>
              <a:effectLst/>
              <a:latin typeface="Avenir Next LT Pro" panose="020B0504020202020204" pitchFamily="34" charset="0"/>
              <a:ea typeface="+mn-ea"/>
              <a:cs typeface="+mn-cs"/>
              <a:sym typeface="Avenir Next LT Pro" panose="020B0504020202020204" pitchFamily="34" charset="0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246FC3-9EC4-40C0-BA00-570A2708BE3E}" type="slidenum">
              <a:rPr lang="en-GB" smtClean="0"/>
              <a:pPr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67650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246FC3-9EC4-40C0-BA00-570A2708BE3E}" type="slidenum">
              <a:rPr lang="en-GB" smtClean="0"/>
              <a:pPr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01692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sz="1200" b="0" i="0" u="none" strike="noStrike" kern="1200" dirty="0">
              <a:solidFill>
                <a:schemeClr val="tx1"/>
              </a:solidFill>
              <a:effectLst/>
              <a:latin typeface="Avenir Next LT Pro" panose="020B0504020202020204" pitchFamily="34" charset="0"/>
              <a:ea typeface="+mn-ea"/>
              <a:cs typeface="+mn-cs"/>
              <a:sym typeface="Avenir Next LT Pro" panose="020B0504020202020204" pitchFamily="34" charset="0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246FC3-9EC4-40C0-BA00-570A2708BE3E}" type="slidenum">
              <a:rPr lang="en-GB" smtClean="0"/>
              <a:pPr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13882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endParaRPr lang="de-DE" sz="1200" kern="1200" dirty="0">
              <a:solidFill>
                <a:schemeClr val="tx1"/>
              </a:solidFill>
              <a:effectLst/>
              <a:latin typeface="Avenir Next LT Pro" panose="020B0504020202020204" pitchFamily="34" charset="0"/>
              <a:ea typeface="+mn-ea"/>
              <a:cs typeface="+mn-cs"/>
              <a:sym typeface="Avenir Next LT Pro" panose="020B0504020202020204" pitchFamily="34" charset="0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246FC3-9EC4-40C0-BA00-570A2708BE3E}" type="slidenum">
              <a:rPr lang="en-GB" smtClean="0"/>
              <a:pPr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96464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Font typeface="Arial" panose="020B0604020202020204" pitchFamily="34" charset="0"/>
              <a:buNone/>
            </a:pPr>
            <a:endParaRPr lang="en-US" sz="1200" b="0" i="0" u="none" strike="noStrike" kern="1200" dirty="0">
              <a:solidFill>
                <a:schemeClr val="tx1"/>
              </a:solidFill>
              <a:effectLst/>
              <a:latin typeface="Avenir Next LT Pro" panose="020B0504020202020204" pitchFamily="34" charset="0"/>
              <a:ea typeface="+mn-ea"/>
              <a:cs typeface="+mn-cs"/>
              <a:sym typeface="Avenir Next LT Pro" panose="020B0504020202020204" pitchFamily="34" charset="0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246FC3-9EC4-40C0-BA00-570A2708BE3E}" type="slidenum">
              <a:rPr lang="en-GB" smtClean="0"/>
              <a:pPr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79067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C246FC3-9EC4-40C0-BA00-570A2708BE3E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  <a:sym typeface="Avenir Next LT Pro" panose="020B0504020202020204" pitchFamily="34" charset="0"/>
              </a:rPr>
              <a:pPr marL="0" marR="0" lvl="0" indent="0" algn="r" defTabSz="9143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  <a:sym typeface="Avenir Next LT Pro" panose="020B05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82697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4.svg"/><Relationship Id="rId2" Type="http://schemas.openxmlformats.org/officeDocument/2006/relationships/tags" Target="../tags/tag3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3.png"/><Relationship Id="rId11" Type="http://schemas.openxmlformats.org/officeDocument/2006/relationships/image" Target="../media/image8.svg"/><Relationship Id="rId5" Type="http://schemas.openxmlformats.org/officeDocument/2006/relationships/image" Target="../media/image2.emf"/><Relationship Id="rId10" Type="http://schemas.openxmlformats.org/officeDocument/2006/relationships/image" Target="../media/image7.png"/><Relationship Id="rId4" Type="http://schemas.openxmlformats.org/officeDocument/2006/relationships/oleObject" Target="../embeddings/oleObject2.bin"/><Relationship Id="rId9" Type="http://schemas.openxmlformats.org/officeDocument/2006/relationships/image" Target="../media/image6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8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16.png"/><Relationship Id="rId5" Type="http://schemas.openxmlformats.org/officeDocument/2006/relationships/image" Target="../media/image2.emf"/><Relationship Id="rId4" Type="http://schemas.openxmlformats.org/officeDocument/2006/relationships/oleObject" Target="../embeddings/oleObject7.bin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slideMaster" Target="../slideMasters/slideMaster2.xml"/><Relationship Id="rId7" Type="http://schemas.openxmlformats.org/officeDocument/2006/relationships/image" Target="../media/image18.svg"/><Relationship Id="rId2" Type="http://schemas.openxmlformats.org/officeDocument/2006/relationships/tags" Target="../tags/tag10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17.png"/><Relationship Id="rId11" Type="http://schemas.openxmlformats.org/officeDocument/2006/relationships/image" Target="../media/image22.svg"/><Relationship Id="rId5" Type="http://schemas.openxmlformats.org/officeDocument/2006/relationships/image" Target="../media/image2.emf"/><Relationship Id="rId10" Type="http://schemas.openxmlformats.org/officeDocument/2006/relationships/image" Target="../media/image21.png"/><Relationship Id="rId4" Type="http://schemas.openxmlformats.org/officeDocument/2006/relationships/oleObject" Target="../embeddings/oleObject9.bin"/><Relationship Id="rId9" Type="http://schemas.openxmlformats.org/officeDocument/2006/relationships/image" Target="../media/image20.svg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slideMaster" Target="../slideMasters/slideMaster2.xml"/><Relationship Id="rId7" Type="http://schemas.openxmlformats.org/officeDocument/2006/relationships/image" Target="../media/image23.svg"/><Relationship Id="rId2" Type="http://schemas.openxmlformats.org/officeDocument/2006/relationships/tags" Target="../tags/tag11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17.png"/><Relationship Id="rId11" Type="http://schemas.openxmlformats.org/officeDocument/2006/relationships/image" Target="../media/image13.svg"/><Relationship Id="rId5" Type="http://schemas.openxmlformats.org/officeDocument/2006/relationships/image" Target="../media/image2.emf"/><Relationship Id="rId10" Type="http://schemas.openxmlformats.org/officeDocument/2006/relationships/image" Target="../media/image12.png"/><Relationship Id="rId4" Type="http://schemas.openxmlformats.org/officeDocument/2006/relationships/oleObject" Target="../embeddings/oleObject10.bin"/><Relationship Id="rId9" Type="http://schemas.openxmlformats.org/officeDocument/2006/relationships/image" Target="../media/image11.sv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12.xml"/><Relationship Id="rId1" Type="http://schemas.openxmlformats.org/officeDocument/2006/relationships/vmlDrawing" Target="../drawings/vmlDrawing11.vml"/><Relationship Id="rId5" Type="http://schemas.openxmlformats.org/officeDocument/2006/relationships/image" Target="../media/image2.emf"/><Relationship Id="rId4" Type="http://schemas.openxmlformats.org/officeDocument/2006/relationships/oleObject" Target="../embeddings/oleObject11.bin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13.xml"/><Relationship Id="rId1" Type="http://schemas.openxmlformats.org/officeDocument/2006/relationships/vmlDrawing" Target="../drawings/vmlDrawing12.vml"/><Relationship Id="rId5" Type="http://schemas.openxmlformats.org/officeDocument/2006/relationships/image" Target="../media/image2.emf"/><Relationship Id="rId4" Type="http://schemas.openxmlformats.org/officeDocument/2006/relationships/oleObject" Target="../embeddings/oleObject12.bin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9.svg"/><Relationship Id="rId2" Type="http://schemas.openxmlformats.org/officeDocument/2006/relationships/tags" Target="../tags/tag4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3.png"/><Relationship Id="rId11" Type="http://schemas.openxmlformats.org/officeDocument/2006/relationships/image" Target="../media/image13.svg"/><Relationship Id="rId5" Type="http://schemas.openxmlformats.org/officeDocument/2006/relationships/image" Target="../media/image2.emf"/><Relationship Id="rId10" Type="http://schemas.openxmlformats.org/officeDocument/2006/relationships/image" Target="../media/image12.png"/><Relationship Id="rId4" Type="http://schemas.openxmlformats.org/officeDocument/2006/relationships/oleObject" Target="../embeddings/oleObject3.bin"/><Relationship Id="rId9" Type="http://schemas.openxmlformats.org/officeDocument/2006/relationships/image" Target="../media/image11.sv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14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24.png"/><Relationship Id="rId5" Type="http://schemas.openxmlformats.org/officeDocument/2006/relationships/image" Target="../media/image2.emf"/><Relationship Id="rId4" Type="http://schemas.openxmlformats.org/officeDocument/2006/relationships/oleObject" Target="../embeddings/oleObject13.bin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15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25.png"/><Relationship Id="rId5" Type="http://schemas.openxmlformats.org/officeDocument/2006/relationships/image" Target="../media/image2.emf"/><Relationship Id="rId4" Type="http://schemas.openxmlformats.org/officeDocument/2006/relationships/oleObject" Target="../embeddings/oleObject14.bin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slideMaster" Target="../slideMasters/slideMaster3.xml"/><Relationship Id="rId7" Type="http://schemas.openxmlformats.org/officeDocument/2006/relationships/image" Target="../media/image27.svg"/><Relationship Id="rId2" Type="http://schemas.openxmlformats.org/officeDocument/2006/relationships/tags" Target="../tags/tag17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26.png"/><Relationship Id="rId11" Type="http://schemas.openxmlformats.org/officeDocument/2006/relationships/image" Target="../media/image31.svg"/><Relationship Id="rId5" Type="http://schemas.openxmlformats.org/officeDocument/2006/relationships/image" Target="../media/image2.emf"/><Relationship Id="rId10" Type="http://schemas.openxmlformats.org/officeDocument/2006/relationships/image" Target="../media/image30.png"/><Relationship Id="rId4" Type="http://schemas.openxmlformats.org/officeDocument/2006/relationships/oleObject" Target="../embeddings/oleObject16.bin"/><Relationship Id="rId9" Type="http://schemas.openxmlformats.org/officeDocument/2006/relationships/image" Target="../media/image29.svg"/></Relationships>
</file>

<file path=ppt/slideLayouts/_rels/slideLayout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slideMaster" Target="../slideMasters/slideMaster3.xml"/><Relationship Id="rId7" Type="http://schemas.openxmlformats.org/officeDocument/2006/relationships/image" Target="../media/image32.svg"/><Relationship Id="rId2" Type="http://schemas.openxmlformats.org/officeDocument/2006/relationships/tags" Target="../tags/tag18.xml"/><Relationship Id="rId1" Type="http://schemas.openxmlformats.org/officeDocument/2006/relationships/vmlDrawing" Target="../drawings/vmlDrawing17.vml"/><Relationship Id="rId6" Type="http://schemas.openxmlformats.org/officeDocument/2006/relationships/image" Target="../media/image26.png"/><Relationship Id="rId11" Type="http://schemas.openxmlformats.org/officeDocument/2006/relationships/image" Target="../media/image13.svg"/><Relationship Id="rId5" Type="http://schemas.openxmlformats.org/officeDocument/2006/relationships/image" Target="../media/image2.emf"/><Relationship Id="rId10" Type="http://schemas.openxmlformats.org/officeDocument/2006/relationships/image" Target="../media/image12.png"/><Relationship Id="rId4" Type="http://schemas.openxmlformats.org/officeDocument/2006/relationships/oleObject" Target="../embeddings/oleObject17.bin"/><Relationship Id="rId9" Type="http://schemas.openxmlformats.org/officeDocument/2006/relationships/image" Target="../media/image11.sv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19.xml"/><Relationship Id="rId1" Type="http://schemas.openxmlformats.org/officeDocument/2006/relationships/vmlDrawing" Target="../drawings/vmlDrawing18.vml"/><Relationship Id="rId5" Type="http://schemas.openxmlformats.org/officeDocument/2006/relationships/image" Target="../media/image2.emf"/><Relationship Id="rId4" Type="http://schemas.openxmlformats.org/officeDocument/2006/relationships/oleObject" Target="../embeddings/oleObject18.bin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20.xml"/><Relationship Id="rId1" Type="http://schemas.openxmlformats.org/officeDocument/2006/relationships/vmlDrawing" Target="../drawings/vmlDrawing19.vml"/><Relationship Id="rId5" Type="http://schemas.openxmlformats.org/officeDocument/2006/relationships/image" Target="../media/image2.emf"/><Relationship Id="rId4" Type="http://schemas.openxmlformats.org/officeDocument/2006/relationships/oleObject" Target="../embeddings/oleObject19.bin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21.xml"/><Relationship Id="rId1" Type="http://schemas.openxmlformats.org/officeDocument/2006/relationships/vmlDrawing" Target="../drawings/vmlDrawing20.vml"/><Relationship Id="rId6" Type="http://schemas.openxmlformats.org/officeDocument/2006/relationships/image" Target="../media/image33.png"/><Relationship Id="rId5" Type="http://schemas.openxmlformats.org/officeDocument/2006/relationships/image" Target="../media/image2.emf"/><Relationship Id="rId4" Type="http://schemas.openxmlformats.org/officeDocument/2006/relationships/oleObject" Target="../embeddings/oleObject20.bin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22.xml"/><Relationship Id="rId1" Type="http://schemas.openxmlformats.org/officeDocument/2006/relationships/vmlDrawing" Target="../drawings/vmlDrawing21.vml"/><Relationship Id="rId6" Type="http://schemas.openxmlformats.org/officeDocument/2006/relationships/image" Target="../media/image34.png"/><Relationship Id="rId5" Type="http://schemas.openxmlformats.org/officeDocument/2006/relationships/image" Target="../media/image2.emf"/><Relationship Id="rId4" Type="http://schemas.openxmlformats.org/officeDocument/2006/relationships/oleObject" Target="../embeddings/oleObject21.bin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slideMaster" Target="../slideMasters/slideMaster4.xml"/><Relationship Id="rId7" Type="http://schemas.openxmlformats.org/officeDocument/2006/relationships/image" Target="../media/image36.svg"/><Relationship Id="rId2" Type="http://schemas.openxmlformats.org/officeDocument/2006/relationships/tags" Target="../tags/tag24.xml"/><Relationship Id="rId1" Type="http://schemas.openxmlformats.org/officeDocument/2006/relationships/vmlDrawing" Target="../drawings/vmlDrawing23.vml"/><Relationship Id="rId6" Type="http://schemas.openxmlformats.org/officeDocument/2006/relationships/image" Target="../media/image35.png"/><Relationship Id="rId11" Type="http://schemas.openxmlformats.org/officeDocument/2006/relationships/image" Target="../media/image40.svg"/><Relationship Id="rId5" Type="http://schemas.openxmlformats.org/officeDocument/2006/relationships/image" Target="../media/image2.emf"/><Relationship Id="rId10" Type="http://schemas.openxmlformats.org/officeDocument/2006/relationships/image" Target="../media/image39.png"/><Relationship Id="rId4" Type="http://schemas.openxmlformats.org/officeDocument/2006/relationships/oleObject" Target="../embeddings/oleObject23.bin"/><Relationship Id="rId9" Type="http://schemas.openxmlformats.org/officeDocument/2006/relationships/image" Target="../media/image38.svg"/></Relationships>
</file>

<file path=ppt/slideLayouts/_rels/slideLayout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slideMaster" Target="../slideMasters/slideMaster4.xml"/><Relationship Id="rId7" Type="http://schemas.openxmlformats.org/officeDocument/2006/relationships/image" Target="../media/image41.svg"/><Relationship Id="rId2" Type="http://schemas.openxmlformats.org/officeDocument/2006/relationships/tags" Target="../tags/tag25.xml"/><Relationship Id="rId1" Type="http://schemas.openxmlformats.org/officeDocument/2006/relationships/vmlDrawing" Target="../drawings/vmlDrawing24.vml"/><Relationship Id="rId6" Type="http://schemas.openxmlformats.org/officeDocument/2006/relationships/image" Target="../media/image35.png"/><Relationship Id="rId11" Type="http://schemas.openxmlformats.org/officeDocument/2006/relationships/image" Target="../media/image13.svg"/><Relationship Id="rId5" Type="http://schemas.openxmlformats.org/officeDocument/2006/relationships/image" Target="../media/image2.emf"/><Relationship Id="rId10" Type="http://schemas.openxmlformats.org/officeDocument/2006/relationships/image" Target="../media/image12.png"/><Relationship Id="rId4" Type="http://schemas.openxmlformats.org/officeDocument/2006/relationships/oleObject" Target="../embeddings/oleObject24.bin"/><Relationship Id="rId9" Type="http://schemas.openxmlformats.org/officeDocument/2006/relationships/image" Target="../media/image11.sv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2" Type="http://schemas.openxmlformats.org/officeDocument/2006/relationships/tags" Target="../tags/tag26.xml"/><Relationship Id="rId1" Type="http://schemas.openxmlformats.org/officeDocument/2006/relationships/vmlDrawing" Target="../drawings/vmlDrawing25.vml"/><Relationship Id="rId5" Type="http://schemas.openxmlformats.org/officeDocument/2006/relationships/image" Target="../media/image2.emf"/><Relationship Id="rId4" Type="http://schemas.openxmlformats.org/officeDocument/2006/relationships/oleObject" Target="../embeddings/oleObject25.bin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2" Type="http://schemas.openxmlformats.org/officeDocument/2006/relationships/tags" Target="../tags/tag27.xml"/><Relationship Id="rId1" Type="http://schemas.openxmlformats.org/officeDocument/2006/relationships/vmlDrawing" Target="../drawings/vmlDrawing26.vml"/><Relationship Id="rId5" Type="http://schemas.openxmlformats.org/officeDocument/2006/relationships/image" Target="../media/image2.emf"/><Relationship Id="rId4" Type="http://schemas.openxmlformats.org/officeDocument/2006/relationships/oleObject" Target="../embeddings/oleObject26.bin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2" Type="http://schemas.openxmlformats.org/officeDocument/2006/relationships/tags" Target="../tags/tag28.xml"/><Relationship Id="rId1" Type="http://schemas.openxmlformats.org/officeDocument/2006/relationships/vmlDrawing" Target="../drawings/vmlDrawing27.vml"/><Relationship Id="rId6" Type="http://schemas.openxmlformats.org/officeDocument/2006/relationships/image" Target="../media/image42.png"/><Relationship Id="rId5" Type="http://schemas.openxmlformats.org/officeDocument/2006/relationships/image" Target="../media/image2.emf"/><Relationship Id="rId4" Type="http://schemas.openxmlformats.org/officeDocument/2006/relationships/oleObject" Target="../embeddings/oleObject27.bin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2" Type="http://schemas.openxmlformats.org/officeDocument/2006/relationships/tags" Target="../tags/tag29.xml"/><Relationship Id="rId1" Type="http://schemas.openxmlformats.org/officeDocument/2006/relationships/vmlDrawing" Target="../drawings/vmlDrawing28.vml"/><Relationship Id="rId6" Type="http://schemas.openxmlformats.org/officeDocument/2006/relationships/image" Target="../media/image43.png"/><Relationship Id="rId5" Type="http://schemas.openxmlformats.org/officeDocument/2006/relationships/image" Target="../media/image2.emf"/><Relationship Id="rId4" Type="http://schemas.openxmlformats.org/officeDocument/2006/relationships/oleObject" Target="../embeddings/oleObject28.bin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slideMaster" Target="../slideMasters/slideMaster5.xml"/><Relationship Id="rId7" Type="http://schemas.openxmlformats.org/officeDocument/2006/relationships/image" Target="../media/image45.svg"/><Relationship Id="rId2" Type="http://schemas.openxmlformats.org/officeDocument/2006/relationships/tags" Target="../tags/tag31.xml"/><Relationship Id="rId1" Type="http://schemas.openxmlformats.org/officeDocument/2006/relationships/vmlDrawing" Target="../drawings/vmlDrawing30.vml"/><Relationship Id="rId6" Type="http://schemas.openxmlformats.org/officeDocument/2006/relationships/image" Target="../media/image44.png"/><Relationship Id="rId11" Type="http://schemas.openxmlformats.org/officeDocument/2006/relationships/image" Target="../media/image49.svg"/><Relationship Id="rId5" Type="http://schemas.openxmlformats.org/officeDocument/2006/relationships/image" Target="../media/image2.emf"/><Relationship Id="rId10" Type="http://schemas.openxmlformats.org/officeDocument/2006/relationships/image" Target="../media/image48.png"/><Relationship Id="rId4" Type="http://schemas.openxmlformats.org/officeDocument/2006/relationships/oleObject" Target="../embeddings/oleObject30.bin"/><Relationship Id="rId9" Type="http://schemas.openxmlformats.org/officeDocument/2006/relationships/image" Target="../media/image47.svg"/></Relationships>
</file>

<file path=ppt/slideLayouts/_rels/slideLayout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slideMaster" Target="../slideMasters/slideMaster5.xml"/><Relationship Id="rId7" Type="http://schemas.openxmlformats.org/officeDocument/2006/relationships/image" Target="../media/image50.svg"/><Relationship Id="rId2" Type="http://schemas.openxmlformats.org/officeDocument/2006/relationships/tags" Target="../tags/tag32.xml"/><Relationship Id="rId1" Type="http://schemas.openxmlformats.org/officeDocument/2006/relationships/vmlDrawing" Target="../drawings/vmlDrawing31.vml"/><Relationship Id="rId6" Type="http://schemas.openxmlformats.org/officeDocument/2006/relationships/image" Target="../media/image44.png"/><Relationship Id="rId11" Type="http://schemas.openxmlformats.org/officeDocument/2006/relationships/image" Target="../media/image13.svg"/><Relationship Id="rId5" Type="http://schemas.openxmlformats.org/officeDocument/2006/relationships/image" Target="../media/image2.emf"/><Relationship Id="rId10" Type="http://schemas.openxmlformats.org/officeDocument/2006/relationships/image" Target="../media/image12.png"/><Relationship Id="rId4" Type="http://schemas.openxmlformats.org/officeDocument/2006/relationships/oleObject" Target="../embeddings/oleObject31.bin"/><Relationship Id="rId9" Type="http://schemas.openxmlformats.org/officeDocument/2006/relationships/image" Target="../media/image11.sv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2" Type="http://schemas.openxmlformats.org/officeDocument/2006/relationships/tags" Target="../tags/tag33.xml"/><Relationship Id="rId1" Type="http://schemas.openxmlformats.org/officeDocument/2006/relationships/vmlDrawing" Target="../drawings/vmlDrawing32.vml"/><Relationship Id="rId5" Type="http://schemas.openxmlformats.org/officeDocument/2006/relationships/image" Target="../media/image2.emf"/><Relationship Id="rId4" Type="http://schemas.openxmlformats.org/officeDocument/2006/relationships/oleObject" Target="../embeddings/oleObject32.bin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2" Type="http://schemas.openxmlformats.org/officeDocument/2006/relationships/tags" Target="../tags/tag34.xml"/><Relationship Id="rId1" Type="http://schemas.openxmlformats.org/officeDocument/2006/relationships/vmlDrawing" Target="../drawings/vmlDrawing33.vml"/><Relationship Id="rId5" Type="http://schemas.openxmlformats.org/officeDocument/2006/relationships/image" Target="../media/image2.emf"/><Relationship Id="rId4" Type="http://schemas.openxmlformats.org/officeDocument/2006/relationships/oleObject" Target="../embeddings/oleObject33.bin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2" Type="http://schemas.openxmlformats.org/officeDocument/2006/relationships/tags" Target="../tags/tag35.xml"/><Relationship Id="rId1" Type="http://schemas.openxmlformats.org/officeDocument/2006/relationships/vmlDrawing" Target="../drawings/vmlDrawing34.vml"/><Relationship Id="rId6" Type="http://schemas.openxmlformats.org/officeDocument/2006/relationships/image" Target="../media/image51.png"/><Relationship Id="rId5" Type="http://schemas.openxmlformats.org/officeDocument/2006/relationships/image" Target="../media/image2.emf"/><Relationship Id="rId4" Type="http://schemas.openxmlformats.org/officeDocument/2006/relationships/oleObject" Target="../embeddings/oleObject34.bin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2" Type="http://schemas.openxmlformats.org/officeDocument/2006/relationships/tags" Target="../tags/tag36.xml"/><Relationship Id="rId1" Type="http://schemas.openxmlformats.org/officeDocument/2006/relationships/vmlDrawing" Target="../drawings/vmlDrawing35.vml"/><Relationship Id="rId6" Type="http://schemas.openxmlformats.org/officeDocument/2006/relationships/image" Target="../media/image52.png"/><Relationship Id="rId5" Type="http://schemas.openxmlformats.org/officeDocument/2006/relationships/image" Target="../media/image2.emf"/><Relationship Id="rId4" Type="http://schemas.openxmlformats.org/officeDocument/2006/relationships/oleObject" Target="../embeddings/oleObject35.bin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svg"/><Relationship Id="rId2" Type="http://schemas.openxmlformats.org/officeDocument/2006/relationships/image" Target="../media/image53.png"/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svg"/><Relationship Id="rId2" Type="http://schemas.openxmlformats.org/officeDocument/2006/relationships/image" Target="../media/image53.png"/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svg"/><Relationship Id="rId2" Type="http://schemas.openxmlformats.org/officeDocument/2006/relationships/image" Target="../media/image55.png"/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svg"/><Relationship Id="rId2" Type="http://schemas.openxmlformats.org/officeDocument/2006/relationships/image" Target="../media/image57.png"/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svg"/><Relationship Id="rId2" Type="http://schemas.openxmlformats.org/officeDocument/2006/relationships/image" Target="../media/image53.png"/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svg"/><Relationship Id="rId2" Type="http://schemas.openxmlformats.org/officeDocument/2006/relationships/image" Target="../media/image53.png"/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svg"/><Relationship Id="rId2" Type="http://schemas.openxmlformats.org/officeDocument/2006/relationships/image" Target="../media/image53.png"/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svg"/><Relationship Id="rId2" Type="http://schemas.openxmlformats.org/officeDocument/2006/relationships/image" Target="../media/image53.png"/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svg"/><Relationship Id="rId2" Type="http://schemas.openxmlformats.org/officeDocument/2006/relationships/image" Target="../media/image53.png"/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svg"/><Relationship Id="rId2" Type="http://schemas.openxmlformats.org/officeDocument/2006/relationships/image" Target="../media/image53.png"/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svg"/><Relationship Id="rId2" Type="http://schemas.openxmlformats.org/officeDocument/2006/relationships/image" Target="../media/image59.png"/><Relationship Id="rId1" Type="http://schemas.openxmlformats.org/officeDocument/2006/relationships/slideMaster" Target="../slideMasters/slideMaster7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svg"/><Relationship Id="rId2" Type="http://schemas.openxmlformats.org/officeDocument/2006/relationships/image" Target="../media/image53.png"/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svg"/><Relationship Id="rId2" Type="http://schemas.openxmlformats.org/officeDocument/2006/relationships/image" Target="../media/image60.png"/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svg"/><Relationship Id="rId2" Type="http://schemas.openxmlformats.org/officeDocument/2006/relationships/image" Target="../media/image53.png"/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5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2.emf"/><Relationship Id="rId4" Type="http://schemas.openxmlformats.org/officeDocument/2006/relationships/oleObject" Target="../embeddings/oleObject4.bin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svg"/><Relationship Id="rId2" Type="http://schemas.openxmlformats.org/officeDocument/2006/relationships/image" Target="../media/image59.png"/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svg"/><Relationship Id="rId2" Type="http://schemas.openxmlformats.org/officeDocument/2006/relationships/image" Target="../media/image53.png"/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svg"/><Relationship Id="rId2" Type="http://schemas.openxmlformats.org/officeDocument/2006/relationships/image" Target="../media/image53.png"/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svg"/><Relationship Id="rId2" Type="http://schemas.openxmlformats.org/officeDocument/2006/relationships/image" Target="../media/image53.png"/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svg"/><Relationship Id="rId2" Type="http://schemas.openxmlformats.org/officeDocument/2006/relationships/image" Target="../media/image53.png"/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svg"/><Relationship Id="rId2" Type="http://schemas.openxmlformats.org/officeDocument/2006/relationships/image" Target="../media/image53.png"/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6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2.emf"/><Relationship Id="rId4" Type="http://schemas.openxmlformats.org/officeDocument/2006/relationships/oleObject" Target="../embeddings/oleObject5.bin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7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15.png"/><Relationship Id="rId5" Type="http://schemas.openxmlformats.org/officeDocument/2006/relationships/image" Target="../media/image2.emf"/><Relationship Id="rId4" Type="http://schemas.openxmlformats.org/officeDocument/2006/relationships/oleObject" Target="../embeddings/oleObject6.bin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, wei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0D597D53-EAB6-455C-9D15-5D56BA38B30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12594789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85" name="think-cell Folie" r:id="rId4" imgW="306" imgH="306" progId="TCLayout.ActiveDocument.1">
                  <p:embed/>
                </p:oleObj>
              </mc:Choice>
              <mc:Fallback>
                <p:oleObj name="think-cell Folie" r:id="rId4" imgW="306" imgH="306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0D597D53-EAB6-455C-9D15-5D56BA38B30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Grafik 2">
            <a:extLst>
              <a:ext uri="{FF2B5EF4-FFF2-40B4-BE49-F238E27FC236}">
                <a16:creationId xmlns:a16="http://schemas.microsoft.com/office/drawing/2014/main" id="{26912A6C-CA3D-6CED-A5DA-04FF83AFC5E6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48296" y="-657785"/>
            <a:ext cx="5476875" cy="5476875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2946F653-D5A8-DD5A-2E33-66A34ED6990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18343" t="37504" r="18368" b="37306"/>
          <a:stretch/>
        </p:blipFill>
        <p:spPr>
          <a:xfrm>
            <a:off x="9463534" y="5217410"/>
            <a:ext cx="2164466" cy="861527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566AF13C-D6AC-C0AF-F550-F041ACBF0613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023075" y="1252524"/>
            <a:ext cx="3952875" cy="3952875"/>
          </a:xfrm>
          <a:prstGeom prst="rect">
            <a:avLst/>
          </a:prstGeom>
        </p:spPr>
      </p:pic>
      <p:cxnSp>
        <p:nvCxnSpPr>
          <p:cNvPr id="10" name="Gerader Verbinder 23">
            <a:extLst>
              <a:ext uri="{FF2B5EF4-FFF2-40B4-BE49-F238E27FC236}">
                <a16:creationId xmlns:a16="http://schemas.microsoft.com/office/drawing/2014/main" id="{63FF3115-C0E6-8C38-D928-D9C2606C7CFE}"/>
              </a:ext>
            </a:extLst>
          </p:cNvPr>
          <p:cNvCxnSpPr>
            <a:cxnSpLocks/>
          </p:cNvCxnSpPr>
          <p:nvPr userDrawn="1"/>
        </p:nvCxnSpPr>
        <p:spPr>
          <a:xfrm>
            <a:off x="540000" y="3813832"/>
            <a:ext cx="352573" cy="0"/>
          </a:xfrm>
          <a:prstGeom prst="line">
            <a:avLst/>
          </a:prstGeom>
          <a:ln>
            <a:solidFill>
              <a:schemeClr val="bg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895286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ontakt/Ende hellblau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0D597D53-EAB6-455C-9D15-5D56BA38B30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12594789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05" name="think-cell Folie" r:id="rId4" imgW="306" imgH="306" progId="TCLayout.ActiveDocument.1">
                  <p:embed/>
                </p:oleObj>
              </mc:Choice>
              <mc:Fallback>
                <p:oleObj name="think-cell Folie" r:id="rId4" imgW="306" imgH="306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0D597D53-EAB6-455C-9D15-5D56BA38B30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" name="Gerader Verbinder 23">
            <a:extLst>
              <a:ext uri="{FF2B5EF4-FFF2-40B4-BE49-F238E27FC236}">
                <a16:creationId xmlns:a16="http://schemas.microsoft.com/office/drawing/2014/main" id="{3EBC8D8E-2638-0BCB-3AD6-4154F321AF21}"/>
              </a:ext>
            </a:extLst>
          </p:cNvPr>
          <p:cNvCxnSpPr>
            <a:cxnSpLocks/>
          </p:cNvCxnSpPr>
          <p:nvPr userDrawn="1"/>
        </p:nvCxnSpPr>
        <p:spPr>
          <a:xfrm>
            <a:off x="540000" y="3816000"/>
            <a:ext cx="352573" cy="0"/>
          </a:xfrm>
          <a:prstGeom prst="line">
            <a:avLst/>
          </a:prstGeom>
          <a:ln>
            <a:solidFill>
              <a:schemeClr val="tx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Grafik 4">
            <a:extLst>
              <a:ext uri="{FF2B5EF4-FFF2-40B4-BE49-F238E27FC236}">
                <a16:creationId xmlns:a16="http://schemas.microsoft.com/office/drawing/2014/main" id="{4FDC2A90-63C4-4A8D-FEAE-186EF8F74BEE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64263" y="-2920719"/>
            <a:ext cx="10363196" cy="10363196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0381237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91D06A6-8C35-CFA4-DAAB-A286DFF1D9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998" y="558000"/>
            <a:ext cx="11063993" cy="362279"/>
          </a:xfrm>
          <a:prstGeom prst="rect">
            <a:avLst/>
          </a:prstGeo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9197731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, wei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0D597D53-EAB6-455C-9D15-5D56BA38B30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12594789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53" name="think-cell Folie" r:id="rId4" imgW="306" imgH="306" progId="TCLayout.ActiveDocument.1">
                  <p:embed/>
                </p:oleObj>
              </mc:Choice>
              <mc:Fallback>
                <p:oleObj name="think-cell Folie" r:id="rId4" imgW="306" imgH="306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0D597D53-EAB6-455C-9D15-5D56BA38B30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Grafik 2">
            <a:extLst>
              <a:ext uri="{FF2B5EF4-FFF2-40B4-BE49-F238E27FC236}">
                <a16:creationId xmlns:a16="http://schemas.microsoft.com/office/drawing/2014/main" id="{26912A6C-CA3D-6CED-A5DA-04FF83AFC5E6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48296" y="-647625"/>
            <a:ext cx="5476875" cy="5476875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2946F653-D5A8-DD5A-2E33-66A34ED6990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18343" t="37504" r="18368" b="37306"/>
          <a:stretch/>
        </p:blipFill>
        <p:spPr>
          <a:xfrm>
            <a:off x="9463534" y="5217410"/>
            <a:ext cx="2164466" cy="861527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566AF13C-D6AC-C0AF-F550-F041ACBF0613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023075" y="1252524"/>
            <a:ext cx="3952875" cy="3952875"/>
          </a:xfrm>
          <a:prstGeom prst="rect">
            <a:avLst/>
          </a:prstGeom>
        </p:spPr>
      </p:pic>
      <p:cxnSp>
        <p:nvCxnSpPr>
          <p:cNvPr id="10" name="Gerader Verbinder 23">
            <a:extLst>
              <a:ext uri="{FF2B5EF4-FFF2-40B4-BE49-F238E27FC236}">
                <a16:creationId xmlns:a16="http://schemas.microsoft.com/office/drawing/2014/main" id="{63FF3115-C0E6-8C38-D928-D9C2606C7CFE}"/>
              </a:ext>
            </a:extLst>
          </p:cNvPr>
          <p:cNvCxnSpPr>
            <a:cxnSpLocks/>
          </p:cNvCxnSpPr>
          <p:nvPr userDrawn="1"/>
        </p:nvCxnSpPr>
        <p:spPr>
          <a:xfrm>
            <a:off x="540000" y="3813832"/>
            <a:ext cx="352573" cy="0"/>
          </a:xfrm>
          <a:prstGeom prst="line">
            <a:avLst/>
          </a:prstGeom>
          <a:ln>
            <a:solidFill>
              <a:schemeClr val="bg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888601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, dunkelblau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0D597D53-EAB6-455C-9D15-5D56BA38B30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12594789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77" name="think-cell Folie" r:id="rId4" imgW="306" imgH="306" progId="TCLayout.ActiveDocument.1">
                  <p:embed/>
                </p:oleObj>
              </mc:Choice>
              <mc:Fallback>
                <p:oleObj name="think-cell Folie" r:id="rId4" imgW="306" imgH="306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0D597D53-EAB6-455C-9D15-5D56BA38B30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Grafik 2">
            <a:extLst>
              <a:ext uri="{FF2B5EF4-FFF2-40B4-BE49-F238E27FC236}">
                <a16:creationId xmlns:a16="http://schemas.microsoft.com/office/drawing/2014/main" id="{26912A6C-CA3D-6CED-A5DA-04FF83AFC5E6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275069" y="-802745"/>
            <a:ext cx="4688946" cy="4688946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2946F653-D5A8-DD5A-2E33-66A34ED6990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18343" t="37504" r="18368" b="37306"/>
          <a:stretch/>
        </p:blipFill>
        <p:spPr>
          <a:xfrm>
            <a:off x="9463534" y="5208489"/>
            <a:ext cx="2164466" cy="861527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566AF13C-D6AC-C0AF-F550-F041ACBF0613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949848" y="1097404"/>
            <a:ext cx="3384196" cy="3384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03982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Bild, dunkel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ildplatzhalter 8">
            <a:extLst>
              <a:ext uri="{FF2B5EF4-FFF2-40B4-BE49-F238E27FC236}">
                <a16:creationId xmlns:a16="http://schemas.microsoft.com/office/drawing/2014/main" id="{E732D993-2AB5-14A8-7713-E88488FDF5C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204000" cy="6840000"/>
          </a:xfrm>
          <a:prstGeom prst="rect">
            <a:avLst/>
          </a:prstGeom>
        </p:spPr>
        <p:txBody>
          <a:bodyPr lIns="0"/>
          <a:lstStyle/>
          <a:p>
            <a:r>
              <a:rPr lang="de-DE" dirty="0"/>
              <a:t>Bild durch Klicken auf Symbol hinzufügen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1649D78-CF1E-BA6D-3C8F-D041F2FA26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343" t="37504" r="18368" b="37306"/>
          <a:stretch/>
        </p:blipFill>
        <p:spPr>
          <a:xfrm>
            <a:off x="9463534" y="5253885"/>
            <a:ext cx="2164466" cy="861527"/>
          </a:xfrm>
          <a:prstGeom prst="rect">
            <a:avLst/>
          </a:prstGeom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2B16FC31-CD9D-7B01-1091-43FAEB00261F}"/>
              </a:ext>
            </a:extLst>
          </p:cNvPr>
          <p:cNvSpPr/>
          <p:nvPr userDrawn="1"/>
        </p:nvSpPr>
        <p:spPr>
          <a:xfrm>
            <a:off x="0" y="539996"/>
            <a:ext cx="5940000" cy="57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e-DE" sz="1400" dirty="0">
              <a:solidFill>
                <a:schemeClr val="tx1"/>
              </a:solidFill>
            </a:endParaRPr>
          </a:p>
        </p:txBody>
      </p:sp>
      <p:cxnSp>
        <p:nvCxnSpPr>
          <p:cNvPr id="7" name="Gerader Verbinder 23">
            <a:extLst>
              <a:ext uri="{FF2B5EF4-FFF2-40B4-BE49-F238E27FC236}">
                <a16:creationId xmlns:a16="http://schemas.microsoft.com/office/drawing/2014/main" id="{276D7BD0-B9F1-A319-DE09-A9F0CCFCD62C}"/>
              </a:ext>
            </a:extLst>
          </p:cNvPr>
          <p:cNvCxnSpPr>
            <a:cxnSpLocks/>
          </p:cNvCxnSpPr>
          <p:nvPr userDrawn="1"/>
        </p:nvCxnSpPr>
        <p:spPr>
          <a:xfrm>
            <a:off x="540000" y="3813832"/>
            <a:ext cx="352573" cy="0"/>
          </a:xfrm>
          <a:prstGeom prst="line">
            <a:avLst/>
          </a:prstGeom>
          <a:ln>
            <a:solidFill>
              <a:schemeClr val="bg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230849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Bild, hell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ildplatzhalter 8">
            <a:extLst>
              <a:ext uri="{FF2B5EF4-FFF2-40B4-BE49-F238E27FC236}">
                <a16:creationId xmlns:a16="http://schemas.microsoft.com/office/drawing/2014/main" id="{E732D993-2AB5-14A8-7713-E88488FDF5C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204000" cy="6840000"/>
          </a:xfrm>
          <a:prstGeom prst="rect">
            <a:avLst/>
          </a:prstGeom>
        </p:spPr>
        <p:txBody>
          <a:bodyPr lIns="0"/>
          <a:lstStyle/>
          <a:p>
            <a:r>
              <a:rPr lang="de-DE"/>
              <a:t>Bild durch Klicken auf Symbol hinzufügen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1649D78-CF1E-BA6D-3C8F-D041F2FA26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343" t="37504" r="18368" b="37306"/>
          <a:stretch/>
        </p:blipFill>
        <p:spPr>
          <a:xfrm>
            <a:off x="9463534" y="5253885"/>
            <a:ext cx="2164466" cy="861527"/>
          </a:xfrm>
          <a:prstGeom prst="rect">
            <a:avLst/>
          </a:prstGeom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1B3C78F9-10A8-0DB7-7D20-08DA2C65AB30}"/>
              </a:ext>
            </a:extLst>
          </p:cNvPr>
          <p:cNvSpPr/>
          <p:nvPr userDrawn="1"/>
        </p:nvSpPr>
        <p:spPr>
          <a:xfrm>
            <a:off x="0" y="539996"/>
            <a:ext cx="5940000" cy="576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e-DE" sz="1400" dirty="0">
              <a:solidFill>
                <a:schemeClr val="tx1"/>
              </a:solidFill>
            </a:endParaRPr>
          </a:p>
        </p:txBody>
      </p:sp>
      <p:cxnSp>
        <p:nvCxnSpPr>
          <p:cNvPr id="7" name="Gerader Verbinder 23">
            <a:extLst>
              <a:ext uri="{FF2B5EF4-FFF2-40B4-BE49-F238E27FC236}">
                <a16:creationId xmlns:a16="http://schemas.microsoft.com/office/drawing/2014/main" id="{276D7BD0-B9F1-A319-DE09-A9F0CCFCD62C}"/>
              </a:ext>
            </a:extLst>
          </p:cNvPr>
          <p:cNvCxnSpPr>
            <a:cxnSpLocks/>
          </p:cNvCxnSpPr>
          <p:nvPr userDrawn="1"/>
        </p:nvCxnSpPr>
        <p:spPr>
          <a:xfrm>
            <a:off x="540000" y="3813832"/>
            <a:ext cx="352573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195333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dklblau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1">
            <a:extLst>
              <a:ext uri="{FF2B5EF4-FFF2-40B4-BE49-F238E27FC236}">
                <a16:creationId xmlns:a16="http://schemas.microsoft.com/office/drawing/2014/main" id="{0A6C8CEB-9932-1E9F-98C4-85461EA796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999" y="540000"/>
            <a:ext cx="11160000" cy="722377"/>
          </a:xfrm>
          <a:prstGeom prst="rect">
            <a:avLst/>
          </a:prstGeom>
        </p:spPr>
        <p:txBody>
          <a:bodyPr lIns="0" tIns="0" rIns="0" bIns="0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F01276CD-1DD3-96BD-4176-8A87498CDA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999" y="1620000"/>
            <a:ext cx="11160000" cy="444479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>
              <a:buClr>
                <a:schemeClr val="bg1"/>
              </a:buClr>
              <a:buFont typeface="+mj-lt"/>
              <a:buAutoNum type="arabicPeriod"/>
              <a:defRPr sz="1800">
                <a:solidFill>
                  <a:srgbClr val="FFFFFF"/>
                </a:solidFill>
              </a:defRPr>
            </a:lvl1pPr>
            <a:lvl2pPr marL="800108" indent="-342900">
              <a:buClr>
                <a:schemeClr val="bg1"/>
              </a:buClr>
              <a:buFont typeface="+mj-lt"/>
              <a:buAutoNum type="arabicPeriod"/>
              <a:defRPr sz="1800">
                <a:solidFill>
                  <a:srgbClr val="FFFFFF"/>
                </a:solidFill>
              </a:defRPr>
            </a:lvl2pPr>
            <a:lvl3pPr marL="1257315" indent="-342900">
              <a:buClr>
                <a:schemeClr val="bg1"/>
              </a:buClr>
              <a:buFont typeface="+mj-lt"/>
              <a:buAutoNum type="arabicPeriod"/>
              <a:defRPr sz="1800">
                <a:solidFill>
                  <a:srgbClr val="FFFFFF"/>
                </a:solidFill>
              </a:defRPr>
            </a:lvl3pPr>
            <a:lvl4pPr marL="1600225" indent="-228603">
              <a:buClr>
                <a:schemeClr val="bg1"/>
              </a:buClr>
              <a:buFont typeface="+mj-lt"/>
              <a:buAutoNum type="arabicPeriod"/>
              <a:defRPr sz="1800">
                <a:solidFill>
                  <a:srgbClr val="FFFFFF"/>
                </a:solidFill>
              </a:defRPr>
            </a:lvl4pPr>
            <a:lvl5pPr marL="2057433" indent="-228603">
              <a:buClr>
                <a:schemeClr val="bg1"/>
              </a:buClr>
              <a:buFont typeface="+mj-lt"/>
              <a:buAutoNum type="arabicPeriod"/>
              <a:defRPr sz="1800">
                <a:solidFill>
                  <a:srgbClr val="FFFFFF"/>
                </a:solidFill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cxnSp>
        <p:nvCxnSpPr>
          <p:cNvPr id="5" name="Gerader Verbinder 3">
            <a:extLst>
              <a:ext uri="{FF2B5EF4-FFF2-40B4-BE49-F238E27FC236}">
                <a16:creationId xmlns:a16="http://schemas.microsoft.com/office/drawing/2014/main" id="{9EB5F65E-C73B-B9A0-F5C6-7BDD8DE606D7}"/>
              </a:ext>
            </a:extLst>
          </p:cNvPr>
          <p:cNvCxnSpPr>
            <a:cxnSpLocks/>
          </p:cNvCxnSpPr>
          <p:nvPr userDrawn="1"/>
        </p:nvCxnSpPr>
        <p:spPr>
          <a:xfrm>
            <a:off x="540000" y="1438261"/>
            <a:ext cx="357486" cy="0"/>
          </a:xfrm>
          <a:prstGeom prst="line">
            <a:avLst/>
          </a:prstGeom>
          <a:ln>
            <a:solidFill>
              <a:schemeClr val="bg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710861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hellblau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1">
            <a:extLst>
              <a:ext uri="{FF2B5EF4-FFF2-40B4-BE49-F238E27FC236}">
                <a16:creationId xmlns:a16="http://schemas.microsoft.com/office/drawing/2014/main" id="{0A6C8CEB-9932-1E9F-98C4-85461EA796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999" y="540000"/>
            <a:ext cx="11160000" cy="722377"/>
          </a:xfrm>
          <a:prstGeom prst="rect">
            <a:avLst/>
          </a:prstGeom>
        </p:spPr>
        <p:txBody>
          <a:bodyPr lIns="0" tIns="0" rIns="0" bIns="0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F01276CD-1DD3-96BD-4176-8A87498CDA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999" y="1620000"/>
            <a:ext cx="11160000" cy="444479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>
              <a:buClr>
                <a:schemeClr val="tx1"/>
              </a:buClr>
              <a:buFont typeface="+mj-lt"/>
              <a:buAutoNum type="arabicPeriod"/>
              <a:defRPr sz="1800">
                <a:solidFill>
                  <a:srgbClr val="FFFFFF"/>
                </a:solidFill>
              </a:defRPr>
            </a:lvl1pPr>
            <a:lvl2pPr marL="800108" indent="-342900">
              <a:buClr>
                <a:schemeClr val="tx1"/>
              </a:buClr>
              <a:buFont typeface="+mj-lt"/>
              <a:buAutoNum type="arabicPeriod"/>
              <a:defRPr sz="1800">
                <a:solidFill>
                  <a:srgbClr val="FFFFFF"/>
                </a:solidFill>
              </a:defRPr>
            </a:lvl2pPr>
            <a:lvl3pPr marL="1257315" indent="-342900">
              <a:buClr>
                <a:schemeClr val="tx1"/>
              </a:buClr>
              <a:buFont typeface="+mj-lt"/>
              <a:buAutoNum type="arabicPeriod"/>
              <a:defRPr sz="1800">
                <a:solidFill>
                  <a:srgbClr val="FFFFFF"/>
                </a:solidFill>
              </a:defRPr>
            </a:lvl3pPr>
            <a:lvl4pPr marL="1600225" indent="-228603">
              <a:buClr>
                <a:schemeClr val="tx1"/>
              </a:buClr>
              <a:buFont typeface="+mj-lt"/>
              <a:buAutoNum type="arabicPeriod"/>
              <a:defRPr sz="1800">
                <a:solidFill>
                  <a:srgbClr val="FFFFFF"/>
                </a:solidFill>
              </a:defRPr>
            </a:lvl4pPr>
            <a:lvl5pPr marL="2057433" indent="-228603">
              <a:buClr>
                <a:schemeClr val="tx1"/>
              </a:buClr>
              <a:buFont typeface="+mj-lt"/>
              <a:buAutoNum type="arabicPeriod"/>
              <a:defRPr sz="1800">
                <a:solidFill>
                  <a:srgbClr val="FFFFFF"/>
                </a:solidFill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cxnSp>
        <p:nvCxnSpPr>
          <p:cNvPr id="5" name="Gerader Verbinder 3">
            <a:extLst>
              <a:ext uri="{FF2B5EF4-FFF2-40B4-BE49-F238E27FC236}">
                <a16:creationId xmlns:a16="http://schemas.microsoft.com/office/drawing/2014/main" id="{9EB5F65E-C73B-B9A0-F5C6-7BDD8DE606D7}"/>
              </a:ext>
            </a:extLst>
          </p:cNvPr>
          <p:cNvCxnSpPr>
            <a:cxnSpLocks/>
          </p:cNvCxnSpPr>
          <p:nvPr userDrawn="1"/>
        </p:nvCxnSpPr>
        <p:spPr>
          <a:xfrm>
            <a:off x="540000" y="1438261"/>
            <a:ext cx="357486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048016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nner dunkelblau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0D597D53-EAB6-455C-9D15-5D56BA38B30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12594789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01" name="think-cell Folie" r:id="rId4" imgW="306" imgH="306" progId="TCLayout.ActiveDocument.1">
                  <p:embed/>
                </p:oleObj>
              </mc:Choice>
              <mc:Fallback>
                <p:oleObj name="think-cell Folie" r:id="rId4" imgW="306" imgH="306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0D597D53-EAB6-455C-9D15-5D56BA38B30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555196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nner hellblau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0D597D53-EAB6-455C-9D15-5D56BA38B30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12594789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25" name="think-cell Folie" r:id="rId4" imgW="306" imgH="306" progId="TCLayout.ActiveDocument.1">
                  <p:embed/>
                </p:oleObj>
              </mc:Choice>
              <mc:Fallback>
                <p:oleObj name="think-cell Folie" r:id="rId4" imgW="306" imgH="306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0D597D53-EAB6-455C-9D15-5D56BA38B30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9133653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, dunkelblau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0D597D53-EAB6-455C-9D15-5D56BA38B30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12594789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09" name="think-cell Folie" r:id="rId4" imgW="306" imgH="306" progId="TCLayout.ActiveDocument.1">
                  <p:embed/>
                </p:oleObj>
              </mc:Choice>
              <mc:Fallback>
                <p:oleObj name="think-cell Folie" r:id="rId4" imgW="306" imgH="306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0D597D53-EAB6-455C-9D15-5D56BA38B30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Grafik 2">
            <a:extLst>
              <a:ext uri="{FF2B5EF4-FFF2-40B4-BE49-F238E27FC236}">
                <a16:creationId xmlns:a16="http://schemas.microsoft.com/office/drawing/2014/main" id="{26912A6C-CA3D-6CED-A5DA-04FF83AFC5E6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48296" y="-657785"/>
            <a:ext cx="5476875" cy="5476875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2946F653-D5A8-DD5A-2E33-66A34ED6990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18343" t="37504" r="18368" b="37306"/>
          <a:stretch/>
        </p:blipFill>
        <p:spPr>
          <a:xfrm>
            <a:off x="9463534" y="5208489"/>
            <a:ext cx="2164466" cy="861527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566AF13C-D6AC-C0AF-F550-F041ACBF0613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023075" y="1252524"/>
            <a:ext cx="3952875" cy="3952875"/>
          </a:xfrm>
          <a:prstGeom prst="rect">
            <a:avLst/>
          </a:prstGeom>
        </p:spPr>
      </p:pic>
      <p:cxnSp>
        <p:nvCxnSpPr>
          <p:cNvPr id="10" name="Gerader Verbinder 23">
            <a:extLst>
              <a:ext uri="{FF2B5EF4-FFF2-40B4-BE49-F238E27FC236}">
                <a16:creationId xmlns:a16="http://schemas.microsoft.com/office/drawing/2014/main" id="{63FF3115-C0E6-8C38-D928-D9C2606C7CFE}"/>
              </a:ext>
            </a:extLst>
          </p:cNvPr>
          <p:cNvCxnSpPr>
            <a:cxnSpLocks/>
          </p:cNvCxnSpPr>
          <p:nvPr userDrawn="1"/>
        </p:nvCxnSpPr>
        <p:spPr>
          <a:xfrm>
            <a:off x="540000" y="3813832"/>
            <a:ext cx="352573" cy="0"/>
          </a:xfrm>
          <a:prstGeom prst="line">
            <a:avLst/>
          </a:prstGeom>
          <a:ln>
            <a:solidFill>
              <a:schemeClr val="bg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169152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ontakt/Ende dunkelblau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0D597D53-EAB6-455C-9D15-5D56BA38B30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12594789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49" name="think-cell Folie" r:id="rId4" imgW="306" imgH="306" progId="TCLayout.ActiveDocument.1">
                  <p:embed/>
                </p:oleObj>
              </mc:Choice>
              <mc:Fallback>
                <p:oleObj name="think-cell Folie" r:id="rId4" imgW="306" imgH="306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0D597D53-EAB6-455C-9D15-5D56BA38B30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Grafik 2">
            <a:extLst>
              <a:ext uri="{FF2B5EF4-FFF2-40B4-BE49-F238E27FC236}">
                <a16:creationId xmlns:a16="http://schemas.microsoft.com/office/drawing/2014/main" id="{AE7B3E59-C8C9-1793-EB19-74DCE9E057EC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87143" y="-2919600"/>
            <a:ext cx="10351714" cy="10364400"/>
          </a:xfrm>
          <a:prstGeom prst="rect">
            <a:avLst/>
          </a:prstGeom>
          <a:ln>
            <a:noFill/>
          </a:ln>
        </p:spPr>
      </p:pic>
      <p:cxnSp>
        <p:nvCxnSpPr>
          <p:cNvPr id="4" name="Gerader Verbinder 23">
            <a:extLst>
              <a:ext uri="{FF2B5EF4-FFF2-40B4-BE49-F238E27FC236}">
                <a16:creationId xmlns:a16="http://schemas.microsoft.com/office/drawing/2014/main" id="{3EBC8D8E-2638-0BCB-3AD6-4154F321AF21}"/>
              </a:ext>
            </a:extLst>
          </p:cNvPr>
          <p:cNvCxnSpPr>
            <a:cxnSpLocks/>
          </p:cNvCxnSpPr>
          <p:nvPr userDrawn="1"/>
        </p:nvCxnSpPr>
        <p:spPr>
          <a:xfrm>
            <a:off x="540000" y="3816000"/>
            <a:ext cx="352573" cy="0"/>
          </a:xfrm>
          <a:prstGeom prst="line">
            <a:avLst/>
          </a:prstGeom>
          <a:ln>
            <a:solidFill>
              <a:schemeClr val="bg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115758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ontakt/Ende hellblau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0D597D53-EAB6-455C-9D15-5D56BA38B30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12594789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73" name="think-cell Folie" r:id="rId4" imgW="306" imgH="306" progId="TCLayout.ActiveDocument.1">
                  <p:embed/>
                </p:oleObj>
              </mc:Choice>
              <mc:Fallback>
                <p:oleObj name="think-cell Folie" r:id="rId4" imgW="306" imgH="306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0D597D53-EAB6-455C-9D15-5D56BA38B30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" name="Gerader Verbinder 23">
            <a:extLst>
              <a:ext uri="{FF2B5EF4-FFF2-40B4-BE49-F238E27FC236}">
                <a16:creationId xmlns:a16="http://schemas.microsoft.com/office/drawing/2014/main" id="{3EBC8D8E-2638-0BCB-3AD6-4154F321AF21}"/>
              </a:ext>
            </a:extLst>
          </p:cNvPr>
          <p:cNvCxnSpPr>
            <a:cxnSpLocks/>
          </p:cNvCxnSpPr>
          <p:nvPr userDrawn="1"/>
        </p:nvCxnSpPr>
        <p:spPr>
          <a:xfrm>
            <a:off x="540000" y="3816000"/>
            <a:ext cx="352573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Grafik 4">
            <a:extLst>
              <a:ext uri="{FF2B5EF4-FFF2-40B4-BE49-F238E27FC236}">
                <a16:creationId xmlns:a16="http://schemas.microsoft.com/office/drawing/2014/main" id="{4FDC2A90-63C4-4A8D-FEAE-186EF8F74BEE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64263" y="-2914377"/>
            <a:ext cx="10363196" cy="10350511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5063974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91D06A6-8C35-CFA4-DAAB-A286DFF1D9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998" y="558000"/>
            <a:ext cx="11063993" cy="362279"/>
          </a:xfrm>
          <a:prstGeom prst="rect">
            <a:avLst/>
          </a:prstGeo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8676730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, wei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0D597D53-EAB6-455C-9D15-5D56BA38B30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12594789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621" name="think-cell Folie" r:id="rId4" imgW="306" imgH="306" progId="TCLayout.ActiveDocument.1">
                  <p:embed/>
                </p:oleObj>
              </mc:Choice>
              <mc:Fallback>
                <p:oleObj name="think-cell Folie" r:id="rId4" imgW="306" imgH="306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0D597D53-EAB6-455C-9D15-5D56BA38B30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Grafik 2">
            <a:extLst>
              <a:ext uri="{FF2B5EF4-FFF2-40B4-BE49-F238E27FC236}">
                <a16:creationId xmlns:a16="http://schemas.microsoft.com/office/drawing/2014/main" id="{26912A6C-CA3D-6CED-A5DA-04FF83AFC5E6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48296" y="-657785"/>
            <a:ext cx="5476875" cy="5476875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2946F653-D5A8-DD5A-2E33-66A34ED6990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18343" t="37504" r="18368" b="37306"/>
          <a:stretch/>
        </p:blipFill>
        <p:spPr>
          <a:xfrm>
            <a:off x="9463534" y="5217410"/>
            <a:ext cx="2164466" cy="861527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566AF13C-D6AC-C0AF-F550-F041ACBF0613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023075" y="1252524"/>
            <a:ext cx="3952875" cy="3952875"/>
          </a:xfrm>
          <a:prstGeom prst="rect">
            <a:avLst/>
          </a:prstGeom>
        </p:spPr>
      </p:pic>
      <p:cxnSp>
        <p:nvCxnSpPr>
          <p:cNvPr id="10" name="Gerader Verbinder 23">
            <a:extLst>
              <a:ext uri="{FF2B5EF4-FFF2-40B4-BE49-F238E27FC236}">
                <a16:creationId xmlns:a16="http://schemas.microsoft.com/office/drawing/2014/main" id="{63FF3115-C0E6-8C38-D928-D9C2606C7CFE}"/>
              </a:ext>
            </a:extLst>
          </p:cNvPr>
          <p:cNvCxnSpPr>
            <a:cxnSpLocks/>
          </p:cNvCxnSpPr>
          <p:nvPr userDrawn="1"/>
        </p:nvCxnSpPr>
        <p:spPr>
          <a:xfrm>
            <a:off x="540000" y="3813832"/>
            <a:ext cx="352573" cy="0"/>
          </a:xfrm>
          <a:prstGeom prst="line">
            <a:avLst/>
          </a:prstGeom>
          <a:ln>
            <a:solidFill>
              <a:schemeClr val="bg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12621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, dunkelblau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0D597D53-EAB6-455C-9D15-5D56BA38B30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12594789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45" name="think-cell Folie" r:id="rId4" imgW="306" imgH="306" progId="TCLayout.ActiveDocument.1">
                  <p:embed/>
                </p:oleObj>
              </mc:Choice>
              <mc:Fallback>
                <p:oleObj name="think-cell Folie" r:id="rId4" imgW="306" imgH="306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0D597D53-EAB6-455C-9D15-5D56BA38B30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Grafik 2">
            <a:extLst>
              <a:ext uri="{FF2B5EF4-FFF2-40B4-BE49-F238E27FC236}">
                <a16:creationId xmlns:a16="http://schemas.microsoft.com/office/drawing/2014/main" id="{26912A6C-CA3D-6CED-A5DA-04FF83AFC5E6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48296" y="-657785"/>
            <a:ext cx="5476875" cy="5476875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2946F653-D5A8-DD5A-2E33-66A34ED6990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18343" t="37504" r="18368" b="37306"/>
          <a:stretch/>
        </p:blipFill>
        <p:spPr>
          <a:xfrm>
            <a:off x="9463534" y="5208489"/>
            <a:ext cx="2164466" cy="861527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566AF13C-D6AC-C0AF-F550-F041ACBF0613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023075" y="1252524"/>
            <a:ext cx="3952875" cy="3952875"/>
          </a:xfrm>
          <a:prstGeom prst="rect">
            <a:avLst/>
          </a:prstGeom>
        </p:spPr>
      </p:pic>
      <p:cxnSp>
        <p:nvCxnSpPr>
          <p:cNvPr id="10" name="Gerader Verbinder 23">
            <a:extLst>
              <a:ext uri="{FF2B5EF4-FFF2-40B4-BE49-F238E27FC236}">
                <a16:creationId xmlns:a16="http://schemas.microsoft.com/office/drawing/2014/main" id="{63FF3115-C0E6-8C38-D928-D9C2606C7CFE}"/>
              </a:ext>
            </a:extLst>
          </p:cNvPr>
          <p:cNvCxnSpPr>
            <a:cxnSpLocks/>
          </p:cNvCxnSpPr>
          <p:nvPr userDrawn="1"/>
        </p:nvCxnSpPr>
        <p:spPr>
          <a:xfrm>
            <a:off x="540000" y="3813832"/>
            <a:ext cx="352573" cy="0"/>
          </a:xfrm>
          <a:prstGeom prst="line">
            <a:avLst/>
          </a:prstGeom>
          <a:ln>
            <a:solidFill>
              <a:schemeClr val="bg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320251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Bild, dunkel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ildplatzhalter 8">
            <a:extLst>
              <a:ext uri="{FF2B5EF4-FFF2-40B4-BE49-F238E27FC236}">
                <a16:creationId xmlns:a16="http://schemas.microsoft.com/office/drawing/2014/main" id="{E732D993-2AB5-14A8-7713-E88488FDF5C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204000" cy="6840000"/>
          </a:xfrm>
          <a:prstGeom prst="rect">
            <a:avLst/>
          </a:prstGeom>
        </p:spPr>
        <p:txBody>
          <a:bodyPr lIns="0"/>
          <a:lstStyle/>
          <a:p>
            <a:r>
              <a:rPr lang="de-DE" dirty="0"/>
              <a:t>Bild durch Klicken auf Symbol hinzufügen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1649D78-CF1E-BA6D-3C8F-D041F2FA26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343" t="37504" r="18368" b="37306"/>
          <a:stretch/>
        </p:blipFill>
        <p:spPr>
          <a:xfrm>
            <a:off x="9463534" y="5253885"/>
            <a:ext cx="2164466" cy="861527"/>
          </a:xfrm>
          <a:prstGeom prst="rect">
            <a:avLst/>
          </a:prstGeom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3426370F-BEA9-6E80-BB5E-CFAB20478887}"/>
              </a:ext>
            </a:extLst>
          </p:cNvPr>
          <p:cNvSpPr/>
          <p:nvPr userDrawn="1"/>
        </p:nvSpPr>
        <p:spPr>
          <a:xfrm>
            <a:off x="0" y="539996"/>
            <a:ext cx="5940000" cy="576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e-DE" sz="1400" dirty="0">
              <a:solidFill>
                <a:schemeClr val="tx1"/>
              </a:solidFill>
            </a:endParaRPr>
          </a:p>
        </p:txBody>
      </p:sp>
      <p:cxnSp>
        <p:nvCxnSpPr>
          <p:cNvPr id="7" name="Gerader Verbinder 23">
            <a:extLst>
              <a:ext uri="{FF2B5EF4-FFF2-40B4-BE49-F238E27FC236}">
                <a16:creationId xmlns:a16="http://schemas.microsoft.com/office/drawing/2014/main" id="{276D7BD0-B9F1-A319-DE09-A9F0CCFCD62C}"/>
              </a:ext>
            </a:extLst>
          </p:cNvPr>
          <p:cNvCxnSpPr>
            <a:cxnSpLocks/>
          </p:cNvCxnSpPr>
          <p:nvPr userDrawn="1"/>
        </p:nvCxnSpPr>
        <p:spPr>
          <a:xfrm>
            <a:off x="540000" y="3813832"/>
            <a:ext cx="352573" cy="0"/>
          </a:xfrm>
          <a:prstGeom prst="line">
            <a:avLst/>
          </a:prstGeom>
          <a:ln>
            <a:solidFill>
              <a:schemeClr val="accent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676111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Bild, hell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ildplatzhalter 8">
            <a:extLst>
              <a:ext uri="{FF2B5EF4-FFF2-40B4-BE49-F238E27FC236}">
                <a16:creationId xmlns:a16="http://schemas.microsoft.com/office/drawing/2014/main" id="{E732D993-2AB5-14A8-7713-E88488FDF5C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204000" cy="6840000"/>
          </a:xfrm>
          <a:prstGeom prst="rect">
            <a:avLst/>
          </a:prstGeom>
        </p:spPr>
        <p:txBody>
          <a:bodyPr lIns="0"/>
          <a:lstStyle/>
          <a:p>
            <a:r>
              <a:rPr lang="de-DE"/>
              <a:t>Bild durch Klicken auf Symbol hinzufügen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1649D78-CF1E-BA6D-3C8F-D041F2FA26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343" t="37504" r="18368" b="37306"/>
          <a:stretch/>
        </p:blipFill>
        <p:spPr>
          <a:xfrm>
            <a:off x="9463534" y="5253885"/>
            <a:ext cx="2164466" cy="861527"/>
          </a:xfrm>
          <a:prstGeom prst="rect">
            <a:avLst/>
          </a:prstGeom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113AE4F2-209F-ADE8-3D29-A4EBE2112691}"/>
              </a:ext>
            </a:extLst>
          </p:cNvPr>
          <p:cNvSpPr/>
          <p:nvPr userDrawn="1"/>
        </p:nvSpPr>
        <p:spPr>
          <a:xfrm>
            <a:off x="0" y="539996"/>
            <a:ext cx="5940000" cy="576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e-DE" sz="1400" dirty="0">
              <a:solidFill>
                <a:schemeClr val="tx1"/>
              </a:solidFill>
            </a:endParaRPr>
          </a:p>
        </p:txBody>
      </p:sp>
      <p:cxnSp>
        <p:nvCxnSpPr>
          <p:cNvPr id="7" name="Gerader Verbinder 23">
            <a:extLst>
              <a:ext uri="{FF2B5EF4-FFF2-40B4-BE49-F238E27FC236}">
                <a16:creationId xmlns:a16="http://schemas.microsoft.com/office/drawing/2014/main" id="{276D7BD0-B9F1-A319-DE09-A9F0CCFCD62C}"/>
              </a:ext>
            </a:extLst>
          </p:cNvPr>
          <p:cNvCxnSpPr>
            <a:cxnSpLocks/>
          </p:cNvCxnSpPr>
          <p:nvPr userDrawn="1"/>
        </p:nvCxnSpPr>
        <p:spPr>
          <a:xfrm>
            <a:off x="540000" y="3813832"/>
            <a:ext cx="352573" cy="0"/>
          </a:xfrm>
          <a:prstGeom prst="line">
            <a:avLst/>
          </a:prstGeom>
          <a:ln>
            <a:solidFill>
              <a:schemeClr val="accent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563077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dklblau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1">
            <a:extLst>
              <a:ext uri="{FF2B5EF4-FFF2-40B4-BE49-F238E27FC236}">
                <a16:creationId xmlns:a16="http://schemas.microsoft.com/office/drawing/2014/main" id="{0A6C8CEB-9932-1E9F-98C4-85461EA796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999" y="540000"/>
            <a:ext cx="11160000" cy="722377"/>
          </a:xfrm>
          <a:prstGeom prst="rect">
            <a:avLst/>
          </a:prstGeom>
        </p:spPr>
        <p:txBody>
          <a:bodyPr lIns="0" tIns="0" rIns="0" bIns="0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F01276CD-1DD3-96BD-4176-8A87498CDA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999" y="1620000"/>
            <a:ext cx="11160000" cy="444479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>
              <a:buClr>
                <a:schemeClr val="accent2"/>
              </a:buClr>
              <a:buFont typeface="+mj-lt"/>
              <a:buAutoNum type="arabicPeriod"/>
              <a:defRPr sz="1800">
                <a:solidFill>
                  <a:srgbClr val="FFFFFF"/>
                </a:solidFill>
              </a:defRPr>
            </a:lvl1pPr>
            <a:lvl2pPr marL="800108" indent="-342900">
              <a:buClr>
                <a:schemeClr val="accent2"/>
              </a:buClr>
              <a:buFont typeface="+mj-lt"/>
              <a:buAutoNum type="arabicPeriod"/>
              <a:defRPr sz="1800">
                <a:solidFill>
                  <a:srgbClr val="FFFFFF"/>
                </a:solidFill>
              </a:defRPr>
            </a:lvl2pPr>
            <a:lvl3pPr marL="1257315" indent="-342900">
              <a:buClr>
                <a:schemeClr val="accent2"/>
              </a:buClr>
              <a:buFont typeface="+mj-lt"/>
              <a:buAutoNum type="arabicPeriod"/>
              <a:defRPr sz="1800">
                <a:solidFill>
                  <a:srgbClr val="FFFFFF"/>
                </a:solidFill>
              </a:defRPr>
            </a:lvl3pPr>
            <a:lvl4pPr marL="1600225" indent="-228603">
              <a:buClr>
                <a:schemeClr val="accent2"/>
              </a:buClr>
              <a:buFont typeface="+mj-lt"/>
              <a:buAutoNum type="arabicPeriod"/>
              <a:defRPr sz="1800">
                <a:solidFill>
                  <a:srgbClr val="FFFFFF"/>
                </a:solidFill>
              </a:defRPr>
            </a:lvl4pPr>
            <a:lvl5pPr marL="2057433" indent="-228603">
              <a:buClr>
                <a:schemeClr val="accent2"/>
              </a:buClr>
              <a:buFont typeface="+mj-lt"/>
              <a:buAutoNum type="arabicPeriod"/>
              <a:defRPr sz="1800">
                <a:solidFill>
                  <a:srgbClr val="FFFFFF"/>
                </a:solidFill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cxnSp>
        <p:nvCxnSpPr>
          <p:cNvPr id="5" name="Gerader Verbinder 3">
            <a:extLst>
              <a:ext uri="{FF2B5EF4-FFF2-40B4-BE49-F238E27FC236}">
                <a16:creationId xmlns:a16="http://schemas.microsoft.com/office/drawing/2014/main" id="{9EB5F65E-C73B-B9A0-F5C6-7BDD8DE606D7}"/>
              </a:ext>
            </a:extLst>
          </p:cNvPr>
          <p:cNvCxnSpPr>
            <a:cxnSpLocks/>
          </p:cNvCxnSpPr>
          <p:nvPr userDrawn="1"/>
        </p:nvCxnSpPr>
        <p:spPr>
          <a:xfrm>
            <a:off x="540000" y="1438261"/>
            <a:ext cx="357486" cy="0"/>
          </a:xfrm>
          <a:prstGeom prst="line">
            <a:avLst/>
          </a:prstGeom>
          <a:ln>
            <a:solidFill>
              <a:schemeClr val="accent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703835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hellblau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1">
            <a:extLst>
              <a:ext uri="{FF2B5EF4-FFF2-40B4-BE49-F238E27FC236}">
                <a16:creationId xmlns:a16="http://schemas.microsoft.com/office/drawing/2014/main" id="{0A6C8CEB-9932-1E9F-98C4-85461EA796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999" y="540000"/>
            <a:ext cx="11160000" cy="722377"/>
          </a:xfrm>
          <a:prstGeom prst="rect">
            <a:avLst/>
          </a:prstGeom>
        </p:spPr>
        <p:txBody>
          <a:bodyPr lIns="0" tIns="0" rIns="0" bIns="0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F01276CD-1DD3-96BD-4176-8A87498CDA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999" y="1620000"/>
            <a:ext cx="11160000" cy="444479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>
              <a:buClr>
                <a:schemeClr val="accent1"/>
              </a:buClr>
              <a:buFont typeface="+mj-lt"/>
              <a:buAutoNum type="arabicPeriod"/>
              <a:defRPr sz="1800">
                <a:solidFill>
                  <a:srgbClr val="FFFFFF"/>
                </a:solidFill>
              </a:defRPr>
            </a:lvl1pPr>
            <a:lvl2pPr marL="800108" indent="-342900">
              <a:buClr>
                <a:schemeClr val="accent1"/>
              </a:buClr>
              <a:buFont typeface="+mj-lt"/>
              <a:buAutoNum type="arabicPeriod"/>
              <a:defRPr sz="1800">
                <a:solidFill>
                  <a:srgbClr val="FFFFFF"/>
                </a:solidFill>
              </a:defRPr>
            </a:lvl2pPr>
            <a:lvl3pPr marL="1257315" indent="-342900">
              <a:buClr>
                <a:schemeClr val="accent1"/>
              </a:buClr>
              <a:buFont typeface="+mj-lt"/>
              <a:buAutoNum type="arabicPeriod"/>
              <a:defRPr sz="1800">
                <a:solidFill>
                  <a:srgbClr val="FFFFFF"/>
                </a:solidFill>
              </a:defRPr>
            </a:lvl3pPr>
            <a:lvl4pPr marL="1600225" indent="-228603">
              <a:buClr>
                <a:schemeClr val="accent1"/>
              </a:buClr>
              <a:buFont typeface="+mj-lt"/>
              <a:buAutoNum type="arabicPeriod"/>
              <a:defRPr sz="1800">
                <a:solidFill>
                  <a:srgbClr val="FFFFFF"/>
                </a:solidFill>
              </a:defRPr>
            </a:lvl4pPr>
            <a:lvl5pPr marL="2057433" indent="-228603">
              <a:buClr>
                <a:schemeClr val="accent1"/>
              </a:buClr>
              <a:buFont typeface="+mj-lt"/>
              <a:buAutoNum type="arabicPeriod"/>
              <a:defRPr sz="1800">
                <a:solidFill>
                  <a:srgbClr val="FFFFFF"/>
                </a:solidFill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cxnSp>
        <p:nvCxnSpPr>
          <p:cNvPr id="5" name="Gerader Verbinder 3">
            <a:extLst>
              <a:ext uri="{FF2B5EF4-FFF2-40B4-BE49-F238E27FC236}">
                <a16:creationId xmlns:a16="http://schemas.microsoft.com/office/drawing/2014/main" id="{9EB5F65E-C73B-B9A0-F5C6-7BDD8DE606D7}"/>
              </a:ext>
            </a:extLst>
          </p:cNvPr>
          <p:cNvCxnSpPr>
            <a:cxnSpLocks/>
          </p:cNvCxnSpPr>
          <p:nvPr userDrawn="1"/>
        </p:nvCxnSpPr>
        <p:spPr>
          <a:xfrm>
            <a:off x="540000" y="1438261"/>
            <a:ext cx="357486" cy="0"/>
          </a:xfrm>
          <a:prstGeom prst="line">
            <a:avLst/>
          </a:prstGeom>
          <a:ln>
            <a:solidFill>
              <a:schemeClr val="accent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600621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nner dunkelblau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0D597D53-EAB6-455C-9D15-5D56BA38B30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12594789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669" name="think-cell Folie" r:id="rId4" imgW="306" imgH="306" progId="TCLayout.ActiveDocument.1">
                  <p:embed/>
                </p:oleObj>
              </mc:Choice>
              <mc:Fallback>
                <p:oleObj name="think-cell Folie" r:id="rId4" imgW="306" imgH="306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0D597D53-EAB6-455C-9D15-5D56BA38B30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412852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Bild, dunkel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ildplatzhalter 8">
            <a:extLst>
              <a:ext uri="{FF2B5EF4-FFF2-40B4-BE49-F238E27FC236}">
                <a16:creationId xmlns:a16="http://schemas.microsoft.com/office/drawing/2014/main" id="{E732D993-2AB5-14A8-7713-E88488FDF5C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204000" cy="6840000"/>
          </a:xfrm>
          <a:prstGeom prst="rect">
            <a:avLst/>
          </a:prstGeom>
        </p:spPr>
        <p:txBody>
          <a:bodyPr lIns="0"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9A36950B-2EB2-E0A7-CB7A-9F45DF0E0827}"/>
              </a:ext>
            </a:extLst>
          </p:cNvPr>
          <p:cNvSpPr/>
          <p:nvPr userDrawn="1"/>
        </p:nvSpPr>
        <p:spPr>
          <a:xfrm>
            <a:off x="0" y="539996"/>
            <a:ext cx="5940000" cy="57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e-DE" sz="1400" dirty="0">
              <a:solidFill>
                <a:schemeClr val="tx1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1649D78-CF1E-BA6D-3C8F-D041F2FA26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343" t="37504" r="18368" b="37306"/>
          <a:stretch/>
        </p:blipFill>
        <p:spPr>
          <a:xfrm>
            <a:off x="9463534" y="5253885"/>
            <a:ext cx="2164466" cy="861527"/>
          </a:xfrm>
          <a:prstGeom prst="rect">
            <a:avLst/>
          </a:prstGeom>
        </p:spPr>
      </p:pic>
      <p:cxnSp>
        <p:nvCxnSpPr>
          <p:cNvPr id="7" name="Gerader Verbinder 23">
            <a:extLst>
              <a:ext uri="{FF2B5EF4-FFF2-40B4-BE49-F238E27FC236}">
                <a16:creationId xmlns:a16="http://schemas.microsoft.com/office/drawing/2014/main" id="{276D7BD0-B9F1-A319-DE09-A9F0CCFCD62C}"/>
              </a:ext>
            </a:extLst>
          </p:cNvPr>
          <p:cNvCxnSpPr>
            <a:cxnSpLocks/>
          </p:cNvCxnSpPr>
          <p:nvPr userDrawn="1"/>
        </p:nvCxnSpPr>
        <p:spPr>
          <a:xfrm>
            <a:off x="540000" y="3813832"/>
            <a:ext cx="352573" cy="0"/>
          </a:xfrm>
          <a:prstGeom prst="line">
            <a:avLst/>
          </a:prstGeom>
          <a:ln>
            <a:solidFill>
              <a:schemeClr val="bg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687547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nner hellblau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0D597D53-EAB6-455C-9D15-5D56BA38B30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12594789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93" name="think-cell Folie" r:id="rId4" imgW="306" imgH="306" progId="TCLayout.ActiveDocument.1">
                  <p:embed/>
                </p:oleObj>
              </mc:Choice>
              <mc:Fallback>
                <p:oleObj name="think-cell Folie" r:id="rId4" imgW="306" imgH="306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0D597D53-EAB6-455C-9D15-5D56BA38B30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830908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ontakt/Ende dunkelblau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0D597D53-EAB6-455C-9D15-5D56BA38B30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12594789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17" name="think-cell Folie" r:id="rId4" imgW="306" imgH="306" progId="TCLayout.ActiveDocument.1">
                  <p:embed/>
                </p:oleObj>
              </mc:Choice>
              <mc:Fallback>
                <p:oleObj name="think-cell Folie" r:id="rId4" imgW="306" imgH="306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0D597D53-EAB6-455C-9D15-5D56BA38B30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Grafik 2">
            <a:extLst>
              <a:ext uri="{FF2B5EF4-FFF2-40B4-BE49-F238E27FC236}">
                <a16:creationId xmlns:a16="http://schemas.microsoft.com/office/drawing/2014/main" id="{AE7B3E59-C8C9-1793-EB19-74DCE9E057EC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87143" y="-2919600"/>
            <a:ext cx="10351714" cy="10364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" name="Gerader Verbinder 23">
            <a:extLst>
              <a:ext uri="{FF2B5EF4-FFF2-40B4-BE49-F238E27FC236}">
                <a16:creationId xmlns:a16="http://schemas.microsoft.com/office/drawing/2014/main" id="{3EBC8D8E-2638-0BCB-3AD6-4154F321AF21}"/>
              </a:ext>
            </a:extLst>
          </p:cNvPr>
          <p:cNvCxnSpPr>
            <a:cxnSpLocks/>
          </p:cNvCxnSpPr>
          <p:nvPr userDrawn="1"/>
        </p:nvCxnSpPr>
        <p:spPr>
          <a:xfrm>
            <a:off x="540000" y="3816000"/>
            <a:ext cx="352573" cy="0"/>
          </a:xfrm>
          <a:prstGeom prst="line">
            <a:avLst/>
          </a:prstGeom>
          <a:ln>
            <a:solidFill>
              <a:schemeClr val="bg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075757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ontakt/Ende hellblau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0D597D53-EAB6-455C-9D15-5D56BA38B30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12594789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41" name="think-cell Folie" r:id="rId4" imgW="306" imgH="306" progId="TCLayout.ActiveDocument.1">
                  <p:embed/>
                </p:oleObj>
              </mc:Choice>
              <mc:Fallback>
                <p:oleObj name="think-cell Folie" r:id="rId4" imgW="306" imgH="306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0D597D53-EAB6-455C-9D15-5D56BA38B30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" name="Gerader Verbinder 23">
            <a:extLst>
              <a:ext uri="{FF2B5EF4-FFF2-40B4-BE49-F238E27FC236}">
                <a16:creationId xmlns:a16="http://schemas.microsoft.com/office/drawing/2014/main" id="{3EBC8D8E-2638-0BCB-3AD6-4154F321AF21}"/>
              </a:ext>
            </a:extLst>
          </p:cNvPr>
          <p:cNvCxnSpPr>
            <a:cxnSpLocks/>
          </p:cNvCxnSpPr>
          <p:nvPr userDrawn="1"/>
        </p:nvCxnSpPr>
        <p:spPr>
          <a:xfrm>
            <a:off x="540000" y="3816000"/>
            <a:ext cx="352573" cy="0"/>
          </a:xfrm>
          <a:prstGeom prst="line">
            <a:avLst/>
          </a:prstGeom>
          <a:ln>
            <a:solidFill>
              <a:schemeClr val="tx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Grafik 4">
            <a:extLst>
              <a:ext uri="{FF2B5EF4-FFF2-40B4-BE49-F238E27FC236}">
                <a16:creationId xmlns:a16="http://schemas.microsoft.com/office/drawing/2014/main" id="{4FDC2A90-63C4-4A8D-FEAE-186EF8F74BEE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64263" y="-2914377"/>
            <a:ext cx="10363196" cy="10350511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9583934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91D06A6-8C35-CFA4-DAAB-A286DFF1D9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998" y="558000"/>
            <a:ext cx="11063993" cy="362279"/>
          </a:xfrm>
          <a:prstGeom prst="rect">
            <a:avLst/>
          </a:prstGeo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16333169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, wei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0D597D53-EAB6-455C-9D15-5D56BA38B30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12594789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789" name="think-cell Folie" r:id="rId4" imgW="306" imgH="306" progId="TCLayout.ActiveDocument.1">
                  <p:embed/>
                </p:oleObj>
              </mc:Choice>
              <mc:Fallback>
                <p:oleObj name="think-cell Folie" r:id="rId4" imgW="306" imgH="306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0D597D53-EAB6-455C-9D15-5D56BA38B30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Grafik 2">
            <a:extLst>
              <a:ext uri="{FF2B5EF4-FFF2-40B4-BE49-F238E27FC236}">
                <a16:creationId xmlns:a16="http://schemas.microsoft.com/office/drawing/2014/main" id="{26912A6C-CA3D-6CED-A5DA-04FF83AFC5E6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48296" y="-657785"/>
            <a:ext cx="5476875" cy="5476875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2946F653-D5A8-DD5A-2E33-66A34ED6990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18343" t="37504" r="18368" b="37306"/>
          <a:stretch/>
        </p:blipFill>
        <p:spPr>
          <a:xfrm>
            <a:off x="9463534" y="5217410"/>
            <a:ext cx="2164466" cy="861527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566AF13C-D6AC-C0AF-F550-F041ACBF0613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023075" y="1252524"/>
            <a:ext cx="3952875" cy="3952875"/>
          </a:xfrm>
          <a:prstGeom prst="rect">
            <a:avLst/>
          </a:prstGeom>
        </p:spPr>
      </p:pic>
      <p:cxnSp>
        <p:nvCxnSpPr>
          <p:cNvPr id="10" name="Gerader Verbinder 23">
            <a:extLst>
              <a:ext uri="{FF2B5EF4-FFF2-40B4-BE49-F238E27FC236}">
                <a16:creationId xmlns:a16="http://schemas.microsoft.com/office/drawing/2014/main" id="{63FF3115-C0E6-8C38-D928-D9C2606C7CFE}"/>
              </a:ext>
            </a:extLst>
          </p:cNvPr>
          <p:cNvCxnSpPr>
            <a:cxnSpLocks/>
          </p:cNvCxnSpPr>
          <p:nvPr userDrawn="1"/>
        </p:nvCxnSpPr>
        <p:spPr>
          <a:xfrm>
            <a:off x="540000" y="3813832"/>
            <a:ext cx="352573" cy="0"/>
          </a:xfrm>
          <a:prstGeom prst="line">
            <a:avLst/>
          </a:prstGeom>
          <a:ln>
            <a:solidFill>
              <a:schemeClr val="bg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158545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, dunkelblau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0D597D53-EAB6-455C-9D15-5D56BA38B30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12594789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813" name="think-cell Folie" r:id="rId4" imgW="306" imgH="306" progId="TCLayout.ActiveDocument.1">
                  <p:embed/>
                </p:oleObj>
              </mc:Choice>
              <mc:Fallback>
                <p:oleObj name="think-cell Folie" r:id="rId4" imgW="306" imgH="306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0D597D53-EAB6-455C-9D15-5D56BA38B30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Grafik 2">
            <a:extLst>
              <a:ext uri="{FF2B5EF4-FFF2-40B4-BE49-F238E27FC236}">
                <a16:creationId xmlns:a16="http://schemas.microsoft.com/office/drawing/2014/main" id="{26912A6C-CA3D-6CED-A5DA-04FF83AFC5E6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48296" y="-657785"/>
            <a:ext cx="5476875" cy="5476875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2946F653-D5A8-DD5A-2E33-66A34ED6990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18343" t="37504" r="18368" b="37306"/>
          <a:stretch/>
        </p:blipFill>
        <p:spPr>
          <a:xfrm>
            <a:off x="9463534" y="5208489"/>
            <a:ext cx="2164466" cy="861527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566AF13C-D6AC-C0AF-F550-F041ACBF0613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023075" y="1252524"/>
            <a:ext cx="3952875" cy="3952875"/>
          </a:xfrm>
          <a:prstGeom prst="rect">
            <a:avLst/>
          </a:prstGeom>
        </p:spPr>
      </p:pic>
      <p:cxnSp>
        <p:nvCxnSpPr>
          <p:cNvPr id="10" name="Gerader Verbinder 23">
            <a:extLst>
              <a:ext uri="{FF2B5EF4-FFF2-40B4-BE49-F238E27FC236}">
                <a16:creationId xmlns:a16="http://schemas.microsoft.com/office/drawing/2014/main" id="{63FF3115-C0E6-8C38-D928-D9C2606C7CFE}"/>
              </a:ext>
            </a:extLst>
          </p:cNvPr>
          <p:cNvCxnSpPr>
            <a:cxnSpLocks/>
          </p:cNvCxnSpPr>
          <p:nvPr userDrawn="1"/>
        </p:nvCxnSpPr>
        <p:spPr>
          <a:xfrm>
            <a:off x="540000" y="3813832"/>
            <a:ext cx="352573" cy="0"/>
          </a:xfrm>
          <a:prstGeom prst="line">
            <a:avLst/>
          </a:prstGeom>
          <a:ln>
            <a:solidFill>
              <a:schemeClr val="accent4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917428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Bild, dunkel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ildplatzhalter 8">
            <a:extLst>
              <a:ext uri="{FF2B5EF4-FFF2-40B4-BE49-F238E27FC236}">
                <a16:creationId xmlns:a16="http://schemas.microsoft.com/office/drawing/2014/main" id="{E732D993-2AB5-14A8-7713-E88488FDF5C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204000" cy="6840000"/>
          </a:xfrm>
          <a:prstGeom prst="rect">
            <a:avLst/>
          </a:prstGeom>
        </p:spPr>
        <p:txBody>
          <a:bodyPr lIns="0"/>
          <a:lstStyle/>
          <a:p>
            <a:r>
              <a:rPr lang="de-DE" dirty="0"/>
              <a:t>Bild durch Klicken auf Symbol hinzufügen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1649D78-CF1E-BA6D-3C8F-D041F2FA26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343" t="37504" r="18368" b="37306"/>
          <a:stretch/>
        </p:blipFill>
        <p:spPr>
          <a:xfrm>
            <a:off x="9463534" y="5253885"/>
            <a:ext cx="2164466" cy="861527"/>
          </a:xfrm>
          <a:prstGeom prst="rect">
            <a:avLst/>
          </a:prstGeom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739360C1-4CAD-16EA-CFA7-C583DDFD10A7}"/>
              </a:ext>
            </a:extLst>
          </p:cNvPr>
          <p:cNvSpPr/>
          <p:nvPr userDrawn="1"/>
        </p:nvSpPr>
        <p:spPr>
          <a:xfrm>
            <a:off x="0" y="539996"/>
            <a:ext cx="5940000" cy="576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e-DE" sz="1400" dirty="0">
              <a:solidFill>
                <a:schemeClr val="tx1"/>
              </a:solidFill>
            </a:endParaRPr>
          </a:p>
        </p:txBody>
      </p:sp>
      <p:cxnSp>
        <p:nvCxnSpPr>
          <p:cNvPr id="7" name="Gerader Verbinder 23">
            <a:extLst>
              <a:ext uri="{FF2B5EF4-FFF2-40B4-BE49-F238E27FC236}">
                <a16:creationId xmlns:a16="http://schemas.microsoft.com/office/drawing/2014/main" id="{276D7BD0-B9F1-A319-DE09-A9F0CCFCD62C}"/>
              </a:ext>
            </a:extLst>
          </p:cNvPr>
          <p:cNvCxnSpPr>
            <a:cxnSpLocks/>
          </p:cNvCxnSpPr>
          <p:nvPr userDrawn="1"/>
        </p:nvCxnSpPr>
        <p:spPr>
          <a:xfrm>
            <a:off x="540000" y="3813832"/>
            <a:ext cx="352573" cy="0"/>
          </a:xfrm>
          <a:prstGeom prst="line">
            <a:avLst/>
          </a:prstGeom>
          <a:ln>
            <a:solidFill>
              <a:schemeClr val="accent4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088293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Bild, hell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ildplatzhalter 8">
            <a:extLst>
              <a:ext uri="{FF2B5EF4-FFF2-40B4-BE49-F238E27FC236}">
                <a16:creationId xmlns:a16="http://schemas.microsoft.com/office/drawing/2014/main" id="{E732D993-2AB5-14A8-7713-E88488FDF5C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204000" cy="6840000"/>
          </a:xfrm>
          <a:prstGeom prst="rect">
            <a:avLst/>
          </a:prstGeom>
        </p:spPr>
        <p:txBody>
          <a:bodyPr lIns="0"/>
          <a:lstStyle/>
          <a:p>
            <a:r>
              <a:rPr lang="de-DE"/>
              <a:t>Bild durch Klicken auf Symbol hinzufügen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1649D78-CF1E-BA6D-3C8F-D041F2FA26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343" t="37504" r="18368" b="37306"/>
          <a:stretch/>
        </p:blipFill>
        <p:spPr>
          <a:xfrm>
            <a:off x="9463534" y="5253885"/>
            <a:ext cx="2164466" cy="861527"/>
          </a:xfrm>
          <a:prstGeom prst="rect">
            <a:avLst/>
          </a:prstGeom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6A09372D-7C1F-86DD-E951-3B7726E1EFA2}"/>
              </a:ext>
            </a:extLst>
          </p:cNvPr>
          <p:cNvSpPr/>
          <p:nvPr userDrawn="1"/>
        </p:nvSpPr>
        <p:spPr>
          <a:xfrm>
            <a:off x="0" y="539996"/>
            <a:ext cx="5940000" cy="57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e-DE" sz="1400" dirty="0">
              <a:solidFill>
                <a:schemeClr val="tx1"/>
              </a:solidFill>
            </a:endParaRPr>
          </a:p>
        </p:txBody>
      </p:sp>
      <p:cxnSp>
        <p:nvCxnSpPr>
          <p:cNvPr id="7" name="Gerader Verbinder 23">
            <a:extLst>
              <a:ext uri="{FF2B5EF4-FFF2-40B4-BE49-F238E27FC236}">
                <a16:creationId xmlns:a16="http://schemas.microsoft.com/office/drawing/2014/main" id="{276D7BD0-B9F1-A319-DE09-A9F0CCFCD62C}"/>
              </a:ext>
            </a:extLst>
          </p:cNvPr>
          <p:cNvCxnSpPr>
            <a:cxnSpLocks/>
          </p:cNvCxnSpPr>
          <p:nvPr userDrawn="1"/>
        </p:nvCxnSpPr>
        <p:spPr>
          <a:xfrm>
            <a:off x="540000" y="3813832"/>
            <a:ext cx="352573" cy="0"/>
          </a:xfrm>
          <a:prstGeom prst="line">
            <a:avLst/>
          </a:prstGeom>
          <a:ln>
            <a:solidFill>
              <a:schemeClr val="accent3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507907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dklblau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1">
            <a:extLst>
              <a:ext uri="{FF2B5EF4-FFF2-40B4-BE49-F238E27FC236}">
                <a16:creationId xmlns:a16="http://schemas.microsoft.com/office/drawing/2014/main" id="{0A6C8CEB-9932-1E9F-98C4-85461EA796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999" y="540000"/>
            <a:ext cx="11160000" cy="722377"/>
          </a:xfrm>
          <a:prstGeom prst="rect">
            <a:avLst/>
          </a:prstGeom>
        </p:spPr>
        <p:txBody>
          <a:bodyPr lIns="0" tIns="0" rIns="0" bIns="0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F01276CD-1DD3-96BD-4176-8A87498CDA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999" y="1620000"/>
            <a:ext cx="11160000" cy="444479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>
              <a:buClr>
                <a:schemeClr val="accent4"/>
              </a:buClr>
              <a:buFont typeface="+mj-lt"/>
              <a:buAutoNum type="arabicPeriod"/>
              <a:defRPr sz="1800">
                <a:solidFill>
                  <a:srgbClr val="FFFFFF"/>
                </a:solidFill>
              </a:defRPr>
            </a:lvl1pPr>
            <a:lvl2pPr marL="800108" indent="-342900">
              <a:buClr>
                <a:schemeClr val="accent4"/>
              </a:buClr>
              <a:buFont typeface="+mj-lt"/>
              <a:buAutoNum type="arabicPeriod"/>
              <a:defRPr sz="1800">
                <a:solidFill>
                  <a:srgbClr val="FFFFFF"/>
                </a:solidFill>
              </a:defRPr>
            </a:lvl2pPr>
            <a:lvl3pPr marL="1257315" indent="-342900">
              <a:buClr>
                <a:schemeClr val="accent4"/>
              </a:buClr>
              <a:buFont typeface="+mj-lt"/>
              <a:buAutoNum type="arabicPeriod"/>
              <a:defRPr sz="1800">
                <a:solidFill>
                  <a:srgbClr val="FFFFFF"/>
                </a:solidFill>
              </a:defRPr>
            </a:lvl3pPr>
            <a:lvl4pPr marL="1600225" indent="-228603">
              <a:buClr>
                <a:schemeClr val="accent4"/>
              </a:buClr>
              <a:buFont typeface="+mj-lt"/>
              <a:buAutoNum type="arabicPeriod"/>
              <a:defRPr sz="1800">
                <a:solidFill>
                  <a:srgbClr val="FFFFFF"/>
                </a:solidFill>
              </a:defRPr>
            </a:lvl4pPr>
            <a:lvl5pPr marL="2057433" indent="-228603">
              <a:buClr>
                <a:schemeClr val="accent4"/>
              </a:buClr>
              <a:buFont typeface="+mj-lt"/>
              <a:buAutoNum type="arabicPeriod"/>
              <a:defRPr sz="1800">
                <a:solidFill>
                  <a:srgbClr val="FFFFFF"/>
                </a:solidFill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cxnSp>
        <p:nvCxnSpPr>
          <p:cNvPr id="5" name="Gerader Verbinder 3">
            <a:extLst>
              <a:ext uri="{FF2B5EF4-FFF2-40B4-BE49-F238E27FC236}">
                <a16:creationId xmlns:a16="http://schemas.microsoft.com/office/drawing/2014/main" id="{9EB5F65E-C73B-B9A0-F5C6-7BDD8DE606D7}"/>
              </a:ext>
            </a:extLst>
          </p:cNvPr>
          <p:cNvCxnSpPr>
            <a:cxnSpLocks/>
          </p:cNvCxnSpPr>
          <p:nvPr userDrawn="1"/>
        </p:nvCxnSpPr>
        <p:spPr>
          <a:xfrm>
            <a:off x="540000" y="1438261"/>
            <a:ext cx="357486" cy="0"/>
          </a:xfrm>
          <a:prstGeom prst="line">
            <a:avLst/>
          </a:prstGeom>
          <a:ln>
            <a:solidFill>
              <a:schemeClr val="accent4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41378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hellblau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1">
            <a:extLst>
              <a:ext uri="{FF2B5EF4-FFF2-40B4-BE49-F238E27FC236}">
                <a16:creationId xmlns:a16="http://schemas.microsoft.com/office/drawing/2014/main" id="{0A6C8CEB-9932-1E9F-98C4-85461EA796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999" y="540000"/>
            <a:ext cx="11160000" cy="722377"/>
          </a:xfrm>
          <a:prstGeom prst="rect">
            <a:avLst/>
          </a:prstGeom>
        </p:spPr>
        <p:txBody>
          <a:bodyPr lIns="0" tIns="0" rIns="0" bIns="0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F01276CD-1DD3-96BD-4176-8A87498CDA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999" y="1620000"/>
            <a:ext cx="11160000" cy="444479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>
              <a:buClr>
                <a:schemeClr val="accent3"/>
              </a:buClr>
              <a:buFont typeface="+mj-lt"/>
              <a:buAutoNum type="arabicPeriod"/>
              <a:defRPr sz="1800">
                <a:solidFill>
                  <a:srgbClr val="FFFFFF"/>
                </a:solidFill>
              </a:defRPr>
            </a:lvl1pPr>
            <a:lvl2pPr marL="800108" indent="-342900">
              <a:buClr>
                <a:schemeClr val="accent3"/>
              </a:buClr>
              <a:buFont typeface="+mj-lt"/>
              <a:buAutoNum type="arabicPeriod"/>
              <a:defRPr sz="1800">
                <a:solidFill>
                  <a:srgbClr val="FFFFFF"/>
                </a:solidFill>
              </a:defRPr>
            </a:lvl2pPr>
            <a:lvl3pPr marL="1257315" indent="-342900">
              <a:buClr>
                <a:schemeClr val="accent3"/>
              </a:buClr>
              <a:buFont typeface="+mj-lt"/>
              <a:buAutoNum type="arabicPeriod"/>
              <a:defRPr sz="1800">
                <a:solidFill>
                  <a:srgbClr val="FFFFFF"/>
                </a:solidFill>
              </a:defRPr>
            </a:lvl3pPr>
            <a:lvl4pPr marL="1600225" indent="-228603">
              <a:buClr>
                <a:schemeClr val="accent3"/>
              </a:buClr>
              <a:buFont typeface="+mj-lt"/>
              <a:buAutoNum type="arabicPeriod"/>
              <a:defRPr sz="1800">
                <a:solidFill>
                  <a:srgbClr val="FFFFFF"/>
                </a:solidFill>
              </a:defRPr>
            </a:lvl4pPr>
            <a:lvl5pPr marL="2057433" indent="-228603">
              <a:buClr>
                <a:schemeClr val="accent3"/>
              </a:buClr>
              <a:buFont typeface="+mj-lt"/>
              <a:buAutoNum type="arabicPeriod"/>
              <a:defRPr sz="1800">
                <a:solidFill>
                  <a:srgbClr val="FFFFFF"/>
                </a:solidFill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cxnSp>
        <p:nvCxnSpPr>
          <p:cNvPr id="5" name="Gerader Verbinder 3">
            <a:extLst>
              <a:ext uri="{FF2B5EF4-FFF2-40B4-BE49-F238E27FC236}">
                <a16:creationId xmlns:a16="http://schemas.microsoft.com/office/drawing/2014/main" id="{9EB5F65E-C73B-B9A0-F5C6-7BDD8DE606D7}"/>
              </a:ext>
            </a:extLst>
          </p:cNvPr>
          <p:cNvCxnSpPr>
            <a:cxnSpLocks/>
          </p:cNvCxnSpPr>
          <p:nvPr userDrawn="1"/>
        </p:nvCxnSpPr>
        <p:spPr>
          <a:xfrm>
            <a:off x="540000" y="1438261"/>
            <a:ext cx="357486" cy="0"/>
          </a:xfrm>
          <a:prstGeom prst="line">
            <a:avLst/>
          </a:prstGeom>
          <a:ln>
            <a:solidFill>
              <a:schemeClr val="accent3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07995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Bild, hell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ildplatzhalter 8">
            <a:extLst>
              <a:ext uri="{FF2B5EF4-FFF2-40B4-BE49-F238E27FC236}">
                <a16:creationId xmlns:a16="http://schemas.microsoft.com/office/drawing/2014/main" id="{E732D993-2AB5-14A8-7713-E88488FDF5C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204000" cy="6840000"/>
          </a:xfrm>
          <a:prstGeom prst="rect">
            <a:avLst/>
          </a:prstGeom>
        </p:spPr>
        <p:txBody>
          <a:bodyPr lIns="0"/>
          <a:lstStyle/>
          <a:p>
            <a:r>
              <a:rPr lang="de-DE"/>
              <a:t>Bild durch Klicken auf Symbol hinzufügen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1649D78-CF1E-BA6D-3C8F-D041F2FA26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343" t="37504" r="18368" b="37306"/>
          <a:stretch/>
        </p:blipFill>
        <p:spPr>
          <a:xfrm>
            <a:off x="9463534" y="5253885"/>
            <a:ext cx="2164466" cy="861527"/>
          </a:xfrm>
          <a:prstGeom prst="rect">
            <a:avLst/>
          </a:prstGeom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0B232AF7-9A1C-4DC5-26B3-F432A9AB5831}"/>
              </a:ext>
            </a:extLst>
          </p:cNvPr>
          <p:cNvSpPr/>
          <p:nvPr userDrawn="1"/>
        </p:nvSpPr>
        <p:spPr>
          <a:xfrm>
            <a:off x="0" y="539996"/>
            <a:ext cx="5940000" cy="57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e-DE" sz="1400" dirty="0">
              <a:solidFill>
                <a:schemeClr val="tx1"/>
              </a:solidFill>
            </a:endParaRPr>
          </a:p>
        </p:txBody>
      </p:sp>
      <p:cxnSp>
        <p:nvCxnSpPr>
          <p:cNvPr id="7" name="Gerader Verbinder 23">
            <a:extLst>
              <a:ext uri="{FF2B5EF4-FFF2-40B4-BE49-F238E27FC236}">
                <a16:creationId xmlns:a16="http://schemas.microsoft.com/office/drawing/2014/main" id="{276D7BD0-B9F1-A319-DE09-A9F0CCFCD62C}"/>
              </a:ext>
            </a:extLst>
          </p:cNvPr>
          <p:cNvCxnSpPr>
            <a:cxnSpLocks/>
          </p:cNvCxnSpPr>
          <p:nvPr userDrawn="1"/>
        </p:nvCxnSpPr>
        <p:spPr>
          <a:xfrm>
            <a:off x="540000" y="3813832"/>
            <a:ext cx="352573" cy="0"/>
          </a:xfrm>
          <a:prstGeom prst="line">
            <a:avLst/>
          </a:prstGeom>
          <a:ln>
            <a:solidFill>
              <a:schemeClr val="bg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283107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nner dunkelblau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0D597D53-EAB6-455C-9D15-5D56BA38B30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12594789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837" name="think-cell Folie" r:id="rId4" imgW="306" imgH="306" progId="TCLayout.ActiveDocument.1">
                  <p:embed/>
                </p:oleObj>
              </mc:Choice>
              <mc:Fallback>
                <p:oleObj name="think-cell Folie" r:id="rId4" imgW="306" imgH="306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0D597D53-EAB6-455C-9D15-5D56BA38B30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9043589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nner hellblau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0D597D53-EAB6-455C-9D15-5D56BA38B30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12594789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861" name="think-cell Folie" r:id="rId4" imgW="306" imgH="306" progId="TCLayout.ActiveDocument.1">
                  <p:embed/>
                </p:oleObj>
              </mc:Choice>
              <mc:Fallback>
                <p:oleObj name="think-cell Folie" r:id="rId4" imgW="306" imgH="306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0D597D53-EAB6-455C-9D15-5D56BA38B30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8797502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ontakt/Ende dunkelblau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0D597D53-EAB6-455C-9D15-5D56BA38B30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12594789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885" name="think-cell Folie" r:id="rId4" imgW="306" imgH="306" progId="TCLayout.ActiveDocument.1">
                  <p:embed/>
                </p:oleObj>
              </mc:Choice>
              <mc:Fallback>
                <p:oleObj name="think-cell Folie" r:id="rId4" imgW="306" imgH="306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0D597D53-EAB6-455C-9D15-5D56BA38B30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Grafik 2">
            <a:extLst>
              <a:ext uri="{FF2B5EF4-FFF2-40B4-BE49-F238E27FC236}">
                <a16:creationId xmlns:a16="http://schemas.microsoft.com/office/drawing/2014/main" id="{AE7B3E59-C8C9-1793-EB19-74DCE9E057EC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97303" y="-2909440"/>
            <a:ext cx="10351714" cy="103643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" name="Gerader Verbinder 23">
            <a:extLst>
              <a:ext uri="{FF2B5EF4-FFF2-40B4-BE49-F238E27FC236}">
                <a16:creationId xmlns:a16="http://schemas.microsoft.com/office/drawing/2014/main" id="{3EBC8D8E-2638-0BCB-3AD6-4154F321AF21}"/>
              </a:ext>
            </a:extLst>
          </p:cNvPr>
          <p:cNvCxnSpPr>
            <a:cxnSpLocks/>
          </p:cNvCxnSpPr>
          <p:nvPr userDrawn="1"/>
        </p:nvCxnSpPr>
        <p:spPr>
          <a:xfrm>
            <a:off x="540000" y="3816000"/>
            <a:ext cx="352573" cy="0"/>
          </a:xfrm>
          <a:prstGeom prst="line">
            <a:avLst/>
          </a:prstGeom>
          <a:ln>
            <a:solidFill>
              <a:schemeClr val="accent4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486361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ontakt/Ende hellblau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0D597D53-EAB6-455C-9D15-5D56BA38B30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12594789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909" name="think-cell Folie" r:id="rId4" imgW="306" imgH="306" progId="TCLayout.ActiveDocument.1">
                  <p:embed/>
                </p:oleObj>
              </mc:Choice>
              <mc:Fallback>
                <p:oleObj name="think-cell Folie" r:id="rId4" imgW="306" imgH="306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0D597D53-EAB6-455C-9D15-5D56BA38B30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" name="Gerader Verbinder 23">
            <a:extLst>
              <a:ext uri="{FF2B5EF4-FFF2-40B4-BE49-F238E27FC236}">
                <a16:creationId xmlns:a16="http://schemas.microsoft.com/office/drawing/2014/main" id="{3EBC8D8E-2638-0BCB-3AD6-4154F321AF21}"/>
              </a:ext>
            </a:extLst>
          </p:cNvPr>
          <p:cNvCxnSpPr>
            <a:cxnSpLocks/>
          </p:cNvCxnSpPr>
          <p:nvPr userDrawn="1"/>
        </p:nvCxnSpPr>
        <p:spPr>
          <a:xfrm>
            <a:off x="540000" y="3816000"/>
            <a:ext cx="352573" cy="0"/>
          </a:xfrm>
          <a:prstGeom prst="line">
            <a:avLst/>
          </a:prstGeom>
          <a:ln>
            <a:solidFill>
              <a:schemeClr val="accent3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Grafik 4">
            <a:extLst>
              <a:ext uri="{FF2B5EF4-FFF2-40B4-BE49-F238E27FC236}">
                <a16:creationId xmlns:a16="http://schemas.microsoft.com/office/drawing/2014/main" id="{4FDC2A90-63C4-4A8D-FEAE-186EF8F74BEE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64263" y="-2914377"/>
            <a:ext cx="10363195" cy="10350511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7666708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91D06A6-8C35-CFA4-DAAB-A286DFF1D9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998" y="558000"/>
            <a:ext cx="11063993" cy="362279"/>
          </a:xfrm>
          <a:prstGeom prst="rect">
            <a:avLst/>
          </a:prstGeo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02380739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, wei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0D597D53-EAB6-455C-9D15-5D56BA38B30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12594789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57" name="think-cell Folie" r:id="rId4" imgW="306" imgH="306" progId="TCLayout.ActiveDocument.1">
                  <p:embed/>
                </p:oleObj>
              </mc:Choice>
              <mc:Fallback>
                <p:oleObj name="think-cell Folie" r:id="rId4" imgW="306" imgH="306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0D597D53-EAB6-455C-9D15-5D56BA38B30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Grafik 2">
            <a:extLst>
              <a:ext uri="{FF2B5EF4-FFF2-40B4-BE49-F238E27FC236}">
                <a16:creationId xmlns:a16="http://schemas.microsoft.com/office/drawing/2014/main" id="{26912A6C-CA3D-6CED-A5DA-04FF83AFC5E6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48296" y="-657785"/>
            <a:ext cx="5476875" cy="5476875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2946F653-D5A8-DD5A-2E33-66A34ED6990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18343" t="37504" r="18368" b="37306"/>
          <a:stretch/>
        </p:blipFill>
        <p:spPr>
          <a:xfrm>
            <a:off x="9463534" y="5217410"/>
            <a:ext cx="2164466" cy="861527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566AF13C-D6AC-C0AF-F550-F041ACBF0613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023075" y="1252524"/>
            <a:ext cx="3952875" cy="3952875"/>
          </a:xfrm>
          <a:prstGeom prst="rect">
            <a:avLst/>
          </a:prstGeom>
        </p:spPr>
      </p:pic>
      <p:cxnSp>
        <p:nvCxnSpPr>
          <p:cNvPr id="10" name="Gerader Verbinder 23">
            <a:extLst>
              <a:ext uri="{FF2B5EF4-FFF2-40B4-BE49-F238E27FC236}">
                <a16:creationId xmlns:a16="http://schemas.microsoft.com/office/drawing/2014/main" id="{63FF3115-C0E6-8C38-D928-D9C2606C7CFE}"/>
              </a:ext>
            </a:extLst>
          </p:cNvPr>
          <p:cNvCxnSpPr>
            <a:cxnSpLocks/>
          </p:cNvCxnSpPr>
          <p:nvPr userDrawn="1"/>
        </p:nvCxnSpPr>
        <p:spPr>
          <a:xfrm>
            <a:off x="540000" y="3813832"/>
            <a:ext cx="352573" cy="0"/>
          </a:xfrm>
          <a:prstGeom prst="line">
            <a:avLst/>
          </a:prstGeom>
          <a:ln>
            <a:solidFill>
              <a:schemeClr val="bg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918241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, dunkelblau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0D597D53-EAB6-455C-9D15-5D56BA38B30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12594789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81" name="think-cell Folie" r:id="rId4" imgW="306" imgH="306" progId="TCLayout.ActiveDocument.1">
                  <p:embed/>
                </p:oleObj>
              </mc:Choice>
              <mc:Fallback>
                <p:oleObj name="think-cell Folie" r:id="rId4" imgW="306" imgH="306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0D597D53-EAB6-455C-9D15-5D56BA38B30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Grafik 2">
            <a:extLst>
              <a:ext uri="{FF2B5EF4-FFF2-40B4-BE49-F238E27FC236}">
                <a16:creationId xmlns:a16="http://schemas.microsoft.com/office/drawing/2014/main" id="{26912A6C-CA3D-6CED-A5DA-04FF83AFC5E6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48296" y="-657785"/>
            <a:ext cx="5476875" cy="5476875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2946F653-D5A8-DD5A-2E33-66A34ED6990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18343" t="37504" r="18368" b="37306"/>
          <a:stretch/>
        </p:blipFill>
        <p:spPr>
          <a:xfrm>
            <a:off x="9463534" y="5208489"/>
            <a:ext cx="2164466" cy="861527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566AF13C-D6AC-C0AF-F550-F041ACBF0613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023075" y="1252524"/>
            <a:ext cx="3952875" cy="3952875"/>
          </a:xfrm>
          <a:prstGeom prst="rect">
            <a:avLst/>
          </a:prstGeom>
        </p:spPr>
      </p:pic>
      <p:cxnSp>
        <p:nvCxnSpPr>
          <p:cNvPr id="10" name="Gerader Verbinder 23">
            <a:extLst>
              <a:ext uri="{FF2B5EF4-FFF2-40B4-BE49-F238E27FC236}">
                <a16:creationId xmlns:a16="http://schemas.microsoft.com/office/drawing/2014/main" id="{63FF3115-C0E6-8C38-D928-D9C2606C7CFE}"/>
              </a:ext>
            </a:extLst>
          </p:cNvPr>
          <p:cNvCxnSpPr>
            <a:cxnSpLocks/>
          </p:cNvCxnSpPr>
          <p:nvPr userDrawn="1"/>
        </p:nvCxnSpPr>
        <p:spPr>
          <a:xfrm>
            <a:off x="540000" y="3813832"/>
            <a:ext cx="352573" cy="0"/>
          </a:xfrm>
          <a:prstGeom prst="line">
            <a:avLst/>
          </a:prstGeom>
          <a:ln>
            <a:solidFill>
              <a:schemeClr val="accent4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920220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Bild, dunkel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ildplatzhalter 8">
            <a:extLst>
              <a:ext uri="{FF2B5EF4-FFF2-40B4-BE49-F238E27FC236}">
                <a16:creationId xmlns:a16="http://schemas.microsoft.com/office/drawing/2014/main" id="{E732D993-2AB5-14A8-7713-E88488FDF5C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204000" cy="6840000"/>
          </a:xfrm>
          <a:prstGeom prst="rect">
            <a:avLst/>
          </a:prstGeom>
        </p:spPr>
        <p:txBody>
          <a:bodyPr lIns="0"/>
          <a:lstStyle/>
          <a:p>
            <a:r>
              <a:rPr lang="de-DE" dirty="0"/>
              <a:t>Bild durch Klicken auf Symbol hinzufügen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1649D78-CF1E-BA6D-3C8F-D041F2FA26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343" t="37504" r="18368" b="37306"/>
          <a:stretch/>
        </p:blipFill>
        <p:spPr>
          <a:xfrm>
            <a:off x="9463534" y="5253885"/>
            <a:ext cx="2164466" cy="861527"/>
          </a:xfrm>
          <a:prstGeom prst="rect">
            <a:avLst/>
          </a:prstGeom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9FAAFAFB-6163-D4B3-3FCB-F27EE30DAF54}"/>
              </a:ext>
            </a:extLst>
          </p:cNvPr>
          <p:cNvSpPr/>
          <p:nvPr userDrawn="1"/>
        </p:nvSpPr>
        <p:spPr>
          <a:xfrm>
            <a:off x="0" y="539996"/>
            <a:ext cx="5940000" cy="576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e-DE" sz="1400" dirty="0">
              <a:solidFill>
                <a:schemeClr val="tx1"/>
              </a:solidFill>
            </a:endParaRPr>
          </a:p>
        </p:txBody>
      </p:sp>
      <p:cxnSp>
        <p:nvCxnSpPr>
          <p:cNvPr id="7" name="Gerader Verbinder 23">
            <a:extLst>
              <a:ext uri="{FF2B5EF4-FFF2-40B4-BE49-F238E27FC236}">
                <a16:creationId xmlns:a16="http://schemas.microsoft.com/office/drawing/2014/main" id="{276D7BD0-B9F1-A319-DE09-A9F0CCFCD62C}"/>
              </a:ext>
            </a:extLst>
          </p:cNvPr>
          <p:cNvCxnSpPr>
            <a:cxnSpLocks/>
          </p:cNvCxnSpPr>
          <p:nvPr userDrawn="1"/>
        </p:nvCxnSpPr>
        <p:spPr>
          <a:xfrm>
            <a:off x="540000" y="3813832"/>
            <a:ext cx="352573" cy="0"/>
          </a:xfrm>
          <a:prstGeom prst="line">
            <a:avLst/>
          </a:prstGeom>
          <a:ln>
            <a:solidFill>
              <a:schemeClr val="accent6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104618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Bild, hell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ildplatzhalter 8">
            <a:extLst>
              <a:ext uri="{FF2B5EF4-FFF2-40B4-BE49-F238E27FC236}">
                <a16:creationId xmlns:a16="http://schemas.microsoft.com/office/drawing/2014/main" id="{E732D993-2AB5-14A8-7713-E88488FDF5C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204000" cy="6840000"/>
          </a:xfrm>
          <a:prstGeom prst="rect">
            <a:avLst/>
          </a:prstGeom>
        </p:spPr>
        <p:txBody>
          <a:bodyPr lIns="0"/>
          <a:lstStyle/>
          <a:p>
            <a:r>
              <a:rPr lang="de-DE"/>
              <a:t>Bild durch Klicken auf Symbol hinzufügen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1649D78-CF1E-BA6D-3C8F-D041F2FA26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343" t="37504" r="18368" b="37306"/>
          <a:stretch/>
        </p:blipFill>
        <p:spPr>
          <a:xfrm>
            <a:off x="9463534" y="5253885"/>
            <a:ext cx="2164466" cy="861527"/>
          </a:xfrm>
          <a:prstGeom prst="rect">
            <a:avLst/>
          </a:prstGeom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84E258D1-D4AF-6BA9-EEB1-6ADF4D78555F}"/>
              </a:ext>
            </a:extLst>
          </p:cNvPr>
          <p:cNvSpPr/>
          <p:nvPr userDrawn="1"/>
        </p:nvSpPr>
        <p:spPr>
          <a:xfrm>
            <a:off x="0" y="539996"/>
            <a:ext cx="5940000" cy="5760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e-DE" sz="1400" dirty="0">
              <a:solidFill>
                <a:schemeClr val="tx1"/>
              </a:solidFill>
            </a:endParaRPr>
          </a:p>
        </p:txBody>
      </p:sp>
      <p:cxnSp>
        <p:nvCxnSpPr>
          <p:cNvPr id="7" name="Gerader Verbinder 23">
            <a:extLst>
              <a:ext uri="{FF2B5EF4-FFF2-40B4-BE49-F238E27FC236}">
                <a16:creationId xmlns:a16="http://schemas.microsoft.com/office/drawing/2014/main" id="{276D7BD0-B9F1-A319-DE09-A9F0CCFCD62C}"/>
              </a:ext>
            </a:extLst>
          </p:cNvPr>
          <p:cNvCxnSpPr>
            <a:cxnSpLocks/>
          </p:cNvCxnSpPr>
          <p:nvPr userDrawn="1"/>
        </p:nvCxnSpPr>
        <p:spPr>
          <a:xfrm>
            <a:off x="540000" y="3813832"/>
            <a:ext cx="352573" cy="0"/>
          </a:xfrm>
          <a:prstGeom prst="line">
            <a:avLst/>
          </a:prstGeom>
          <a:ln>
            <a:solidFill>
              <a:schemeClr val="accent5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774352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dklblau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1">
            <a:extLst>
              <a:ext uri="{FF2B5EF4-FFF2-40B4-BE49-F238E27FC236}">
                <a16:creationId xmlns:a16="http://schemas.microsoft.com/office/drawing/2014/main" id="{0A6C8CEB-9932-1E9F-98C4-85461EA796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999" y="540000"/>
            <a:ext cx="11160000" cy="722377"/>
          </a:xfrm>
          <a:prstGeom prst="rect">
            <a:avLst/>
          </a:prstGeom>
        </p:spPr>
        <p:txBody>
          <a:bodyPr lIns="0" tIns="0" rIns="0" bIns="0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F01276CD-1DD3-96BD-4176-8A87498CDA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999" y="1620000"/>
            <a:ext cx="11160000" cy="444479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>
              <a:buClr>
                <a:schemeClr val="accent6"/>
              </a:buClr>
              <a:buFont typeface="+mj-lt"/>
              <a:buAutoNum type="arabicPeriod"/>
              <a:defRPr sz="1800">
                <a:solidFill>
                  <a:srgbClr val="FFFFFF"/>
                </a:solidFill>
              </a:defRPr>
            </a:lvl1pPr>
            <a:lvl2pPr marL="800108" indent="-342900">
              <a:buClr>
                <a:schemeClr val="accent6"/>
              </a:buClr>
              <a:buFont typeface="+mj-lt"/>
              <a:buAutoNum type="arabicPeriod"/>
              <a:defRPr sz="1800">
                <a:solidFill>
                  <a:srgbClr val="FFFFFF"/>
                </a:solidFill>
              </a:defRPr>
            </a:lvl2pPr>
            <a:lvl3pPr marL="1257315" indent="-342900">
              <a:buClr>
                <a:schemeClr val="accent6"/>
              </a:buClr>
              <a:buFont typeface="+mj-lt"/>
              <a:buAutoNum type="arabicPeriod"/>
              <a:defRPr sz="1800">
                <a:solidFill>
                  <a:srgbClr val="FFFFFF"/>
                </a:solidFill>
              </a:defRPr>
            </a:lvl3pPr>
            <a:lvl4pPr marL="1600225" indent="-228603">
              <a:buClr>
                <a:schemeClr val="accent6"/>
              </a:buClr>
              <a:buFont typeface="+mj-lt"/>
              <a:buAutoNum type="arabicPeriod"/>
              <a:defRPr sz="1800">
                <a:solidFill>
                  <a:srgbClr val="FFFFFF"/>
                </a:solidFill>
              </a:defRPr>
            </a:lvl4pPr>
            <a:lvl5pPr marL="2057433" indent="-228603">
              <a:buClr>
                <a:schemeClr val="accent6"/>
              </a:buClr>
              <a:buFont typeface="+mj-lt"/>
              <a:buAutoNum type="arabicPeriod"/>
              <a:defRPr sz="1800">
                <a:solidFill>
                  <a:srgbClr val="FFFFFF"/>
                </a:solidFill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cxnSp>
        <p:nvCxnSpPr>
          <p:cNvPr id="5" name="Gerader Verbinder 3">
            <a:extLst>
              <a:ext uri="{FF2B5EF4-FFF2-40B4-BE49-F238E27FC236}">
                <a16:creationId xmlns:a16="http://schemas.microsoft.com/office/drawing/2014/main" id="{9EB5F65E-C73B-B9A0-F5C6-7BDD8DE606D7}"/>
              </a:ext>
            </a:extLst>
          </p:cNvPr>
          <p:cNvCxnSpPr>
            <a:cxnSpLocks/>
          </p:cNvCxnSpPr>
          <p:nvPr userDrawn="1"/>
        </p:nvCxnSpPr>
        <p:spPr>
          <a:xfrm>
            <a:off x="540000" y="1438261"/>
            <a:ext cx="357486" cy="0"/>
          </a:xfrm>
          <a:prstGeom prst="line">
            <a:avLst/>
          </a:prstGeom>
          <a:ln>
            <a:solidFill>
              <a:schemeClr val="accent6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34130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dklblau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1">
            <a:extLst>
              <a:ext uri="{FF2B5EF4-FFF2-40B4-BE49-F238E27FC236}">
                <a16:creationId xmlns:a16="http://schemas.microsoft.com/office/drawing/2014/main" id="{0A6C8CEB-9932-1E9F-98C4-85461EA796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999" y="540000"/>
            <a:ext cx="11160000" cy="722377"/>
          </a:xfrm>
          <a:prstGeom prst="rect">
            <a:avLst/>
          </a:prstGeom>
        </p:spPr>
        <p:txBody>
          <a:bodyPr lIns="0" tIns="0" rIns="0" bIns="0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F01276CD-1DD3-96BD-4176-8A87498CDA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999" y="1620000"/>
            <a:ext cx="11160000" cy="444479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>
              <a:buClr>
                <a:schemeClr val="bg2"/>
              </a:buClr>
              <a:buFont typeface="+mj-lt"/>
              <a:buAutoNum type="arabicPeriod"/>
              <a:defRPr sz="1800">
                <a:solidFill>
                  <a:srgbClr val="FFFFFF"/>
                </a:solidFill>
              </a:defRPr>
            </a:lvl1pPr>
            <a:lvl2pPr marL="800108" indent="-342900">
              <a:buClr>
                <a:schemeClr val="bg2"/>
              </a:buClr>
              <a:buFont typeface="+mj-lt"/>
              <a:buAutoNum type="arabicPeriod"/>
              <a:defRPr sz="1800">
                <a:solidFill>
                  <a:srgbClr val="FFFFFF"/>
                </a:solidFill>
              </a:defRPr>
            </a:lvl2pPr>
            <a:lvl3pPr marL="1257315" indent="-342900">
              <a:buClr>
                <a:schemeClr val="bg2"/>
              </a:buClr>
              <a:buFont typeface="+mj-lt"/>
              <a:buAutoNum type="arabicPeriod"/>
              <a:defRPr sz="1800">
                <a:solidFill>
                  <a:srgbClr val="FFFFFF"/>
                </a:solidFill>
              </a:defRPr>
            </a:lvl3pPr>
            <a:lvl4pPr marL="1600225" indent="-228603">
              <a:buClr>
                <a:schemeClr val="bg2"/>
              </a:buClr>
              <a:buFont typeface="+mj-lt"/>
              <a:buAutoNum type="arabicPeriod"/>
              <a:defRPr sz="1800">
                <a:solidFill>
                  <a:srgbClr val="FFFFFF"/>
                </a:solidFill>
              </a:defRPr>
            </a:lvl4pPr>
            <a:lvl5pPr marL="2057433" indent="-228603">
              <a:buClr>
                <a:schemeClr val="bg2"/>
              </a:buClr>
              <a:buFont typeface="+mj-lt"/>
              <a:buAutoNum type="arabicPeriod"/>
              <a:defRPr sz="1800">
                <a:solidFill>
                  <a:srgbClr val="FFFFFF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cxnSp>
        <p:nvCxnSpPr>
          <p:cNvPr id="5" name="Gerader Verbinder 3">
            <a:extLst>
              <a:ext uri="{FF2B5EF4-FFF2-40B4-BE49-F238E27FC236}">
                <a16:creationId xmlns:a16="http://schemas.microsoft.com/office/drawing/2014/main" id="{9EB5F65E-C73B-B9A0-F5C6-7BDD8DE606D7}"/>
              </a:ext>
            </a:extLst>
          </p:cNvPr>
          <p:cNvCxnSpPr>
            <a:cxnSpLocks/>
          </p:cNvCxnSpPr>
          <p:nvPr userDrawn="1"/>
        </p:nvCxnSpPr>
        <p:spPr>
          <a:xfrm>
            <a:off x="540000" y="1438261"/>
            <a:ext cx="357486" cy="0"/>
          </a:xfrm>
          <a:prstGeom prst="line">
            <a:avLst/>
          </a:prstGeom>
          <a:ln>
            <a:solidFill>
              <a:schemeClr val="bg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191281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hellblau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1">
            <a:extLst>
              <a:ext uri="{FF2B5EF4-FFF2-40B4-BE49-F238E27FC236}">
                <a16:creationId xmlns:a16="http://schemas.microsoft.com/office/drawing/2014/main" id="{0A6C8CEB-9932-1E9F-98C4-85461EA796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999" y="540000"/>
            <a:ext cx="11160000" cy="722377"/>
          </a:xfrm>
          <a:prstGeom prst="rect">
            <a:avLst/>
          </a:prstGeom>
        </p:spPr>
        <p:txBody>
          <a:bodyPr lIns="0" tIns="0" rIns="0" bIns="0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F01276CD-1DD3-96BD-4176-8A87498CDA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999" y="1620000"/>
            <a:ext cx="11160000" cy="444479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>
              <a:buClr>
                <a:schemeClr val="accent5"/>
              </a:buClr>
              <a:buFont typeface="+mj-lt"/>
              <a:buAutoNum type="arabicPeriod"/>
              <a:defRPr sz="1800">
                <a:solidFill>
                  <a:srgbClr val="FFFFFF"/>
                </a:solidFill>
              </a:defRPr>
            </a:lvl1pPr>
            <a:lvl2pPr marL="800108" indent="-342900">
              <a:buClr>
                <a:schemeClr val="accent5"/>
              </a:buClr>
              <a:buFont typeface="+mj-lt"/>
              <a:buAutoNum type="arabicPeriod"/>
              <a:defRPr sz="1800">
                <a:solidFill>
                  <a:srgbClr val="FFFFFF"/>
                </a:solidFill>
              </a:defRPr>
            </a:lvl2pPr>
            <a:lvl3pPr marL="1257315" indent="-342900">
              <a:buClr>
                <a:schemeClr val="accent5"/>
              </a:buClr>
              <a:buFont typeface="+mj-lt"/>
              <a:buAutoNum type="arabicPeriod"/>
              <a:defRPr sz="1800">
                <a:solidFill>
                  <a:srgbClr val="FFFFFF"/>
                </a:solidFill>
              </a:defRPr>
            </a:lvl3pPr>
            <a:lvl4pPr marL="1600225" indent="-228603">
              <a:buClr>
                <a:schemeClr val="accent5"/>
              </a:buClr>
              <a:buFont typeface="+mj-lt"/>
              <a:buAutoNum type="arabicPeriod"/>
              <a:defRPr sz="1800">
                <a:solidFill>
                  <a:srgbClr val="FFFFFF"/>
                </a:solidFill>
              </a:defRPr>
            </a:lvl4pPr>
            <a:lvl5pPr marL="2057433" indent="-228603">
              <a:buClr>
                <a:schemeClr val="accent5"/>
              </a:buClr>
              <a:buFont typeface="+mj-lt"/>
              <a:buAutoNum type="arabicPeriod"/>
              <a:defRPr sz="1800">
                <a:solidFill>
                  <a:srgbClr val="FFFFFF"/>
                </a:solidFill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cxnSp>
        <p:nvCxnSpPr>
          <p:cNvPr id="5" name="Gerader Verbinder 3">
            <a:extLst>
              <a:ext uri="{FF2B5EF4-FFF2-40B4-BE49-F238E27FC236}">
                <a16:creationId xmlns:a16="http://schemas.microsoft.com/office/drawing/2014/main" id="{9EB5F65E-C73B-B9A0-F5C6-7BDD8DE606D7}"/>
              </a:ext>
            </a:extLst>
          </p:cNvPr>
          <p:cNvCxnSpPr>
            <a:cxnSpLocks/>
          </p:cNvCxnSpPr>
          <p:nvPr userDrawn="1"/>
        </p:nvCxnSpPr>
        <p:spPr>
          <a:xfrm>
            <a:off x="540000" y="1438261"/>
            <a:ext cx="357486" cy="0"/>
          </a:xfrm>
          <a:prstGeom prst="line">
            <a:avLst/>
          </a:prstGeom>
          <a:ln>
            <a:solidFill>
              <a:schemeClr val="accent5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717830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nner dunkelblau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0D597D53-EAB6-455C-9D15-5D56BA38B30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12594789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005" name="think-cell Folie" r:id="rId4" imgW="306" imgH="306" progId="TCLayout.ActiveDocument.1">
                  <p:embed/>
                </p:oleObj>
              </mc:Choice>
              <mc:Fallback>
                <p:oleObj name="think-cell Folie" r:id="rId4" imgW="306" imgH="306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0D597D53-EAB6-455C-9D15-5D56BA38B30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3376100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nner hellblau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0D597D53-EAB6-455C-9D15-5D56BA38B30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12594789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029" name="think-cell Folie" r:id="rId4" imgW="306" imgH="306" progId="TCLayout.ActiveDocument.1">
                  <p:embed/>
                </p:oleObj>
              </mc:Choice>
              <mc:Fallback>
                <p:oleObj name="think-cell Folie" r:id="rId4" imgW="306" imgH="306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0D597D53-EAB6-455C-9D15-5D56BA38B30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5199202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ontakt/Ende dunkelblau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0D597D53-EAB6-455C-9D15-5D56BA38B30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12594789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053" name="think-cell Folie" r:id="rId4" imgW="306" imgH="306" progId="TCLayout.ActiveDocument.1">
                  <p:embed/>
                </p:oleObj>
              </mc:Choice>
              <mc:Fallback>
                <p:oleObj name="think-cell Folie" r:id="rId4" imgW="306" imgH="306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0D597D53-EAB6-455C-9D15-5D56BA38B30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Grafik 2">
            <a:extLst>
              <a:ext uri="{FF2B5EF4-FFF2-40B4-BE49-F238E27FC236}">
                <a16:creationId xmlns:a16="http://schemas.microsoft.com/office/drawing/2014/main" id="{AE7B3E59-C8C9-1793-EB19-74DCE9E057EC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97303" y="-2896762"/>
            <a:ext cx="10351714" cy="1033904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" name="Gerader Verbinder 23">
            <a:extLst>
              <a:ext uri="{FF2B5EF4-FFF2-40B4-BE49-F238E27FC236}">
                <a16:creationId xmlns:a16="http://schemas.microsoft.com/office/drawing/2014/main" id="{3EBC8D8E-2638-0BCB-3AD6-4154F321AF21}"/>
              </a:ext>
            </a:extLst>
          </p:cNvPr>
          <p:cNvCxnSpPr>
            <a:cxnSpLocks/>
          </p:cNvCxnSpPr>
          <p:nvPr userDrawn="1"/>
        </p:nvCxnSpPr>
        <p:spPr>
          <a:xfrm>
            <a:off x="540000" y="3816000"/>
            <a:ext cx="352573" cy="0"/>
          </a:xfrm>
          <a:prstGeom prst="line">
            <a:avLst/>
          </a:prstGeom>
          <a:ln>
            <a:solidFill>
              <a:schemeClr val="accent6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048797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ontakt/Ende hellblau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0D597D53-EAB6-455C-9D15-5D56BA38B30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12594789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077" name="think-cell Folie" r:id="rId4" imgW="306" imgH="306" progId="TCLayout.ActiveDocument.1">
                  <p:embed/>
                </p:oleObj>
              </mc:Choice>
              <mc:Fallback>
                <p:oleObj name="think-cell Folie" r:id="rId4" imgW="306" imgH="306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0D597D53-EAB6-455C-9D15-5D56BA38B30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" name="Gerader Verbinder 23">
            <a:extLst>
              <a:ext uri="{FF2B5EF4-FFF2-40B4-BE49-F238E27FC236}">
                <a16:creationId xmlns:a16="http://schemas.microsoft.com/office/drawing/2014/main" id="{3EBC8D8E-2638-0BCB-3AD6-4154F321AF21}"/>
              </a:ext>
            </a:extLst>
          </p:cNvPr>
          <p:cNvCxnSpPr>
            <a:cxnSpLocks/>
          </p:cNvCxnSpPr>
          <p:nvPr userDrawn="1"/>
        </p:nvCxnSpPr>
        <p:spPr>
          <a:xfrm>
            <a:off x="540000" y="3816000"/>
            <a:ext cx="352573" cy="0"/>
          </a:xfrm>
          <a:prstGeom prst="line">
            <a:avLst/>
          </a:prstGeom>
          <a:ln>
            <a:solidFill>
              <a:schemeClr val="accent5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Grafik 4">
            <a:extLst>
              <a:ext uri="{FF2B5EF4-FFF2-40B4-BE49-F238E27FC236}">
                <a16:creationId xmlns:a16="http://schemas.microsoft.com/office/drawing/2014/main" id="{4FDC2A90-63C4-4A8D-FEAE-186EF8F74BEE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64263" y="-2914377"/>
            <a:ext cx="10363195" cy="1035051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9610283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91D06A6-8C35-CFA4-DAAB-A286DFF1D9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998" y="558000"/>
            <a:ext cx="11063993" cy="362279"/>
          </a:xfrm>
          <a:prstGeom prst="rect">
            <a:avLst/>
          </a:prstGeo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428468882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weiß, 1-spaltig, dunkel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E50EE9-0F1B-2447-0433-044607A2B1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26FEF965-A13D-ED44-C888-695B0042469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72000" y="6480000"/>
            <a:ext cx="8964000" cy="216000"/>
          </a:xfrm>
        </p:spPr>
        <p:txBody>
          <a:bodyPr/>
          <a:lstStyle/>
          <a:p>
            <a:r>
              <a:rPr lang="de-DE"/>
              <a:t>Hier steht die Fußzeile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6EE5D3E-C785-8B0D-C6E3-D200F8B02A3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40000" y="6480000"/>
            <a:ext cx="360000" cy="216000"/>
          </a:xfrm>
        </p:spPr>
        <p:txBody>
          <a:bodyPr/>
          <a:lstStyle>
            <a:lvl1pPr>
              <a:defRPr>
                <a:solidFill>
                  <a:srgbClr val="282827"/>
                </a:solidFill>
              </a:defRPr>
            </a:lvl1pPr>
          </a:lstStyle>
          <a:p>
            <a:fld id="{7B18E5E6-6869-B54A-A8B7-1C266EEAF61C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32B562C2-A45C-6144-CDC4-73755C6120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999" y="1620000"/>
            <a:ext cx="11160000" cy="444479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B5B62EEA-9BDD-0F03-5F99-F263077762B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6350" t="43863" r="36065" b="48359"/>
          <a:stretch/>
        </p:blipFill>
        <p:spPr>
          <a:xfrm>
            <a:off x="11052000" y="6480000"/>
            <a:ext cx="638438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987557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nhalt weiß, 1-spaltig, dunkel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498867F5-AE6A-7CE1-123E-016B94631A85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6286758" y="1619999"/>
            <a:ext cx="5400000" cy="444479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8E50EE9-0F1B-2447-0433-044607A2B1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26FEF965-A13D-ED44-C888-695B0042469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72000" y="6480000"/>
            <a:ext cx="8964000" cy="216000"/>
          </a:xfrm>
        </p:spPr>
        <p:txBody>
          <a:bodyPr/>
          <a:lstStyle/>
          <a:p>
            <a:r>
              <a:rPr lang="de-DE"/>
              <a:t>Hier steht die Fußzeile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6EE5D3E-C785-8B0D-C6E3-D200F8B02A3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40000" y="6480000"/>
            <a:ext cx="360000" cy="216000"/>
          </a:xfrm>
        </p:spPr>
        <p:txBody>
          <a:bodyPr/>
          <a:lstStyle>
            <a:lvl1pPr>
              <a:defRPr>
                <a:solidFill>
                  <a:srgbClr val="282827"/>
                </a:solidFill>
              </a:defRPr>
            </a:lvl1pPr>
          </a:lstStyle>
          <a:p>
            <a:fld id="{7B18E5E6-6869-B54A-A8B7-1C266EEAF61C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32B562C2-A45C-6144-CDC4-73755C6120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999" y="1619999"/>
            <a:ext cx="5400000" cy="4464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B5B62EEA-9BDD-0F03-5F99-F263077762B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6350" t="43863" r="36065" b="48359"/>
          <a:stretch/>
        </p:blipFill>
        <p:spPr>
          <a:xfrm>
            <a:off x="11052000" y="6480000"/>
            <a:ext cx="638438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926442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nhalt weiß, 1-spaltig, dunkel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5059D7D0-D2CF-DC09-1AD8-6931451DFDDB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387218" y="1619999"/>
            <a:ext cx="3456000" cy="4464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8E50EE9-0F1B-2447-0433-044607A2B1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26FEF965-A13D-ED44-C888-695B0042469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72000" y="6480000"/>
            <a:ext cx="8964000" cy="216000"/>
          </a:xfrm>
        </p:spPr>
        <p:txBody>
          <a:bodyPr/>
          <a:lstStyle/>
          <a:p>
            <a:r>
              <a:rPr lang="de-DE"/>
              <a:t>Hier steht die Fußzeile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6EE5D3E-C785-8B0D-C6E3-D200F8B02A3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40000" y="6480000"/>
            <a:ext cx="360000" cy="216000"/>
          </a:xfrm>
        </p:spPr>
        <p:txBody>
          <a:bodyPr/>
          <a:lstStyle>
            <a:lvl1pPr>
              <a:defRPr>
                <a:solidFill>
                  <a:srgbClr val="282827"/>
                </a:solidFill>
              </a:defRPr>
            </a:lvl1pPr>
          </a:lstStyle>
          <a:p>
            <a:fld id="{7B18E5E6-6869-B54A-A8B7-1C266EEAF61C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32B562C2-A45C-6144-CDC4-73755C6120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999" y="1619999"/>
            <a:ext cx="3456000" cy="4464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B5B62EEA-9BDD-0F03-5F99-F263077762B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6350" t="43863" r="36065" b="48359"/>
          <a:stretch/>
        </p:blipFill>
        <p:spPr>
          <a:xfrm>
            <a:off x="11052000" y="6480000"/>
            <a:ext cx="638438" cy="180000"/>
          </a:xfrm>
          <a:prstGeom prst="rect">
            <a:avLst/>
          </a:prstGeom>
        </p:spPr>
      </p:pic>
      <p:sp>
        <p:nvSpPr>
          <p:cNvPr id="12" name="Text Placeholder 1">
            <a:extLst>
              <a:ext uri="{FF2B5EF4-FFF2-40B4-BE49-F238E27FC236}">
                <a16:creationId xmlns:a16="http://schemas.microsoft.com/office/drawing/2014/main" id="{789E030F-9C85-2BA1-02DF-60428DE2AD2A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234438" y="1619999"/>
            <a:ext cx="3456000" cy="4464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2958741558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halt weiß, 1-spaltig, dunkel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E50EE9-0F1B-2447-0433-044607A2B1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7600" y="540000"/>
            <a:ext cx="10382399" cy="362279"/>
          </a:xfrm>
        </p:spPr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26FEF965-A13D-ED44-C888-695B0042469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72000" y="6480000"/>
            <a:ext cx="8964000" cy="216000"/>
          </a:xfrm>
        </p:spPr>
        <p:txBody>
          <a:bodyPr/>
          <a:lstStyle/>
          <a:p>
            <a:r>
              <a:rPr lang="de-DE"/>
              <a:t>Hier steht die Fußzeile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6EE5D3E-C785-8B0D-C6E3-D200F8B02A3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40000" y="6480000"/>
            <a:ext cx="360000" cy="216000"/>
          </a:xfrm>
        </p:spPr>
        <p:txBody>
          <a:bodyPr/>
          <a:lstStyle>
            <a:lvl1pPr>
              <a:defRPr>
                <a:solidFill>
                  <a:srgbClr val="282827"/>
                </a:solidFill>
              </a:defRPr>
            </a:lvl1pPr>
          </a:lstStyle>
          <a:p>
            <a:fld id="{7B18E5E6-6869-B54A-A8B7-1C266EEAF61C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32B562C2-A45C-6144-CDC4-73755C6120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999" y="1620000"/>
            <a:ext cx="11160000" cy="444479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B5B62EEA-9BDD-0F03-5F99-F263077762B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6350" t="43863" r="36065" b="48359"/>
          <a:stretch/>
        </p:blipFill>
        <p:spPr>
          <a:xfrm>
            <a:off x="11052000" y="6480000"/>
            <a:ext cx="638438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3903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hellblau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1">
            <a:extLst>
              <a:ext uri="{FF2B5EF4-FFF2-40B4-BE49-F238E27FC236}">
                <a16:creationId xmlns:a16="http://schemas.microsoft.com/office/drawing/2014/main" id="{0A6C8CEB-9932-1E9F-98C4-85461EA796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999" y="540000"/>
            <a:ext cx="11160000" cy="722377"/>
          </a:xfrm>
          <a:prstGeom prst="rect">
            <a:avLst/>
          </a:prstGeom>
        </p:spPr>
        <p:txBody>
          <a:bodyPr lIns="0" tIns="0" rIns="0" bIns="0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F01276CD-1DD3-96BD-4176-8A87498CDA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999" y="1620000"/>
            <a:ext cx="11160000" cy="444479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>
              <a:buClr>
                <a:schemeClr val="tx2"/>
              </a:buClr>
              <a:buFont typeface="+mj-lt"/>
              <a:buAutoNum type="arabicPeriod"/>
              <a:defRPr sz="1800">
                <a:solidFill>
                  <a:srgbClr val="FFFFFF"/>
                </a:solidFill>
              </a:defRPr>
            </a:lvl1pPr>
            <a:lvl2pPr marL="800108" indent="-342900">
              <a:buClr>
                <a:schemeClr val="tx2"/>
              </a:buClr>
              <a:buFont typeface="+mj-lt"/>
              <a:buAutoNum type="arabicPeriod"/>
              <a:defRPr sz="1800">
                <a:solidFill>
                  <a:srgbClr val="FFFFFF"/>
                </a:solidFill>
              </a:defRPr>
            </a:lvl2pPr>
            <a:lvl3pPr marL="1257315" indent="-342900">
              <a:buClr>
                <a:schemeClr val="tx2"/>
              </a:buClr>
              <a:buFont typeface="+mj-lt"/>
              <a:buAutoNum type="arabicPeriod"/>
              <a:defRPr sz="1800">
                <a:solidFill>
                  <a:srgbClr val="FFFFFF"/>
                </a:solidFill>
              </a:defRPr>
            </a:lvl3pPr>
            <a:lvl4pPr marL="1600225" indent="-228603">
              <a:buClr>
                <a:schemeClr val="tx2"/>
              </a:buClr>
              <a:buFont typeface="+mj-lt"/>
              <a:buAutoNum type="arabicPeriod"/>
              <a:defRPr sz="1800">
                <a:solidFill>
                  <a:srgbClr val="FFFFFF"/>
                </a:solidFill>
              </a:defRPr>
            </a:lvl4pPr>
            <a:lvl5pPr marL="2057433" indent="-228603">
              <a:buClr>
                <a:schemeClr val="tx2"/>
              </a:buClr>
              <a:buFont typeface="+mj-lt"/>
              <a:buAutoNum type="arabicPeriod"/>
              <a:defRPr sz="1800">
                <a:solidFill>
                  <a:srgbClr val="FFFFFF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cxnSp>
        <p:nvCxnSpPr>
          <p:cNvPr id="5" name="Gerader Verbinder 3">
            <a:extLst>
              <a:ext uri="{FF2B5EF4-FFF2-40B4-BE49-F238E27FC236}">
                <a16:creationId xmlns:a16="http://schemas.microsoft.com/office/drawing/2014/main" id="{9EB5F65E-C73B-B9A0-F5C6-7BDD8DE606D7}"/>
              </a:ext>
            </a:extLst>
          </p:cNvPr>
          <p:cNvCxnSpPr>
            <a:cxnSpLocks/>
          </p:cNvCxnSpPr>
          <p:nvPr userDrawn="1"/>
        </p:nvCxnSpPr>
        <p:spPr>
          <a:xfrm>
            <a:off x="540000" y="1438261"/>
            <a:ext cx="357486" cy="0"/>
          </a:xfrm>
          <a:prstGeom prst="line">
            <a:avLst/>
          </a:prstGeom>
          <a:ln>
            <a:solidFill>
              <a:schemeClr val="tx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9714817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weiß, Bild rechts, dunkel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E50EE9-0F1B-2447-0433-044607A2B1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999" y="540000"/>
            <a:ext cx="5190950" cy="722377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26FEF965-A13D-ED44-C888-695B0042469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Hier steht die Fußzeile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6EE5D3E-C785-8B0D-C6E3-D200F8B02A3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B18E5E6-6869-B54A-A8B7-1C266EEAF61C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32B562C2-A45C-6144-CDC4-73755C6120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999" y="1620000"/>
            <a:ext cx="5190950" cy="444479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D8B95E8-43FF-26F7-BE8A-A9D49DDA531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6350" t="43863" r="36065" b="48359"/>
          <a:stretch/>
        </p:blipFill>
        <p:spPr>
          <a:xfrm>
            <a:off x="11052000" y="6480000"/>
            <a:ext cx="638438" cy="180000"/>
          </a:xfrm>
          <a:prstGeom prst="rect">
            <a:avLst/>
          </a:prstGeom>
        </p:spPr>
      </p:pic>
      <p:sp>
        <p:nvSpPr>
          <p:cNvPr id="9" name="Bildplatzhalter 8">
            <a:extLst>
              <a:ext uri="{FF2B5EF4-FFF2-40B4-BE49-F238E27FC236}">
                <a16:creationId xmlns:a16="http://schemas.microsoft.com/office/drawing/2014/main" id="{011FAB13-1720-9636-3F5D-D4B656F9BBE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96000" y="0"/>
            <a:ext cx="6096000" cy="6064249"/>
          </a:xfrm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12851452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halt weiß, Bild rechts, dunkel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E50EE9-0F1B-2447-0433-044607A2B1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998" y="540000"/>
            <a:ext cx="7168739" cy="722377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26FEF965-A13D-ED44-C888-695B0042469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Hier steht die Fußzeile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6EE5D3E-C785-8B0D-C6E3-D200F8B02A3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B18E5E6-6869-B54A-A8B7-1C266EEAF61C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32B562C2-A45C-6144-CDC4-73755C6120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999" y="1620000"/>
            <a:ext cx="7168740" cy="444479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D8B95E8-43FF-26F7-BE8A-A9D49DDA531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6350" t="43863" r="36065" b="48359"/>
          <a:stretch/>
        </p:blipFill>
        <p:spPr>
          <a:xfrm>
            <a:off x="11052000" y="6480000"/>
            <a:ext cx="638438" cy="180000"/>
          </a:xfrm>
          <a:prstGeom prst="rect">
            <a:avLst/>
          </a:prstGeom>
        </p:spPr>
      </p:pic>
      <p:sp>
        <p:nvSpPr>
          <p:cNvPr id="9" name="Bildplatzhalter 8">
            <a:extLst>
              <a:ext uri="{FF2B5EF4-FFF2-40B4-BE49-F238E27FC236}">
                <a16:creationId xmlns:a16="http://schemas.microsoft.com/office/drawing/2014/main" id="{011FAB13-1720-9636-3F5D-D4B656F9BBE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071944" y="0"/>
            <a:ext cx="4120056" cy="6064249"/>
          </a:xfrm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92470090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weiß, Bild links, dunkel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E50EE9-0F1B-2447-0433-044607A2B1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26FEF965-A13D-ED44-C888-695B0042469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Hier steht die Fußzeile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6EE5D3E-C785-8B0D-C6E3-D200F8B02A3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B18E5E6-6869-B54A-A8B7-1C266EEAF61C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D8B95E8-43FF-26F7-BE8A-A9D49DDA531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6350" t="43863" r="36065" b="48359"/>
          <a:stretch/>
        </p:blipFill>
        <p:spPr>
          <a:xfrm>
            <a:off x="11052000" y="6480000"/>
            <a:ext cx="638438" cy="180000"/>
          </a:xfrm>
          <a:prstGeom prst="rect">
            <a:avLst/>
          </a:prstGeom>
        </p:spPr>
      </p:pic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65359740-DF76-D316-364B-E27239792780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6096000" y="1619999"/>
            <a:ext cx="5603999" cy="444479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8" name="Bildplatzhalter 7">
            <a:extLst>
              <a:ext uri="{FF2B5EF4-FFF2-40B4-BE49-F238E27FC236}">
                <a16:creationId xmlns:a16="http://schemas.microsoft.com/office/drawing/2014/main" id="{578FE676-FB94-0EEE-168D-E71E0DCA3B4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619999"/>
            <a:ext cx="5727560" cy="4444787"/>
          </a:xfrm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1959467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halt weiß, Bild links, dunkel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5EE14BF2-DF91-3122-A6A0-7567EFF2839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19813" y="0"/>
            <a:ext cx="6084887" cy="6313488"/>
          </a:xfrm>
        </p:spPr>
        <p:txBody>
          <a:bodyPr/>
          <a:lstStyle/>
          <a:p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8E50EE9-0F1B-2447-0433-044607A2B1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999" y="540000"/>
            <a:ext cx="5187561" cy="362279"/>
          </a:xfrm>
        </p:spPr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26FEF965-A13D-ED44-C888-695B0042469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Hier steht die Fußzeile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6EE5D3E-C785-8B0D-C6E3-D200F8B02A3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B18E5E6-6869-B54A-A8B7-1C266EEAF61C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D8B95E8-43FF-26F7-BE8A-A9D49DDA531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6350" t="43863" r="36065" b="48359"/>
          <a:stretch/>
        </p:blipFill>
        <p:spPr>
          <a:xfrm>
            <a:off x="11052000" y="6480000"/>
            <a:ext cx="638438" cy="180000"/>
          </a:xfrm>
          <a:prstGeom prst="rect">
            <a:avLst/>
          </a:prstGeom>
        </p:spPr>
      </p:pic>
      <p:sp>
        <p:nvSpPr>
          <p:cNvPr id="8" name="Bildplatzhalter 7">
            <a:extLst>
              <a:ext uri="{FF2B5EF4-FFF2-40B4-BE49-F238E27FC236}">
                <a16:creationId xmlns:a16="http://schemas.microsoft.com/office/drawing/2014/main" id="{578FE676-FB94-0EEE-168D-E71E0DCA3B4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619998"/>
            <a:ext cx="5727560" cy="4176000"/>
          </a:xfrm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3323135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nhalt weiß, Bild links, dunkel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E50EE9-0F1B-2447-0433-044607A2B1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999" y="540000"/>
            <a:ext cx="11150439" cy="362279"/>
          </a:xfrm>
        </p:spPr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26FEF965-A13D-ED44-C888-695B0042469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Hier steht die Fußzeile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6EE5D3E-C785-8B0D-C6E3-D200F8B02A3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B18E5E6-6869-B54A-A8B7-1C266EEAF61C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D8B95E8-43FF-26F7-BE8A-A9D49DDA531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6350" t="43863" r="36065" b="48359"/>
          <a:stretch/>
        </p:blipFill>
        <p:spPr>
          <a:xfrm>
            <a:off x="11052000" y="6480000"/>
            <a:ext cx="638438" cy="180000"/>
          </a:xfrm>
          <a:prstGeom prst="rect">
            <a:avLst/>
          </a:prstGeom>
        </p:spPr>
      </p:pic>
      <p:sp>
        <p:nvSpPr>
          <p:cNvPr id="8" name="Bildplatzhalter 7">
            <a:extLst>
              <a:ext uri="{FF2B5EF4-FFF2-40B4-BE49-F238E27FC236}">
                <a16:creationId xmlns:a16="http://schemas.microsoft.com/office/drawing/2014/main" id="{578FE676-FB94-0EEE-168D-E71E0DCA3B4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39998" y="1631118"/>
            <a:ext cx="11652001" cy="4176000"/>
          </a:xfrm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4036848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nhalt weiß, Bild links, dunkel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Bildplatzhalter 18">
            <a:extLst>
              <a:ext uri="{FF2B5EF4-FFF2-40B4-BE49-F238E27FC236}">
                <a16:creationId xmlns:a16="http://schemas.microsoft.com/office/drawing/2014/main" id="{A91949B9-69CE-DAEC-DCE2-D0AFAE1AD9A8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791096" y="1979267"/>
            <a:ext cx="1800225" cy="2181225"/>
          </a:xfrm>
        </p:spPr>
        <p:txBody>
          <a:bodyPr/>
          <a:lstStyle/>
          <a:p>
            <a:endParaRPr lang="de-DE"/>
          </a:p>
        </p:txBody>
      </p:sp>
      <p:sp>
        <p:nvSpPr>
          <p:cNvPr id="33" name="Textplatzhalter 20">
            <a:extLst>
              <a:ext uri="{FF2B5EF4-FFF2-40B4-BE49-F238E27FC236}">
                <a16:creationId xmlns:a16="http://schemas.microsoft.com/office/drawing/2014/main" id="{DFED5C67-03B8-64F1-4EAF-26FDC337C3F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791096" y="4320570"/>
            <a:ext cx="1800225" cy="292100"/>
          </a:xfrm>
        </p:spPr>
        <p:txBody>
          <a:bodyPr/>
          <a:lstStyle>
            <a:lvl1pPr marL="11113" indent="0">
              <a:buNone/>
              <a:tabLst/>
              <a:defRPr sz="1400"/>
            </a:lvl1pPr>
            <a:lvl2pPr marL="11113" indent="0">
              <a:tabLst/>
              <a:defRPr sz="1400"/>
            </a:lvl2pPr>
            <a:lvl3pPr marL="11113" indent="0">
              <a:tabLst/>
              <a:defRPr sz="1400"/>
            </a:lvl3pPr>
            <a:lvl4pPr marL="11113" indent="0">
              <a:tabLst/>
              <a:defRPr sz="1400"/>
            </a:lvl4pPr>
            <a:lvl5pPr marL="11113" indent="0">
              <a:tabLst/>
              <a:defRPr sz="1400"/>
            </a:lvl5pPr>
          </a:lstStyle>
          <a:p>
            <a:pPr lvl="0"/>
            <a:r>
              <a:rPr lang="de-DE" dirty="0"/>
              <a:t>Titel Name</a:t>
            </a:r>
          </a:p>
        </p:txBody>
      </p:sp>
      <p:sp>
        <p:nvSpPr>
          <p:cNvPr id="26" name="Bildplatzhalter 18">
            <a:extLst>
              <a:ext uri="{FF2B5EF4-FFF2-40B4-BE49-F238E27FC236}">
                <a16:creationId xmlns:a16="http://schemas.microsoft.com/office/drawing/2014/main" id="{896334D9-0264-F9B8-5DFC-F5FA5C0225A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7479226" y="1979613"/>
            <a:ext cx="1800225" cy="2181225"/>
          </a:xfrm>
        </p:spPr>
        <p:txBody>
          <a:bodyPr/>
          <a:lstStyle/>
          <a:p>
            <a:endParaRPr lang="de-DE"/>
          </a:p>
        </p:txBody>
      </p:sp>
      <p:sp>
        <p:nvSpPr>
          <p:cNvPr id="27" name="Textplatzhalter 20">
            <a:extLst>
              <a:ext uri="{FF2B5EF4-FFF2-40B4-BE49-F238E27FC236}">
                <a16:creationId xmlns:a16="http://schemas.microsoft.com/office/drawing/2014/main" id="{65023413-8E8F-779F-A8C7-48602056DF8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479226" y="4320916"/>
            <a:ext cx="1800225" cy="292100"/>
          </a:xfrm>
        </p:spPr>
        <p:txBody>
          <a:bodyPr/>
          <a:lstStyle>
            <a:lvl1pPr marL="11113" indent="0">
              <a:buNone/>
              <a:tabLst/>
              <a:defRPr sz="1400"/>
            </a:lvl1pPr>
            <a:lvl2pPr marL="11113" indent="0">
              <a:tabLst/>
              <a:defRPr sz="1400"/>
            </a:lvl2pPr>
            <a:lvl3pPr marL="11113" indent="0">
              <a:tabLst/>
              <a:defRPr sz="1400"/>
            </a:lvl3pPr>
            <a:lvl4pPr marL="11113" indent="0">
              <a:tabLst/>
              <a:defRPr sz="1400"/>
            </a:lvl4pPr>
            <a:lvl5pPr marL="11113" indent="0">
              <a:tabLst/>
              <a:defRPr sz="1400"/>
            </a:lvl5pPr>
          </a:lstStyle>
          <a:p>
            <a:pPr lvl="0"/>
            <a:r>
              <a:rPr lang="de-DE" dirty="0"/>
              <a:t>Titel Name</a:t>
            </a:r>
          </a:p>
        </p:txBody>
      </p:sp>
      <p:sp>
        <p:nvSpPr>
          <p:cNvPr id="28" name="Bildplatzhalter 18">
            <a:extLst>
              <a:ext uri="{FF2B5EF4-FFF2-40B4-BE49-F238E27FC236}">
                <a16:creationId xmlns:a16="http://schemas.microsoft.com/office/drawing/2014/main" id="{EA586A94-1CC6-58D1-A36A-24A448B69C0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167356" y="1979613"/>
            <a:ext cx="1800225" cy="2181225"/>
          </a:xfrm>
        </p:spPr>
        <p:txBody>
          <a:bodyPr/>
          <a:lstStyle/>
          <a:p>
            <a:endParaRPr lang="de-DE"/>
          </a:p>
        </p:txBody>
      </p:sp>
      <p:sp>
        <p:nvSpPr>
          <p:cNvPr id="29" name="Textplatzhalter 20">
            <a:extLst>
              <a:ext uri="{FF2B5EF4-FFF2-40B4-BE49-F238E27FC236}">
                <a16:creationId xmlns:a16="http://schemas.microsoft.com/office/drawing/2014/main" id="{E55A93AD-58B3-3899-388D-7D9D3A3B5B4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167356" y="4320916"/>
            <a:ext cx="1800225" cy="292100"/>
          </a:xfrm>
        </p:spPr>
        <p:txBody>
          <a:bodyPr/>
          <a:lstStyle>
            <a:lvl1pPr marL="11113" indent="0">
              <a:buNone/>
              <a:tabLst/>
              <a:defRPr sz="1400"/>
            </a:lvl1pPr>
            <a:lvl2pPr marL="11113" indent="0">
              <a:tabLst/>
              <a:defRPr sz="1400"/>
            </a:lvl2pPr>
            <a:lvl3pPr marL="11113" indent="0">
              <a:tabLst/>
              <a:defRPr sz="1400"/>
            </a:lvl3pPr>
            <a:lvl4pPr marL="11113" indent="0">
              <a:tabLst/>
              <a:defRPr sz="1400"/>
            </a:lvl4pPr>
            <a:lvl5pPr marL="11113" indent="0">
              <a:tabLst/>
              <a:defRPr sz="1400"/>
            </a:lvl5pPr>
          </a:lstStyle>
          <a:p>
            <a:pPr lvl="0"/>
            <a:r>
              <a:rPr lang="de-DE" dirty="0"/>
              <a:t>Titel Name</a:t>
            </a:r>
          </a:p>
        </p:txBody>
      </p:sp>
      <p:sp>
        <p:nvSpPr>
          <p:cNvPr id="24" name="Bildplatzhalter 18">
            <a:extLst>
              <a:ext uri="{FF2B5EF4-FFF2-40B4-BE49-F238E27FC236}">
                <a16:creationId xmlns:a16="http://schemas.microsoft.com/office/drawing/2014/main" id="{3FA6977E-4C35-F430-C62D-7AAE0BBDC97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840507" y="1979613"/>
            <a:ext cx="1800225" cy="2181225"/>
          </a:xfrm>
        </p:spPr>
        <p:txBody>
          <a:bodyPr/>
          <a:lstStyle/>
          <a:p>
            <a:endParaRPr lang="de-DE"/>
          </a:p>
        </p:txBody>
      </p:sp>
      <p:sp>
        <p:nvSpPr>
          <p:cNvPr id="25" name="Textplatzhalter 20">
            <a:extLst>
              <a:ext uri="{FF2B5EF4-FFF2-40B4-BE49-F238E27FC236}">
                <a16:creationId xmlns:a16="http://schemas.microsoft.com/office/drawing/2014/main" id="{8E91FEC1-80DC-670C-A72B-79ED8912195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840507" y="4320916"/>
            <a:ext cx="1800225" cy="292100"/>
          </a:xfrm>
        </p:spPr>
        <p:txBody>
          <a:bodyPr/>
          <a:lstStyle>
            <a:lvl1pPr marL="11113" indent="0">
              <a:buNone/>
              <a:tabLst/>
              <a:defRPr sz="1400"/>
            </a:lvl1pPr>
            <a:lvl2pPr marL="11113" indent="0">
              <a:tabLst/>
              <a:defRPr sz="1400"/>
            </a:lvl2pPr>
            <a:lvl3pPr marL="11113" indent="0">
              <a:tabLst/>
              <a:defRPr sz="1400"/>
            </a:lvl3pPr>
            <a:lvl4pPr marL="11113" indent="0">
              <a:tabLst/>
              <a:defRPr sz="1400"/>
            </a:lvl4pPr>
            <a:lvl5pPr marL="11113" indent="0">
              <a:tabLst/>
              <a:defRPr sz="1400"/>
            </a:lvl5pPr>
          </a:lstStyle>
          <a:p>
            <a:pPr lvl="0"/>
            <a:r>
              <a:rPr lang="de-DE" dirty="0"/>
              <a:t>Titel Name</a:t>
            </a:r>
          </a:p>
        </p:txBody>
      </p:sp>
      <p:sp>
        <p:nvSpPr>
          <p:cNvPr id="23" name="Textplatzhalter 22">
            <a:extLst>
              <a:ext uri="{FF2B5EF4-FFF2-40B4-BE49-F238E27FC236}">
                <a16:creationId xmlns:a16="http://schemas.microsoft.com/office/drawing/2014/main" id="{9515C59E-31B9-D24C-2CD2-2E55087369C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28636" y="5097413"/>
            <a:ext cx="11161801" cy="1022923"/>
          </a:xfrm>
        </p:spPr>
        <p:txBody>
          <a:bodyPr/>
          <a:lstStyle>
            <a:lvl1pPr marL="0" indent="0">
              <a:buNone/>
              <a:defRPr sz="1400"/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9" name="Bildplatzhalter 18">
            <a:extLst>
              <a:ext uri="{FF2B5EF4-FFF2-40B4-BE49-F238E27FC236}">
                <a16:creationId xmlns:a16="http://schemas.microsoft.com/office/drawing/2014/main" id="{22C89478-FDE7-502A-7220-10E761C785D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28637" y="1979613"/>
            <a:ext cx="1800225" cy="2181225"/>
          </a:xfrm>
        </p:spPr>
        <p:txBody>
          <a:bodyPr/>
          <a:lstStyle/>
          <a:p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8E50EE9-0F1B-2447-0433-044607A2B1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999" y="540000"/>
            <a:ext cx="11150439" cy="362279"/>
          </a:xfrm>
        </p:spPr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26FEF965-A13D-ED44-C888-695B0042469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Hier steht die Fußzeile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6EE5D3E-C785-8B0D-C6E3-D200F8B02A3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B18E5E6-6869-B54A-A8B7-1C266EEAF61C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D8B95E8-43FF-26F7-BE8A-A9D49DDA531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6350" t="43863" r="36065" b="48359"/>
          <a:stretch/>
        </p:blipFill>
        <p:spPr>
          <a:xfrm>
            <a:off x="11052000" y="6480000"/>
            <a:ext cx="638438" cy="180000"/>
          </a:xfrm>
          <a:prstGeom prst="rect">
            <a:avLst/>
          </a:prstGeom>
        </p:spPr>
      </p:pic>
      <p:sp>
        <p:nvSpPr>
          <p:cNvPr id="21" name="Textplatzhalter 20">
            <a:extLst>
              <a:ext uri="{FF2B5EF4-FFF2-40B4-BE49-F238E27FC236}">
                <a16:creationId xmlns:a16="http://schemas.microsoft.com/office/drawing/2014/main" id="{9DA6879E-7BFD-018D-E75C-8F12EA3888A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8637" y="4320916"/>
            <a:ext cx="1800225" cy="292100"/>
          </a:xfrm>
        </p:spPr>
        <p:txBody>
          <a:bodyPr/>
          <a:lstStyle>
            <a:lvl1pPr marL="11113" indent="0">
              <a:buNone/>
              <a:tabLst/>
              <a:defRPr sz="1400"/>
            </a:lvl1pPr>
            <a:lvl2pPr marL="11113" indent="0">
              <a:tabLst/>
              <a:defRPr sz="1400"/>
            </a:lvl2pPr>
            <a:lvl3pPr marL="11113" indent="0">
              <a:tabLst/>
              <a:defRPr sz="1400"/>
            </a:lvl3pPr>
            <a:lvl4pPr marL="11113" indent="0">
              <a:tabLst/>
              <a:defRPr sz="1400"/>
            </a:lvl4pPr>
            <a:lvl5pPr marL="11113" indent="0">
              <a:tabLst/>
              <a:defRPr sz="1400"/>
            </a:lvl5pPr>
          </a:lstStyle>
          <a:p>
            <a:pPr lvl="0"/>
            <a:r>
              <a:rPr lang="de-DE" dirty="0"/>
              <a:t>Titel Name</a:t>
            </a:r>
          </a:p>
        </p:txBody>
      </p:sp>
    </p:spTree>
    <p:extLst>
      <p:ext uri="{BB962C8B-B14F-4D97-AF65-F5344CB8AC3E}">
        <p14:creationId xmlns:p14="http://schemas.microsoft.com/office/powerpoint/2010/main" val="199458416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weiß, 1-spaltig, dunkel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E50EE9-0F1B-2447-0433-044607A2B1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26FEF965-A13D-ED44-C888-695B0042469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72000" y="6480000"/>
            <a:ext cx="8964000" cy="216000"/>
          </a:xfrm>
        </p:spPr>
        <p:txBody>
          <a:bodyPr/>
          <a:lstStyle/>
          <a:p>
            <a:r>
              <a:rPr lang="de-DE"/>
              <a:t>Hier steht die Fußzeile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6EE5D3E-C785-8B0D-C6E3-D200F8B02A3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40000" y="6480000"/>
            <a:ext cx="360000" cy="216000"/>
          </a:xfrm>
        </p:spPr>
        <p:txBody>
          <a:bodyPr/>
          <a:lstStyle>
            <a:lvl1pPr>
              <a:defRPr>
                <a:solidFill>
                  <a:srgbClr val="282827"/>
                </a:solidFill>
              </a:defRPr>
            </a:lvl1pPr>
          </a:lstStyle>
          <a:p>
            <a:fld id="{7B18E5E6-6869-B54A-A8B7-1C266EEAF61C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32B562C2-A45C-6144-CDC4-73755C6120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999" y="1620000"/>
            <a:ext cx="11160000" cy="444479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B5B62EEA-9BDD-0F03-5F99-F263077762B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6350" t="43863" r="36065" b="48359"/>
          <a:stretch/>
        </p:blipFill>
        <p:spPr>
          <a:xfrm>
            <a:off x="11052000" y="6480000"/>
            <a:ext cx="638438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918819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nhalt weiß, 1-spaltig, dunkel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498867F5-AE6A-7CE1-123E-016B94631A85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6286758" y="1619999"/>
            <a:ext cx="5400000" cy="444479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8E50EE9-0F1B-2447-0433-044607A2B1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26FEF965-A13D-ED44-C888-695B0042469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72000" y="6480000"/>
            <a:ext cx="8964000" cy="216000"/>
          </a:xfrm>
        </p:spPr>
        <p:txBody>
          <a:bodyPr/>
          <a:lstStyle/>
          <a:p>
            <a:r>
              <a:rPr lang="de-DE"/>
              <a:t>Hier steht die Fußzeile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6EE5D3E-C785-8B0D-C6E3-D200F8B02A3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40000" y="6480000"/>
            <a:ext cx="360000" cy="216000"/>
          </a:xfrm>
        </p:spPr>
        <p:txBody>
          <a:bodyPr/>
          <a:lstStyle>
            <a:lvl1pPr>
              <a:defRPr>
                <a:solidFill>
                  <a:srgbClr val="282827"/>
                </a:solidFill>
              </a:defRPr>
            </a:lvl1pPr>
          </a:lstStyle>
          <a:p>
            <a:fld id="{7B18E5E6-6869-B54A-A8B7-1C266EEAF61C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32B562C2-A45C-6144-CDC4-73755C6120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999" y="1619999"/>
            <a:ext cx="5400000" cy="4464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B5B62EEA-9BDD-0F03-5F99-F263077762B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6350" t="43863" r="36065" b="48359"/>
          <a:stretch/>
        </p:blipFill>
        <p:spPr>
          <a:xfrm>
            <a:off x="11052000" y="6480000"/>
            <a:ext cx="638438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670842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nhalt weiß, 1-spaltig, dunkel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5059D7D0-D2CF-DC09-1AD8-6931451DFDDB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387218" y="1619999"/>
            <a:ext cx="3456000" cy="4464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8E50EE9-0F1B-2447-0433-044607A2B1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26FEF965-A13D-ED44-C888-695B0042469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72000" y="6480000"/>
            <a:ext cx="8964000" cy="216000"/>
          </a:xfrm>
        </p:spPr>
        <p:txBody>
          <a:bodyPr/>
          <a:lstStyle/>
          <a:p>
            <a:r>
              <a:rPr lang="de-DE"/>
              <a:t>Hier steht die Fußzeile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6EE5D3E-C785-8B0D-C6E3-D200F8B02A3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40000" y="6480000"/>
            <a:ext cx="360000" cy="216000"/>
          </a:xfrm>
        </p:spPr>
        <p:txBody>
          <a:bodyPr/>
          <a:lstStyle>
            <a:lvl1pPr>
              <a:defRPr>
                <a:solidFill>
                  <a:srgbClr val="282827"/>
                </a:solidFill>
              </a:defRPr>
            </a:lvl1pPr>
          </a:lstStyle>
          <a:p>
            <a:fld id="{7B18E5E6-6869-B54A-A8B7-1C266EEAF61C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32B562C2-A45C-6144-CDC4-73755C6120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999" y="1619999"/>
            <a:ext cx="3456000" cy="4464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B5B62EEA-9BDD-0F03-5F99-F263077762B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6350" t="43863" r="36065" b="48359"/>
          <a:stretch/>
        </p:blipFill>
        <p:spPr>
          <a:xfrm>
            <a:off x="11052000" y="6480000"/>
            <a:ext cx="638438" cy="180000"/>
          </a:xfrm>
          <a:prstGeom prst="rect">
            <a:avLst/>
          </a:prstGeom>
        </p:spPr>
      </p:pic>
      <p:sp>
        <p:nvSpPr>
          <p:cNvPr id="12" name="Text Placeholder 1">
            <a:extLst>
              <a:ext uri="{FF2B5EF4-FFF2-40B4-BE49-F238E27FC236}">
                <a16:creationId xmlns:a16="http://schemas.microsoft.com/office/drawing/2014/main" id="{789E030F-9C85-2BA1-02DF-60428DE2AD2A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234438" y="1619999"/>
            <a:ext cx="3456000" cy="4464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386197538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halt weiß, 1-spaltig, dunkel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E50EE9-0F1B-2447-0433-044607A2B1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7600" y="540000"/>
            <a:ext cx="10382399" cy="362279"/>
          </a:xfrm>
        </p:spPr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26FEF965-A13D-ED44-C888-695B0042469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72000" y="6480000"/>
            <a:ext cx="8964000" cy="216000"/>
          </a:xfrm>
        </p:spPr>
        <p:txBody>
          <a:bodyPr/>
          <a:lstStyle/>
          <a:p>
            <a:r>
              <a:rPr lang="de-DE"/>
              <a:t>Hier steht die Fußzeile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6EE5D3E-C785-8B0D-C6E3-D200F8B02A3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40000" y="6480000"/>
            <a:ext cx="360000" cy="216000"/>
          </a:xfrm>
        </p:spPr>
        <p:txBody>
          <a:bodyPr/>
          <a:lstStyle>
            <a:lvl1pPr>
              <a:defRPr>
                <a:solidFill>
                  <a:srgbClr val="282827"/>
                </a:solidFill>
              </a:defRPr>
            </a:lvl1pPr>
          </a:lstStyle>
          <a:p>
            <a:fld id="{7B18E5E6-6869-B54A-A8B7-1C266EEAF61C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32B562C2-A45C-6144-CDC4-73755C6120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999" y="1620000"/>
            <a:ext cx="11160000" cy="444479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B5B62EEA-9BDD-0F03-5F99-F263077762B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6350" t="43863" r="36065" b="48359"/>
          <a:stretch/>
        </p:blipFill>
        <p:spPr>
          <a:xfrm>
            <a:off x="11052000" y="6480000"/>
            <a:ext cx="638438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5782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nner dunkelblau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0D597D53-EAB6-455C-9D15-5D56BA38B30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12594789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33" name="think-cell Folie" r:id="rId4" imgW="306" imgH="306" progId="TCLayout.ActiveDocument.1">
                  <p:embed/>
                </p:oleObj>
              </mc:Choice>
              <mc:Fallback>
                <p:oleObj name="think-cell Folie" r:id="rId4" imgW="306" imgH="306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0D597D53-EAB6-455C-9D15-5D56BA38B30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1856086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weiß, Bild rechts, dunkel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E50EE9-0F1B-2447-0433-044607A2B1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999" y="540000"/>
            <a:ext cx="5190950" cy="722377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26FEF965-A13D-ED44-C888-695B0042469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Hier steht die Fußzeile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6EE5D3E-C785-8B0D-C6E3-D200F8B02A3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B18E5E6-6869-B54A-A8B7-1C266EEAF61C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32B562C2-A45C-6144-CDC4-73755C6120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999" y="1620000"/>
            <a:ext cx="5190950" cy="444479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D8B95E8-43FF-26F7-BE8A-A9D49DDA531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6350" t="43863" r="36065" b="48359"/>
          <a:stretch/>
        </p:blipFill>
        <p:spPr>
          <a:xfrm>
            <a:off x="11052000" y="6480000"/>
            <a:ext cx="638438" cy="180000"/>
          </a:xfrm>
          <a:prstGeom prst="rect">
            <a:avLst/>
          </a:prstGeom>
        </p:spPr>
      </p:pic>
      <p:sp>
        <p:nvSpPr>
          <p:cNvPr id="9" name="Bildplatzhalter 8">
            <a:extLst>
              <a:ext uri="{FF2B5EF4-FFF2-40B4-BE49-F238E27FC236}">
                <a16:creationId xmlns:a16="http://schemas.microsoft.com/office/drawing/2014/main" id="{011FAB13-1720-9636-3F5D-D4B656F9BBE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96000" y="0"/>
            <a:ext cx="6096000" cy="6064249"/>
          </a:xfrm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00296101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halt weiß, Bild rechts, dunkel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E50EE9-0F1B-2447-0433-044607A2B1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998" y="540000"/>
            <a:ext cx="7168739" cy="722377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26FEF965-A13D-ED44-C888-695B0042469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Hier steht die Fußzeile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6EE5D3E-C785-8B0D-C6E3-D200F8B02A3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B18E5E6-6869-B54A-A8B7-1C266EEAF61C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32B562C2-A45C-6144-CDC4-73755C6120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999" y="1620000"/>
            <a:ext cx="7168740" cy="444479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D8B95E8-43FF-26F7-BE8A-A9D49DDA531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6350" t="43863" r="36065" b="48359"/>
          <a:stretch/>
        </p:blipFill>
        <p:spPr>
          <a:xfrm>
            <a:off x="11052000" y="6480000"/>
            <a:ext cx="638438" cy="180000"/>
          </a:xfrm>
          <a:prstGeom prst="rect">
            <a:avLst/>
          </a:prstGeom>
        </p:spPr>
      </p:pic>
      <p:sp>
        <p:nvSpPr>
          <p:cNvPr id="9" name="Bildplatzhalter 8">
            <a:extLst>
              <a:ext uri="{FF2B5EF4-FFF2-40B4-BE49-F238E27FC236}">
                <a16:creationId xmlns:a16="http://schemas.microsoft.com/office/drawing/2014/main" id="{011FAB13-1720-9636-3F5D-D4B656F9BBE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071944" y="0"/>
            <a:ext cx="4120056" cy="6064249"/>
          </a:xfrm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66534988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weiß, Bild links, dunkel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E50EE9-0F1B-2447-0433-044607A2B1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26FEF965-A13D-ED44-C888-695B0042469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Hier steht die Fußzeile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6EE5D3E-C785-8B0D-C6E3-D200F8B02A3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B18E5E6-6869-B54A-A8B7-1C266EEAF61C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D8B95E8-43FF-26F7-BE8A-A9D49DDA531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6350" t="43863" r="36065" b="48359"/>
          <a:stretch/>
        </p:blipFill>
        <p:spPr>
          <a:xfrm>
            <a:off x="11052000" y="6480000"/>
            <a:ext cx="638438" cy="180000"/>
          </a:xfrm>
          <a:prstGeom prst="rect">
            <a:avLst/>
          </a:prstGeom>
        </p:spPr>
      </p:pic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65359740-DF76-D316-364B-E27239792780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6096000" y="1619999"/>
            <a:ext cx="5603999" cy="444479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8" name="Bildplatzhalter 7">
            <a:extLst>
              <a:ext uri="{FF2B5EF4-FFF2-40B4-BE49-F238E27FC236}">
                <a16:creationId xmlns:a16="http://schemas.microsoft.com/office/drawing/2014/main" id="{578FE676-FB94-0EEE-168D-E71E0DCA3B4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619999"/>
            <a:ext cx="5727560" cy="4444787"/>
          </a:xfrm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0410879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halt weiß, Bild links, dunkel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5EE14BF2-DF91-3122-A6A0-7567EFF2839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19813" y="0"/>
            <a:ext cx="6084887" cy="6313488"/>
          </a:xfrm>
        </p:spPr>
        <p:txBody>
          <a:bodyPr/>
          <a:lstStyle/>
          <a:p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8E50EE9-0F1B-2447-0433-044607A2B1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999" y="540000"/>
            <a:ext cx="5187561" cy="362279"/>
          </a:xfrm>
        </p:spPr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26FEF965-A13D-ED44-C888-695B0042469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Hier steht die Fußzeile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6EE5D3E-C785-8B0D-C6E3-D200F8B02A3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B18E5E6-6869-B54A-A8B7-1C266EEAF61C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D8B95E8-43FF-26F7-BE8A-A9D49DDA531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6350" t="43863" r="36065" b="48359"/>
          <a:stretch/>
        </p:blipFill>
        <p:spPr>
          <a:xfrm>
            <a:off x="11052000" y="6480000"/>
            <a:ext cx="638438" cy="180000"/>
          </a:xfrm>
          <a:prstGeom prst="rect">
            <a:avLst/>
          </a:prstGeom>
        </p:spPr>
      </p:pic>
      <p:sp>
        <p:nvSpPr>
          <p:cNvPr id="8" name="Bildplatzhalter 7">
            <a:extLst>
              <a:ext uri="{FF2B5EF4-FFF2-40B4-BE49-F238E27FC236}">
                <a16:creationId xmlns:a16="http://schemas.microsoft.com/office/drawing/2014/main" id="{578FE676-FB94-0EEE-168D-E71E0DCA3B4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619998"/>
            <a:ext cx="5727560" cy="4176000"/>
          </a:xfrm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398463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nhalt weiß, Bild links, dunkel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E50EE9-0F1B-2447-0433-044607A2B1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999" y="540000"/>
            <a:ext cx="11150439" cy="362279"/>
          </a:xfrm>
        </p:spPr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26FEF965-A13D-ED44-C888-695B0042469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Hier steht die Fußzeile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6EE5D3E-C785-8B0D-C6E3-D200F8B02A3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B18E5E6-6869-B54A-A8B7-1C266EEAF61C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D8B95E8-43FF-26F7-BE8A-A9D49DDA531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6350" t="43863" r="36065" b="48359"/>
          <a:stretch/>
        </p:blipFill>
        <p:spPr>
          <a:xfrm>
            <a:off x="11052000" y="6480000"/>
            <a:ext cx="638438" cy="180000"/>
          </a:xfrm>
          <a:prstGeom prst="rect">
            <a:avLst/>
          </a:prstGeom>
        </p:spPr>
      </p:pic>
      <p:sp>
        <p:nvSpPr>
          <p:cNvPr id="8" name="Bildplatzhalter 7">
            <a:extLst>
              <a:ext uri="{FF2B5EF4-FFF2-40B4-BE49-F238E27FC236}">
                <a16:creationId xmlns:a16="http://schemas.microsoft.com/office/drawing/2014/main" id="{578FE676-FB94-0EEE-168D-E71E0DCA3B4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39998" y="1631118"/>
            <a:ext cx="11652001" cy="4176000"/>
          </a:xfrm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5999508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nhalt weiß, Bild links, dunkel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Bildplatzhalter 18">
            <a:extLst>
              <a:ext uri="{FF2B5EF4-FFF2-40B4-BE49-F238E27FC236}">
                <a16:creationId xmlns:a16="http://schemas.microsoft.com/office/drawing/2014/main" id="{A91949B9-69CE-DAEC-DCE2-D0AFAE1AD9A8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791096" y="1979267"/>
            <a:ext cx="1800225" cy="2181225"/>
          </a:xfrm>
        </p:spPr>
        <p:txBody>
          <a:bodyPr/>
          <a:lstStyle/>
          <a:p>
            <a:endParaRPr lang="de-DE"/>
          </a:p>
        </p:txBody>
      </p:sp>
      <p:sp>
        <p:nvSpPr>
          <p:cNvPr id="33" name="Textplatzhalter 20">
            <a:extLst>
              <a:ext uri="{FF2B5EF4-FFF2-40B4-BE49-F238E27FC236}">
                <a16:creationId xmlns:a16="http://schemas.microsoft.com/office/drawing/2014/main" id="{DFED5C67-03B8-64F1-4EAF-26FDC337C3F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791096" y="4320570"/>
            <a:ext cx="1800225" cy="292100"/>
          </a:xfrm>
        </p:spPr>
        <p:txBody>
          <a:bodyPr/>
          <a:lstStyle>
            <a:lvl1pPr marL="11113" indent="0">
              <a:buNone/>
              <a:tabLst/>
              <a:defRPr sz="1400"/>
            </a:lvl1pPr>
            <a:lvl2pPr marL="11113" indent="0">
              <a:tabLst/>
              <a:defRPr sz="1400"/>
            </a:lvl2pPr>
            <a:lvl3pPr marL="11113" indent="0">
              <a:tabLst/>
              <a:defRPr sz="1400"/>
            </a:lvl3pPr>
            <a:lvl4pPr marL="11113" indent="0">
              <a:tabLst/>
              <a:defRPr sz="1400"/>
            </a:lvl4pPr>
            <a:lvl5pPr marL="11113" indent="0">
              <a:tabLst/>
              <a:defRPr sz="1400"/>
            </a:lvl5pPr>
          </a:lstStyle>
          <a:p>
            <a:pPr lvl="0"/>
            <a:r>
              <a:rPr lang="de-DE" dirty="0"/>
              <a:t>Titel Name</a:t>
            </a:r>
          </a:p>
        </p:txBody>
      </p:sp>
      <p:sp>
        <p:nvSpPr>
          <p:cNvPr id="26" name="Bildplatzhalter 18">
            <a:extLst>
              <a:ext uri="{FF2B5EF4-FFF2-40B4-BE49-F238E27FC236}">
                <a16:creationId xmlns:a16="http://schemas.microsoft.com/office/drawing/2014/main" id="{896334D9-0264-F9B8-5DFC-F5FA5C0225A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7479226" y="1979613"/>
            <a:ext cx="1800225" cy="2181225"/>
          </a:xfrm>
        </p:spPr>
        <p:txBody>
          <a:bodyPr/>
          <a:lstStyle/>
          <a:p>
            <a:endParaRPr lang="de-DE"/>
          </a:p>
        </p:txBody>
      </p:sp>
      <p:sp>
        <p:nvSpPr>
          <p:cNvPr id="27" name="Textplatzhalter 20">
            <a:extLst>
              <a:ext uri="{FF2B5EF4-FFF2-40B4-BE49-F238E27FC236}">
                <a16:creationId xmlns:a16="http://schemas.microsoft.com/office/drawing/2014/main" id="{65023413-8E8F-779F-A8C7-48602056DF8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479226" y="4320916"/>
            <a:ext cx="1800225" cy="292100"/>
          </a:xfrm>
        </p:spPr>
        <p:txBody>
          <a:bodyPr/>
          <a:lstStyle>
            <a:lvl1pPr marL="11113" indent="0">
              <a:buNone/>
              <a:tabLst/>
              <a:defRPr sz="1400"/>
            </a:lvl1pPr>
            <a:lvl2pPr marL="11113" indent="0">
              <a:tabLst/>
              <a:defRPr sz="1400"/>
            </a:lvl2pPr>
            <a:lvl3pPr marL="11113" indent="0">
              <a:tabLst/>
              <a:defRPr sz="1400"/>
            </a:lvl3pPr>
            <a:lvl4pPr marL="11113" indent="0">
              <a:tabLst/>
              <a:defRPr sz="1400"/>
            </a:lvl4pPr>
            <a:lvl5pPr marL="11113" indent="0">
              <a:tabLst/>
              <a:defRPr sz="1400"/>
            </a:lvl5pPr>
          </a:lstStyle>
          <a:p>
            <a:pPr lvl="0"/>
            <a:r>
              <a:rPr lang="de-DE" dirty="0"/>
              <a:t>Titel Name</a:t>
            </a:r>
          </a:p>
        </p:txBody>
      </p:sp>
      <p:sp>
        <p:nvSpPr>
          <p:cNvPr id="28" name="Bildplatzhalter 18">
            <a:extLst>
              <a:ext uri="{FF2B5EF4-FFF2-40B4-BE49-F238E27FC236}">
                <a16:creationId xmlns:a16="http://schemas.microsoft.com/office/drawing/2014/main" id="{EA586A94-1CC6-58D1-A36A-24A448B69C0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167356" y="1979613"/>
            <a:ext cx="1800225" cy="2181225"/>
          </a:xfrm>
        </p:spPr>
        <p:txBody>
          <a:bodyPr/>
          <a:lstStyle/>
          <a:p>
            <a:endParaRPr lang="de-DE"/>
          </a:p>
        </p:txBody>
      </p:sp>
      <p:sp>
        <p:nvSpPr>
          <p:cNvPr id="29" name="Textplatzhalter 20">
            <a:extLst>
              <a:ext uri="{FF2B5EF4-FFF2-40B4-BE49-F238E27FC236}">
                <a16:creationId xmlns:a16="http://schemas.microsoft.com/office/drawing/2014/main" id="{E55A93AD-58B3-3899-388D-7D9D3A3B5B4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167356" y="4320916"/>
            <a:ext cx="1800225" cy="292100"/>
          </a:xfrm>
        </p:spPr>
        <p:txBody>
          <a:bodyPr/>
          <a:lstStyle>
            <a:lvl1pPr marL="11113" indent="0">
              <a:buNone/>
              <a:tabLst/>
              <a:defRPr sz="1400"/>
            </a:lvl1pPr>
            <a:lvl2pPr marL="11113" indent="0">
              <a:tabLst/>
              <a:defRPr sz="1400"/>
            </a:lvl2pPr>
            <a:lvl3pPr marL="11113" indent="0">
              <a:tabLst/>
              <a:defRPr sz="1400"/>
            </a:lvl3pPr>
            <a:lvl4pPr marL="11113" indent="0">
              <a:tabLst/>
              <a:defRPr sz="1400"/>
            </a:lvl4pPr>
            <a:lvl5pPr marL="11113" indent="0">
              <a:tabLst/>
              <a:defRPr sz="1400"/>
            </a:lvl5pPr>
          </a:lstStyle>
          <a:p>
            <a:pPr lvl="0"/>
            <a:r>
              <a:rPr lang="de-DE" dirty="0"/>
              <a:t>Titel Name</a:t>
            </a:r>
          </a:p>
        </p:txBody>
      </p:sp>
      <p:sp>
        <p:nvSpPr>
          <p:cNvPr id="24" name="Bildplatzhalter 18">
            <a:extLst>
              <a:ext uri="{FF2B5EF4-FFF2-40B4-BE49-F238E27FC236}">
                <a16:creationId xmlns:a16="http://schemas.microsoft.com/office/drawing/2014/main" id="{3FA6977E-4C35-F430-C62D-7AAE0BBDC97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840507" y="1979613"/>
            <a:ext cx="1800225" cy="2181225"/>
          </a:xfrm>
        </p:spPr>
        <p:txBody>
          <a:bodyPr/>
          <a:lstStyle/>
          <a:p>
            <a:endParaRPr lang="de-DE"/>
          </a:p>
        </p:txBody>
      </p:sp>
      <p:sp>
        <p:nvSpPr>
          <p:cNvPr id="25" name="Textplatzhalter 20">
            <a:extLst>
              <a:ext uri="{FF2B5EF4-FFF2-40B4-BE49-F238E27FC236}">
                <a16:creationId xmlns:a16="http://schemas.microsoft.com/office/drawing/2014/main" id="{8E91FEC1-80DC-670C-A72B-79ED8912195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840507" y="4320916"/>
            <a:ext cx="1800225" cy="292100"/>
          </a:xfrm>
        </p:spPr>
        <p:txBody>
          <a:bodyPr/>
          <a:lstStyle>
            <a:lvl1pPr marL="11113" indent="0">
              <a:buNone/>
              <a:tabLst/>
              <a:defRPr sz="1400"/>
            </a:lvl1pPr>
            <a:lvl2pPr marL="11113" indent="0">
              <a:tabLst/>
              <a:defRPr sz="1400"/>
            </a:lvl2pPr>
            <a:lvl3pPr marL="11113" indent="0">
              <a:tabLst/>
              <a:defRPr sz="1400"/>
            </a:lvl3pPr>
            <a:lvl4pPr marL="11113" indent="0">
              <a:tabLst/>
              <a:defRPr sz="1400"/>
            </a:lvl4pPr>
            <a:lvl5pPr marL="11113" indent="0">
              <a:tabLst/>
              <a:defRPr sz="1400"/>
            </a:lvl5pPr>
          </a:lstStyle>
          <a:p>
            <a:pPr lvl="0"/>
            <a:r>
              <a:rPr lang="de-DE" dirty="0"/>
              <a:t>Titel Name</a:t>
            </a:r>
          </a:p>
        </p:txBody>
      </p:sp>
      <p:sp>
        <p:nvSpPr>
          <p:cNvPr id="23" name="Textplatzhalter 22">
            <a:extLst>
              <a:ext uri="{FF2B5EF4-FFF2-40B4-BE49-F238E27FC236}">
                <a16:creationId xmlns:a16="http://schemas.microsoft.com/office/drawing/2014/main" id="{9515C59E-31B9-D24C-2CD2-2E55087369C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28636" y="5097413"/>
            <a:ext cx="11161801" cy="1022923"/>
          </a:xfrm>
        </p:spPr>
        <p:txBody>
          <a:bodyPr/>
          <a:lstStyle>
            <a:lvl1pPr marL="0" indent="0">
              <a:buNone/>
              <a:defRPr sz="1400"/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9" name="Bildplatzhalter 18">
            <a:extLst>
              <a:ext uri="{FF2B5EF4-FFF2-40B4-BE49-F238E27FC236}">
                <a16:creationId xmlns:a16="http://schemas.microsoft.com/office/drawing/2014/main" id="{22C89478-FDE7-502A-7220-10E761C785D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28637" y="1979613"/>
            <a:ext cx="1800225" cy="2181225"/>
          </a:xfrm>
        </p:spPr>
        <p:txBody>
          <a:bodyPr/>
          <a:lstStyle/>
          <a:p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8E50EE9-0F1B-2447-0433-044607A2B1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999" y="540000"/>
            <a:ext cx="11150439" cy="362279"/>
          </a:xfrm>
        </p:spPr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26FEF965-A13D-ED44-C888-695B0042469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Hier steht die Fußzeile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6EE5D3E-C785-8B0D-C6E3-D200F8B02A3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B18E5E6-6869-B54A-A8B7-1C266EEAF61C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D8B95E8-43FF-26F7-BE8A-A9D49DDA531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6350" t="43863" r="36065" b="48359"/>
          <a:stretch/>
        </p:blipFill>
        <p:spPr>
          <a:xfrm>
            <a:off x="11052000" y="6480000"/>
            <a:ext cx="638438" cy="180000"/>
          </a:xfrm>
          <a:prstGeom prst="rect">
            <a:avLst/>
          </a:prstGeom>
        </p:spPr>
      </p:pic>
      <p:sp>
        <p:nvSpPr>
          <p:cNvPr id="21" name="Textplatzhalter 20">
            <a:extLst>
              <a:ext uri="{FF2B5EF4-FFF2-40B4-BE49-F238E27FC236}">
                <a16:creationId xmlns:a16="http://schemas.microsoft.com/office/drawing/2014/main" id="{9DA6879E-7BFD-018D-E75C-8F12EA3888A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8637" y="4320916"/>
            <a:ext cx="1800225" cy="292100"/>
          </a:xfrm>
        </p:spPr>
        <p:txBody>
          <a:bodyPr/>
          <a:lstStyle>
            <a:lvl1pPr marL="11113" indent="0">
              <a:buNone/>
              <a:tabLst/>
              <a:defRPr sz="1400"/>
            </a:lvl1pPr>
            <a:lvl2pPr marL="11113" indent="0">
              <a:tabLst/>
              <a:defRPr sz="1400"/>
            </a:lvl2pPr>
            <a:lvl3pPr marL="11113" indent="0">
              <a:tabLst/>
              <a:defRPr sz="1400"/>
            </a:lvl3pPr>
            <a:lvl4pPr marL="11113" indent="0">
              <a:tabLst/>
              <a:defRPr sz="1400"/>
            </a:lvl4pPr>
            <a:lvl5pPr marL="11113" indent="0">
              <a:tabLst/>
              <a:defRPr sz="1400"/>
            </a:lvl5pPr>
          </a:lstStyle>
          <a:p>
            <a:pPr lvl="0"/>
            <a:r>
              <a:rPr lang="de-DE" dirty="0"/>
              <a:t>Titel Name</a:t>
            </a:r>
          </a:p>
        </p:txBody>
      </p:sp>
    </p:spTree>
    <p:extLst>
      <p:ext uri="{BB962C8B-B14F-4D97-AF65-F5344CB8AC3E}">
        <p14:creationId xmlns:p14="http://schemas.microsoft.com/office/powerpoint/2010/main" val="66689165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nner hellblau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0D597D53-EAB6-455C-9D15-5D56BA38B30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12594789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57" name="think-cell Folie" r:id="rId4" imgW="306" imgH="306" progId="TCLayout.ActiveDocument.1">
                  <p:embed/>
                </p:oleObj>
              </mc:Choice>
              <mc:Fallback>
                <p:oleObj name="think-cell Folie" r:id="rId4" imgW="306" imgH="306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0D597D53-EAB6-455C-9D15-5D56BA38B30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1521046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ontakt/Ende dunkelblau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0D597D53-EAB6-455C-9D15-5D56BA38B30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12594789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81" name="think-cell Folie" r:id="rId4" imgW="306" imgH="306" progId="TCLayout.ActiveDocument.1">
                  <p:embed/>
                </p:oleObj>
              </mc:Choice>
              <mc:Fallback>
                <p:oleObj name="think-cell Folie" r:id="rId4" imgW="306" imgH="306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0D597D53-EAB6-455C-9D15-5D56BA38B30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Grafik 2">
            <a:extLst>
              <a:ext uri="{FF2B5EF4-FFF2-40B4-BE49-F238E27FC236}">
                <a16:creationId xmlns:a16="http://schemas.microsoft.com/office/drawing/2014/main" id="{AE7B3E59-C8C9-1793-EB19-74DCE9E057EC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80800" y="-2919600"/>
            <a:ext cx="10364400" cy="10364400"/>
          </a:xfrm>
          <a:prstGeom prst="rect">
            <a:avLst/>
          </a:prstGeom>
          <a:ln>
            <a:noFill/>
          </a:ln>
        </p:spPr>
      </p:pic>
      <p:cxnSp>
        <p:nvCxnSpPr>
          <p:cNvPr id="4" name="Gerader Verbinder 23">
            <a:extLst>
              <a:ext uri="{FF2B5EF4-FFF2-40B4-BE49-F238E27FC236}">
                <a16:creationId xmlns:a16="http://schemas.microsoft.com/office/drawing/2014/main" id="{3EBC8D8E-2638-0BCB-3AD6-4154F321AF21}"/>
              </a:ext>
            </a:extLst>
          </p:cNvPr>
          <p:cNvCxnSpPr>
            <a:cxnSpLocks/>
          </p:cNvCxnSpPr>
          <p:nvPr userDrawn="1"/>
        </p:nvCxnSpPr>
        <p:spPr>
          <a:xfrm>
            <a:off x="540000" y="3816000"/>
            <a:ext cx="352573" cy="0"/>
          </a:xfrm>
          <a:prstGeom prst="line">
            <a:avLst/>
          </a:prstGeom>
          <a:ln>
            <a:solidFill>
              <a:schemeClr val="bg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056364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vmlDrawing" Target="../drawings/vmlDrawing1.v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oleObject" Target="../embeddings/oleObject1.bin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vmlDrawing" Target="../drawings/vmlDrawing8.v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6" Type="http://schemas.openxmlformats.org/officeDocument/2006/relationships/image" Target="../media/image1.emf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oleObject" Target="../embeddings/oleObject8.bin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ags" Target="../tags/tag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vmlDrawing" Target="../drawings/vmlDrawing15.v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6" Type="http://schemas.openxmlformats.org/officeDocument/2006/relationships/image" Target="../media/image1.emf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oleObject" Target="../embeddings/oleObject15.bin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tags" Target="../tags/tag16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vmlDrawing" Target="../drawings/vmlDrawing22.v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6" Type="http://schemas.openxmlformats.org/officeDocument/2006/relationships/image" Target="../media/image1.emf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5" Type="http://schemas.openxmlformats.org/officeDocument/2006/relationships/oleObject" Target="../embeddings/oleObject22.bin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14" Type="http://schemas.openxmlformats.org/officeDocument/2006/relationships/tags" Target="../tags/tag23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vmlDrawing" Target="../drawings/vmlDrawing29.v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6" Type="http://schemas.openxmlformats.org/officeDocument/2006/relationships/image" Target="../media/image1.emf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5" Type="http://schemas.openxmlformats.org/officeDocument/2006/relationships/oleObject" Target="../embeddings/oleObject29.bin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Relationship Id="rId14" Type="http://schemas.openxmlformats.org/officeDocument/2006/relationships/tags" Target="../tags/tag30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13" Type="http://schemas.openxmlformats.org/officeDocument/2006/relationships/tags" Target="../tags/tag37.xml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vmlDrawing" Target="../drawings/vmlDrawing36.v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theme" Target="../theme/theme6.xml"/><Relationship Id="rId5" Type="http://schemas.openxmlformats.org/officeDocument/2006/relationships/slideLayout" Target="../slideLayouts/slideLayout60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Relationship Id="rId14" Type="http://schemas.openxmlformats.org/officeDocument/2006/relationships/oleObject" Target="../embeddings/oleObject36.bin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3.xml"/><Relationship Id="rId13" Type="http://schemas.openxmlformats.org/officeDocument/2006/relationships/tags" Target="../tags/tag38.xml"/><Relationship Id="rId3" Type="http://schemas.openxmlformats.org/officeDocument/2006/relationships/slideLayout" Target="../slideLayouts/slideLayout68.xml"/><Relationship Id="rId7" Type="http://schemas.openxmlformats.org/officeDocument/2006/relationships/slideLayout" Target="../slideLayouts/slideLayout72.xml"/><Relationship Id="rId12" Type="http://schemas.openxmlformats.org/officeDocument/2006/relationships/vmlDrawing" Target="../drawings/vmlDrawing37.vml"/><Relationship Id="rId2" Type="http://schemas.openxmlformats.org/officeDocument/2006/relationships/slideLayout" Target="../slideLayouts/slideLayout67.xml"/><Relationship Id="rId1" Type="http://schemas.openxmlformats.org/officeDocument/2006/relationships/slideLayout" Target="../slideLayouts/slideLayout66.xml"/><Relationship Id="rId6" Type="http://schemas.openxmlformats.org/officeDocument/2006/relationships/slideLayout" Target="../slideLayouts/slideLayout71.xml"/><Relationship Id="rId11" Type="http://schemas.openxmlformats.org/officeDocument/2006/relationships/theme" Target="../theme/theme7.xml"/><Relationship Id="rId5" Type="http://schemas.openxmlformats.org/officeDocument/2006/relationships/slideLayout" Target="../slideLayouts/slideLayout70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75.xml"/><Relationship Id="rId4" Type="http://schemas.openxmlformats.org/officeDocument/2006/relationships/slideLayout" Target="../slideLayouts/slideLayout69.xml"/><Relationship Id="rId9" Type="http://schemas.openxmlformats.org/officeDocument/2006/relationships/slideLayout" Target="../slideLayouts/slideLayout74.xml"/><Relationship Id="rId14" Type="http://schemas.openxmlformats.org/officeDocument/2006/relationships/oleObject" Target="../embeddings/oleObject37.bin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495D3C21-9961-5443-B584-731387FFD79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4"/>
            </p:custDataLst>
            <p:extLst>
              <p:ext uri="{D42A27DB-BD31-4B8C-83A1-F6EECF244321}">
                <p14:modId xmlns:p14="http://schemas.microsoft.com/office/powerpoint/2010/main" val="2203037782"/>
              </p:ext>
            </p:extLst>
          </p:nvPr>
        </p:nvGraphicFramePr>
        <p:xfrm>
          <a:off x="1589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61" name="think-cell Folie" r:id="rId15" imgW="7772400" imgH="10058400" progId="TCLayout.ActiveDocument.1">
                  <p:embed/>
                </p:oleObj>
              </mc:Choice>
              <mc:Fallback>
                <p:oleObj name="think-cell Folie" r:id="rId15" imgW="7772400" imgH="10058400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495D3C21-9961-5443-B584-731387FFD79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1589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26264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703" r:id="rId2"/>
    <p:sldLayoutId id="2147483702" r:id="rId3"/>
    <p:sldLayoutId id="2147483704" r:id="rId4"/>
    <p:sldLayoutId id="2147483711" r:id="rId5"/>
    <p:sldLayoutId id="2147483712" r:id="rId6"/>
    <p:sldLayoutId id="2147483706" r:id="rId7"/>
    <p:sldLayoutId id="2147483709" r:id="rId8"/>
    <p:sldLayoutId id="2147483707" r:id="rId9"/>
    <p:sldLayoutId id="2147483710" r:id="rId10"/>
    <p:sldLayoutId id="2147483698" r:id="rId11"/>
  </p:sldLayoutIdLst>
  <p:hf hdr="0" dt="0"/>
  <p:txStyles>
    <p:titleStyle>
      <a:lvl1pPr algn="l" defTabSz="914415" rtl="0" eaLnBrk="1" latinLnBrk="0" hangingPunct="1">
        <a:lnSpc>
          <a:spcPct val="90000"/>
        </a:lnSpc>
        <a:spcBef>
          <a:spcPct val="0"/>
        </a:spcBef>
        <a:buNone/>
        <a:defRPr sz="2600" b="1" i="0" kern="1200">
          <a:solidFill>
            <a:srgbClr val="282827"/>
          </a:solidFill>
          <a:latin typeface="Red Hat Text" panose="02010303040201060303" pitchFamily="2" charset="0"/>
          <a:ea typeface="Red Hat Text" panose="02010303040201060303" pitchFamily="2" charset="0"/>
          <a:cs typeface="Red Hat Text" panose="02010303040201060303" pitchFamily="2" charset="0"/>
        </a:defRPr>
      </a:lvl1pPr>
    </p:titleStyle>
    <p:bodyStyle>
      <a:lvl1pPr marL="228603" indent="-228603" algn="l" defTabSz="914415" rtl="0" eaLnBrk="1" latinLnBrk="0" hangingPunct="1">
        <a:lnSpc>
          <a:spcPct val="110000"/>
        </a:lnSpc>
        <a:spcBef>
          <a:spcPts val="1000"/>
        </a:spcBef>
        <a:buFont typeface="Systemschrift Normal"/>
        <a:buChar char="&gt;"/>
        <a:defRPr sz="1600" b="0" i="0" kern="1200">
          <a:solidFill>
            <a:srgbClr val="282827"/>
          </a:solidFill>
          <a:latin typeface="Red Hat Text Medium" panose="02010303040201060303" pitchFamily="2" charset="0"/>
          <a:ea typeface="Red Hat Text Medium" panose="02010303040201060303" pitchFamily="2" charset="0"/>
          <a:cs typeface="Red Hat Text Medium" panose="02010303040201060303" pitchFamily="2" charset="0"/>
          <a:sym typeface="Montserrat" panose="00000500000000000000" pitchFamily="2" charset="0"/>
        </a:defRPr>
      </a:lvl1pPr>
      <a:lvl2pPr marL="685811" indent="-228603" algn="l" defTabSz="914415" rtl="0" eaLnBrk="1" latinLnBrk="0" hangingPunct="1">
        <a:lnSpc>
          <a:spcPct val="110000"/>
        </a:lnSpc>
        <a:spcBef>
          <a:spcPts val="1000"/>
        </a:spcBef>
        <a:buFont typeface="Systemschrift Normal"/>
        <a:buChar char="&gt;"/>
        <a:defRPr sz="1400" b="0" i="0" kern="1200">
          <a:solidFill>
            <a:srgbClr val="282827"/>
          </a:solidFill>
          <a:latin typeface="Red Hat Text Medium" panose="02010303040201060303" pitchFamily="2" charset="0"/>
          <a:ea typeface="Red Hat Text Medium" panose="02010303040201060303" pitchFamily="2" charset="0"/>
          <a:cs typeface="Red Hat Text Medium" panose="02010303040201060303" pitchFamily="2" charset="0"/>
          <a:sym typeface="Montserrat" panose="00000500000000000000" pitchFamily="2" charset="0"/>
        </a:defRPr>
      </a:lvl2pPr>
      <a:lvl3pPr marL="1143018" indent="-228603" algn="l" defTabSz="914415" rtl="0" eaLnBrk="1" latinLnBrk="0" hangingPunct="1">
        <a:lnSpc>
          <a:spcPct val="110000"/>
        </a:lnSpc>
        <a:spcBef>
          <a:spcPts val="1000"/>
        </a:spcBef>
        <a:buFont typeface="Systemschrift Normal"/>
        <a:buChar char="&gt;"/>
        <a:defRPr sz="1400" b="0" i="0" kern="1200">
          <a:solidFill>
            <a:srgbClr val="282827"/>
          </a:solidFill>
          <a:latin typeface="Red Hat Text Medium" panose="02010303040201060303" pitchFamily="2" charset="0"/>
          <a:ea typeface="Red Hat Text Medium" panose="02010303040201060303" pitchFamily="2" charset="0"/>
          <a:cs typeface="Red Hat Text Medium" panose="02010303040201060303" pitchFamily="2" charset="0"/>
          <a:sym typeface="Montserrat" panose="00000500000000000000" pitchFamily="2" charset="0"/>
        </a:defRPr>
      </a:lvl3pPr>
      <a:lvl4pPr marL="1600225" indent="-228603" algn="l" defTabSz="914415" rtl="0" eaLnBrk="1" latinLnBrk="0" hangingPunct="1">
        <a:lnSpc>
          <a:spcPct val="110000"/>
        </a:lnSpc>
        <a:spcBef>
          <a:spcPts val="1000"/>
        </a:spcBef>
        <a:buFont typeface="Systemschrift Normal"/>
        <a:buChar char="&gt;"/>
        <a:defRPr sz="1100" b="0" i="0" kern="1200">
          <a:solidFill>
            <a:srgbClr val="282827"/>
          </a:solidFill>
          <a:latin typeface="Red Hat Text Medium" panose="02010303040201060303" pitchFamily="2" charset="0"/>
          <a:ea typeface="Red Hat Text Medium" panose="02010303040201060303" pitchFamily="2" charset="0"/>
          <a:cs typeface="Red Hat Text Medium" panose="02010303040201060303" pitchFamily="2" charset="0"/>
          <a:sym typeface="Montserrat" panose="00000500000000000000" pitchFamily="2" charset="0"/>
        </a:defRPr>
      </a:lvl4pPr>
      <a:lvl5pPr marL="2057433" indent="-228603" algn="l" defTabSz="914415" rtl="0" eaLnBrk="1" latinLnBrk="0" hangingPunct="1">
        <a:lnSpc>
          <a:spcPct val="110000"/>
        </a:lnSpc>
        <a:spcBef>
          <a:spcPts val="1000"/>
        </a:spcBef>
        <a:buFont typeface="Systemschrift Normal"/>
        <a:buChar char="&gt;"/>
        <a:defRPr sz="1100" b="0" i="0" kern="1200">
          <a:solidFill>
            <a:srgbClr val="282827"/>
          </a:solidFill>
          <a:latin typeface="Red Hat Text Medium" panose="02010303040201060303" pitchFamily="2" charset="0"/>
          <a:ea typeface="Red Hat Text Medium" panose="02010303040201060303" pitchFamily="2" charset="0"/>
          <a:cs typeface="Red Hat Text Medium" panose="02010303040201060303" pitchFamily="2" charset="0"/>
          <a:sym typeface="Montserrat" panose="00000500000000000000" pitchFamily="2" charset="0"/>
        </a:defRPr>
      </a:lvl5pPr>
      <a:lvl6pPr marL="2514640" indent="-228603" algn="l" defTabSz="91441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46" indent="-228603" algn="l" defTabSz="91441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54" indent="-228603" algn="l" defTabSz="91441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61" indent="-228603" algn="l" defTabSz="91441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7" algn="l" defTabSz="9144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15" algn="l" defTabSz="9144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22" algn="l" defTabSz="9144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28" algn="l" defTabSz="9144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36" algn="l" defTabSz="9144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43" algn="l" defTabSz="9144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50" algn="l" defTabSz="9144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58" algn="l" defTabSz="9144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495D3C21-9961-5443-B584-731387FFD79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4"/>
            </p:custDataLst>
            <p:extLst>
              <p:ext uri="{D42A27DB-BD31-4B8C-83A1-F6EECF244321}">
                <p14:modId xmlns:p14="http://schemas.microsoft.com/office/powerpoint/2010/main" val="2203037782"/>
              </p:ext>
            </p:extLst>
          </p:nvPr>
        </p:nvGraphicFramePr>
        <p:xfrm>
          <a:off x="1589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29" name="think-cell Folie" r:id="rId15" imgW="7772400" imgH="10058400" progId="TCLayout.ActiveDocument.1">
                  <p:embed/>
                </p:oleObj>
              </mc:Choice>
              <mc:Fallback>
                <p:oleObj name="think-cell Folie" r:id="rId15" imgW="7772400" imgH="10058400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495D3C21-9961-5443-B584-731387FFD79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1589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734043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</p:sldLayoutIdLst>
  <p:hf hdr="0" dt="0"/>
  <p:txStyles>
    <p:titleStyle>
      <a:lvl1pPr algn="l" defTabSz="914415" rtl="0" eaLnBrk="1" latinLnBrk="0" hangingPunct="1">
        <a:lnSpc>
          <a:spcPct val="90000"/>
        </a:lnSpc>
        <a:spcBef>
          <a:spcPct val="0"/>
        </a:spcBef>
        <a:buNone/>
        <a:defRPr sz="2600" b="1" i="0" kern="1200">
          <a:solidFill>
            <a:srgbClr val="282827"/>
          </a:solidFill>
          <a:latin typeface="Red Hat Text" panose="02010303040201060303" pitchFamily="2" charset="0"/>
          <a:ea typeface="Red Hat Text" panose="02010303040201060303" pitchFamily="2" charset="0"/>
          <a:cs typeface="Red Hat Text" panose="02010303040201060303" pitchFamily="2" charset="0"/>
        </a:defRPr>
      </a:lvl1pPr>
    </p:titleStyle>
    <p:bodyStyle>
      <a:lvl1pPr marL="228603" indent="-228603" algn="l" defTabSz="914415" rtl="0" eaLnBrk="1" latinLnBrk="0" hangingPunct="1">
        <a:lnSpc>
          <a:spcPct val="110000"/>
        </a:lnSpc>
        <a:spcBef>
          <a:spcPts val="1000"/>
        </a:spcBef>
        <a:buFont typeface="Systemschrift Normal"/>
        <a:buChar char="&gt;"/>
        <a:defRPr sz="1600" b="0" i="0" kern="1200">
          <a:solidFill>
            <a:srgbClr val="282827"/>
          </a:solidFill>
          <a:latin typeface="Red Hat Text Medium" panose="02010303040201060303" pitchFamily="2" charset="0"/>
          <a:ea typeface="Red Hat Text Medium" panose="02010303040201060303" pitchFamily="2" charset="0"/>
          <a:cs typeface="Red Hat Text Medium" panose="02010303040201060303" pitchFamily="2" charset="0"/>
          <a:sym typeface="Montserrat" panose="00000500000000000000" pitchFamily="2" charset="0"/>
        </a:defRPr>
      </a:lvl1pPr>
      <a:lvl2pPr marL="685811" indent="-228603" algn="l" defTabSz="914415" rtl="0" eaLnBrk="1" latinLnBrk="0" hangingPunct="1">
        <a:lnSpc>
          <a:spcPct val="110000"/>
        </a:lnSpc>
        <a:spcBef>
          <a:spcPts val="1000"/>
        </a:spcBef>
        <a:buFont typeface="Systemschrift Normal"/>
        <a:buChar char="&gt;"/>
        <a:defRPr sz="1400" b="0" i="0" kern="1200">
          <a:solidFill>
            <a:srgbClr val="282827"/>
          </a:solidFill>
          <a:latin typeface="Red Hat Text Medium" panose="02010303040201060303" pitchFamily="2" charset="0"/>
          <a:ea typeface="Red Hat Text Medium" panose="02010303040201060303" pitchFamily="2" charset="0"/>
          <a:cs typeface="Red Hat Text Medium" panose="02010303040201060303" pitchFamily="2" charset="0"/>
          <a:sym typeface="Montserrat" panose="00000500000000000000" pitchFamily="2" charset="0"/>
        </a:defRPr>
      </a:lvl2pPr>
      <a:lvl3pPr marL="1143018" indent="-228603" algn="l" defTabSz="914415" rtl="0" eaLnBrk="1" latinLnBrk="0" hangingPunct="1">
        <a:lnSpc>
          <a:spcPct val="110000"/>
        </a:lnSpc>
        <a:spcBef>
          <a:spcPts val="1000"/>
        </a:spcBef>
        <a:buFont typeface="Systemschrift Normal"/>
        <a:buChar char="&gt;"/>
        <a:defRPr sz="1400" b="0" i="0" kern="1200">
          <a:solidFill>
            <a:srgbClr val="282827"/>
          </a:solidFill>
          <a:latin typeface="Red Hat Text Medium" panose="02010303040201060303" pitchFamily="2" charset="0"/>
          <a:ea typeface="Red Hat Text Medium" panose="02010303040201060303" pitchFamily="2" charset="0"/>
          <a:cs typeface="Red Hat Text Medium" panose="02010303040201060303" pitchFamily="2" charset="0"/>
          <a:sym typeface="Montserrat" panose="00000500000000000000" pitchFamily="2" charset="0"/>
        </a:defRPr>
      </a:lvl3pPr>
      <a:lvl4pPr marL="1600225" indent="-228603" algn="l" defTabSz="914415" rtl="0" eaLnBrk="1" latinLnBrk="0" hangingPunct="1">
        <a:lnSpc>
          <a:spcPct val="110000"/>
        </a:lnSpc>
        <a:spcBef>
          <a:spcPts val="1000"/>
        </a:spcBef>
        <a:buFont typeface="Systemschrift Normal"/>
        <a:buChar char="&gt;"/>
        <a:defRPr sz="1100" b="0" i="0" kern="1200">
          <a:solidFill>
            <a:srgbClr val="282827"/>
          </a:solidFill>
          <a:latin typeface="Red Hat Text Medium" panose="02010303040201060303" pitchFamily="2" charset="0"/>
          <a:ea typeface="Red Hat Text Medium" panose="02010303040201060303" pitchFamily="2" charset="0"/>
          <a:cs typeface="Red Hat Text Medium" panose="02010303040201060303" pitchFamily="2" charset="0"/>
          <a:sym typeface="Montserrat" panose="00000500000000000000" pitchFamily="2" charset="0"/>
        </a:defRPr>
      </a:lvl4pPr>
      <a:lvl5pPr marL="2057433" indent="-228603" algn="l" defTabSz="914415" rtl="0" eaLnBrk="1" latinLnBrk="0" hangingPunct="1">
        <a:lnSpc>
          <a:spcPct val="110000"/>
        </a:lnSpc>
        <a:spcBef>
          <a:spcPts val="1000"/>
        </a:spcBef>
        <a:buFont typeface="Systemschrift Normal"/>
        <a:buChar char="&gt;"/>
        <a:defRPr sz="1100" b="0" i="0" kern="1200">
          <a:solidFill>
            <a:srgbClr val="282827"/>
          </a:solidFill>
          <a:latin typeface="Red Hat Text Medium" panose="02010303040201060303" pitchFamily="2" charset="0"/>
          <a:ea typeface="Red Hat Text Medium" panose="02010303040201060303" pitchFamily="2" charset="0"/>
          <a:cs typeface="Red Hat Text Medium" panose="02010303040201060303" pitchFamily="2" charset="0"/>
          <a:sym typeface="Montserrat" panose="00000500000000000000" pitchFamily="2" charset="0"/>
        </a:defRPr>
      </a:lvl5pPr>
      <a:lvl6pPr marL="2514640" indent="-228603" algn="l" defTabSz="91441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46" indent="-228603" algn="l" defTabSz="91441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54" indent="-228603" algn="l" defTabSz="91441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61" indent="-228603" algn="l" defTabSz="91441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7" algn="l" defTabSz="9144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15" algn="l" defTabSz="9144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22" algn="l" defTabSz="9144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28" algn="l" defTabSz="9144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36" algn="l" defTabSz="9144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43" algn="l" defTabSz="9144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50" algn="l" defTabSz="9144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58" algn="l" defTabSz="9144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495D3C21-9961-5443-B584-731387FFD79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4"/>
            </p:custDataLst>
            <p:extLst>
              <p:ext uri="{D42A27DB-BD31-4B8C-83A1-F6EECF244321}">
                <p14:modId xmlns:p14="http://schemas.microsoft.com/office/powerpoint/2010/main" val="2203037782"/>
              </p:ext>
            </p:extLst>
          </p:nvPr>
        </p:nvGraphicFramePr>
        <p:xfrm>
          <a:off x="1589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97" name="think-cell Folie" r:id="rId15" imgW="7772400" imgH="10058400" progId="TCLayout.ActiveDocument.1">
                  <p:embed/>
                </p:oleObj>
              </mc:Choice>
              <mc:Fallback>
                <p:oleObj name="think-cell Folie" r:id="rId15" imgW="7772400" imgH="10058400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495D3C21-9961-5443-B584-731387FFD79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1589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863611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hdr="0" dt="0"/>
  <p:txStyles>
    <p:titleStyle>
      <a:lvl1pPr algn="l" defTabSz="914415" rtl="0" eaLnBrk="1" latinLnBrk="0" hangingPunct="1">
        <a:lnSpc>
          <a:spcPct val="90000"/>
        </a:lnSpc>
        <a:spcBef>
          <a:spcPct val="0"/>
        </a:spcBef>
        <a:buNone/>
        <a:defRPr sz="2600" b="1" i="0" kern="1200">
          <a:solidFill>
            <a:srgbClr val="282827"/>
          </a:solidFill>
          <a:latin typeface="Red Hat Text" panose="02010303040201060303" pitchFamily="2" charset="0"/>
          <a:ea typeface="Red Hat Text" panose="02010303040201060303" pitchFamily="2" charset="0"/>
          <a:cs typeface="Red Hat Text" panose="02010303040201060303" pitchFamily="2" charset="0"/>
        </a:defRPr>
      </a:lvl1pPr>
    </p:titleStyle>
    <p:bodyStyle>
      <a:lvl1pPr marL="228603" indent="-228603" algn="l" defTabSz="914415" rtl="0" eaLnBrk="1" latinLnBrk="0" hangingPunct="1">
        <a:lnSpc>
          <a:spcPct val="110000"/>
        </a:lnSpc>
        <a:spcBef>
          <a:spcPts val="1000"/>
        </a:spcBef>
        <a:buFont typeface="Systemschrift Normal"/>
        <a:buChar char="&gt;"/>
        <a:defRPr sz="1600" b="0" i="0" kern="1200">
          <a:solidFill>
            <a:srgbClr val="282827"/>
          </a:solidFill>
          <a:latin typeface="Red Hat Text Medium" panose="02010303040201060303" pitchFamily="2" charset="0"/>
          <a:ea typeface="Red Hat Text Medium" panose="02010303040201060303" pitchFamily="2" charset="0"/>
          <a:cs typeface="Red Hat Text Medium" panose="02010303040201060303" pitchFamily="2" charset="0"/>
          <a:sym typeface="Montserrat" panose="00000500000000000000" pitchFamily="2" charset="0"/>
        </a:defRPr>
      </a:lvl1pPr>
      <a:lvl2pPr marL="685811" indent="-228603" algn="l" defTabSz="914415" rtl="0" eaLnBrk="1" latinLnBrk="0" hangingPunct="1">
        <a:lnSpc>
          <a:spcPct val="110000"/>
        </a:lnSpc>
        <a:spcBef>
          <a:spcPts val="1000"/>
        </a:spcBef>
        <a:buFont typeface="Systemschrift Normal"/>
        <a:buChar char="&gt;"/>
        <a:defRPr sz="1400" b="0" i="0" kern="1200">
          <a:solidFill>
            <a:srgbClr val="282827"/>
          </a:solidFill>
          <a:latin typeface="Red Hat Text Medium" panose="02010303040201060303" pitchFamily="2" charset="0"/>
          <a:ea typeface="Red Hat Text Medium" panose="02010303040201060303" pitchFamily="2" charset="0"/>
          <a:cs typeface="Red Hat Text Medium" panose="02010303040201060303" pitchFamily="2" charset="0"/>
          <a:sym typeface="Montserrat" panose="00000500000000000000" pitchFamily="2" charset="0"/>
        </a:defRPr>
      </a:lvl2pPr>
      <a:lvl3pPr marL="1143018" indent="-228603" algn="l" defTabSz="914415" rtl="0" eaLnBrk="1" latinLnBrk="0" hangingPunct="1">
        <a:lnSpc>
          <a:spcPct val="110000"/>
        </a:lnSpc>
        <a:spcBef>
          <a:spcPts val="1000"/>
        </a:spcBef>
        <a:buFont typeface="Systemschrift Normal"/>
        <a:buChar char="&gt;"/>
        <a:defRPr sz="1400" b="0" i="0" kern="1200">
          <a:solidFill>
            <a:srgbClr val="282827"/>
          </a:solidFill>
          <a:latin typeface="Red Hat Text Medium" panose="02010303040201060303" pitchFamily="2" charset="0"/>
          <a:ea typeface="Red Hat Text Medium" panose="02010303040201060303" pitchFamily="2" charset="0"/>
          <a:cs typeface="Red Hat Text Medium" panose="02010303040201060303" pitchFamily="2" charset="0"/>
          <a:sym typeface="Montserrat" panose="00000500000000000000" pitchFamily="2" charset="0"/>
        </a:defRPr>
      </a:lvl3pPr>
      <a:lvl4pPr marL="1600225" indent="-228603" algn="l" defTabSz="914415" rtl="0" eaLnBrk="1" latinLnBrk="0" hangingPunct="1">
        <a:lnSpc>
          <a:spcPct val="110000"/>
        </a:lnSpc>
        <a:spcBef>
          <a:spcPts val="1000"/>
        </a:spcBef>
        <a:buFont typeface="Systemschrift Normal"/>
        <a:buChar char="&gt;"/>
        <a:defRPr sz="1100" b="0" i="0" kern="1200">
          <a:solidFill>
            <a:srgbClr val="282827"/>
          </a:solidFill>
          <a:latin typeface="Red Hat Text Medium" panose="02010303040201060303" pitchFamily="2" charset="0"/>
          <a:ea typeface="Red Hat Text Medium" panose="02010303040201060303" pitchFamily="2" charset="0"/>
          <a:cs typeface="Red Hat Text Medium" panose="02010303040201060303" pitchFamily="2" charset="0"/>
          <a:sym typeface="Montserrat" panose="00000500000000000000" pitchFamily="2" charset="0"/>
        </a:defRPr>
      </a:lvl4pPr>
      <a:lvl5pPr marL="2057433" indent="-228603" algn="l" defTabSz="914415" rtl="0" eaLnBrk="1" latinLnBrk="0" hangingPunct="1">
        <a:lnSpc>
          <a:spcPct val="110000"/>
        </a:lnSpc>
        <a:spcBef>
          <a:spcPts val="1000"/>
        </a:spcBef>
        <a:buFont typeface="Systemschrift Normal"/>
        <a:buChar char="&gt;"/>
        <a:defRPr sz="1100" b="0" i="0" kern="1200">
          <a:solidFill>
            <a:srgbClr val="282827"/>
          </a:solidFill>
          <a:latin typeface="Red Hat Text Medium" panose="02010303040201060303" pitchFamily="2" charset="0"/>
          <a:ea typeface="Red Hat Text Medium" panose="02010303040201060303" pitchFamily="2" charset="0"/>
          <a:cs typeface="Red Hat Text Medium" panose="02010303040201060303" pitchFamily="2" charset="0"/>
          <a:sym typeface="Montserrat" panose="00000500000000000000" pitchFamily="2" charset="0"/>
        </a:defRPr>
      </a:lvl5pPr>
      <a:lvl6pPr marL="2514640" indent="-228603" algn="l" defTabSz="91441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46" indent="-228603" algn="l" defTabSz="91441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54" indent="-228603" algn="l" defTabSz="91441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61" indent="-228603" algn="l" defTabSz="91441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7" algn="l" defTabSz="9144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15" algn="l" defTabSz="9144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22" algn="l" defTabSz="9144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28" algn="l" defTabSz="9144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36" algn="l" defTabSz="9144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43" algn="l" defTabSz="9144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50" algn="l" defTabSz="9144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58" algn="l" defTabSz="9144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495D3C21-9961-5443-B584-731387FFD79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4"/>
            </p:custDataLst>
            <p:extLst>
              <p:ext uri="{D42A27DB-BD31-4B8C-83A1-F6EECF244321}">
                <p14:modId xmlns:p14="http://schemas.microsoft.com/office/powerpoint/2010/main" val="2203037782"/>
              </p:ext>
            </p:extLst>
          </p:nvPr>
        </p:nvGraphicFramePr>
        <p:xfrm>
          <a:off x="1589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765" name="think-cell Folie" r:id="rId15" imgW="7772400" imgH="10058400" progId="TCLayout.ActiveDocument.1">
                  <p:embed/>
                </p:oleObj>
              </mc:Choice>
              <mc:Fallback>
                <p:oleObj name="think-cell Folie" r:id="rId15" imgW="7772400" imgH="10058400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495D3C21-9961-5443-B584-731387FFD79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1589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761516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40" r:id="rId3"/>
    <p:sldLayoutId id="2147483741" r:id="rId4"/>
    <p:sldLayoutId id="2147483742" r:id="rId5"/>
    <p:sldLayoutId id="2147483743" r:id="rId6"/>
    <p:sldLayoutId id="2147483744" r:id="rId7"/>
    <p:sldLayoutId id="2147483745" r:id="rId8"/>
    <p:sldLayoutId id="2147483746" r:id="rId9"/>
    <p:sldLayoutId id="2147483747" r:id="rId10"/>
    <p:sldLayoutId id="2147483748" r:id="rId11"/>
  </p:sldLayoutIdLst>
  <p:hf hdr="0" dt="0"/>
  <p:txStyles>
    <p:titleStyle>
      <a:lvl1pPr algn="l" defTabSz="914415" rtl="0" eaLnBrk="1" latinLnBrk="0" hangingPunct="1">
        <a:lnSpc>
          <a:spcPct val="90000"/>
        </a:lnSpc>
        <a:spcBef>
          <a:spcPct val="0"/>
        </a:spcBef>
        <a:buNone/>
        <a:defRPr sz="2600" b="1" i="0" kern="1200">
          <a:solidFill>
            <a:srgbClr val="282827"/>
          </a:solidFill>
          <a:latin typeface="Red Hat Text" panose="02010303040201060303" pitchFamily="2" charset="0"/>
          <a:ea typeface="Red Hat Text" panose="02010303040201060303" pitchFamily="2" charset="0"/>
          <a:cs typeface="Red Hat Text" panose="02010303040201060303" pitchFamily="2" charset="0"/>
        </a:defRPr>
      </a:lvl1pPr>
    </p:titleStyle>
    <p:bodyStyle>
      <a:lvl1pPr marL="228603" indent="-228603" algn="l" defTabSz="914415" rtl="0" eaLnBrk="1" latinLnBrk="0" hangingPunct="1">
        <a:lnSpc>
          <a:spcPct val="110000"/>
        </a:lnSpc>
        <a:spcBef>
          <a:spcPts val="1000"/>
        </a:spcBef>
        <a:buFont typeface="Systemschrift Normal"/>
        <a:buChar char="&gt;"/>
        <a:defRPr sz="1600" b="0" i="0" kern="1200">
          <a:solidFill>
            <a:srgbClr val="282827"/>
          </a:solidFill>
          <a:latin typeface="Red Hat Text Medium" panose="02010303040201060303" pitchFamily="2" charset="0"/>
          <a:ea typeface="Red Hat Text Medium" panose="02010303040201060303" pitchFamily="2" charset="0"/>
          <a:cs typeface="Red Hat Text Medium" panose="02010303040201060303" pitchFamily="2" charset="0"/>
          <a:sym typeface="Montserrat" panose="00000500000000000000" pitchFamily="2" charset="0"/>
        </a:defRPr>
      </a:lvl1pPr>
      <a:lvl2pPr marL="685811" indent="-228603" algn="l" defTabSz="914415" rtl="0" eaLnBrk="1" latinLnBrk="0" hangingPunct="1">
        <a:lnSpc>
          <a:spcPct val="110000"/>
        </a:lnSpc>
        <a:spcBef>
          <a:spcPts val="1000"/>
        </a:spcBef>
        <a:buFont typeface="Systemschrift Normal"/>
        <a:buChar char="&gt;"/>
        <a:defRPr sz="1400" b="0" i="0" kern="1200">
          <a:solidFill>
            <a:srgbClr val="282827"/>
          </a:solidFill>
          <a:latin typeface="Red Hat Text Medium" panose="02010303040201060303" pitchFamily="2" charset="0"/>
          <a:ea typeface="Red Hat Text Medium" panose="02010303040201060303" pitchFamily="2" charset="0"/>
          <a:cs typeface="Red Hat Text Medium" panose="02010303040201060303" pitchFamily="2" charset="0"/>
          <a:sym typeface="Montserrat" panose="00000500000000000000" pitchFamily="2" charset="0"/>
        </a:defRPr>
      </a:lvl2pPr>
      <a:lvl3pPr marL="1143018" indent="-228603" algn="l" defTabSz="914415" rtl="0" eaLnBrk="1" latinLnBrk="0" hangingPunct="1">
        <a:lnSpc>
          <a:spcPct val="110000"/>
        </a:lnSpc>
        <a:spcBef>
          <a:spcPts val="1000"/>
        </a:spcBef>
        <a:buFont typeface="Systemschrift Normal"/>
        <a:buChar char="&gt;"/>
        <a:defRPr sz="1400" b="0" i="0" kern="1200">
          <a:solidFill>
            <a:srgbClr val="282827"/>
          </a:solidFill>
          <a:latin typeface="Red Hat Text Medium" panose="02010303040201060303" pitchFamily="2" charset="0"/>
          <a:ea typeface="Red Hat Text Medium" panose="02010303040201060303" pitchFamily="2" charset="0"/>
          <a:cs typeface="Red Hat Text Medium" panose="02010303040201060303" pitchFamily="2" charset="0"/>
          <a:sym typeface="Montserrat" panose="00000500000000000000" pitchFamily="2" charset="0"/>
        </a:defRPr>
      </a:lvl3pPr>
      <a:lvl4pPr marL="1600225" indent="-228603" algn="l" defTabSz="914415" rtl="0" eaLnBrk="1" latinLnBrk="0" hangingPunct="1">
        <a:lnSpc>
          <a:spcPct val="110000"/>
        </a:lnSpc>
        <a:spcBef>
          <a:spcPts val="1000"/>
        </a:spcBef>
        <a:buFont typeface="Systemschrift Normal"/>
        <a:buChar char="&gt;"/>
        <a:defRPr sz="1100" b="0" i="0" kern="1200">
          <a:solidFill>
            <a:srgbClr val="282827"/>
          </a:solidFill>
          <a:latin typeface="Red Hat Text Medium" panose="02010303040201060303" pitchFamily="2" charset="0"/>
          <a:ea typeface="Red Hat Text Medium" panose="02010303040201060303" pitchFamily="2" charset="0"/>
          <a:cs typeface="Red Hat Text Medium" panose="02010303040201060303" pitchFamily="2" charset="0"/>
          <a:sym typeface="Montserrat" panose="00000500000000000000" pitchFamily="2" charset="0"/>
        </a:defRPr>
      </a:lvl4pPr>
      <a:lvl5pPr marL="2057433" indent="-228603" algn="l" defTabSz="914415" rtl="0" eaLnBrk="1" latinLnBrk="0" hangingPunct="1">
        <a:lnSpc>
          <a:spcPct val="110000"/>
        </a:lnSpc>
        <a:spcBef>
          <a:spcPts val="1000"/>
        </a:spcBef>
        <a:buFont typeface="Systemschrift Normal"/>
        <a:buChar char="&gt;"/>
        <a:defRPr sz="1100" b="0" i="0" kern="1200">
          <a:solidFill>
            <a:srgbClr val="282827"/>
          </a:solidFill>
          <a:latin typeface="Red Hat Text Medium" panose="02010303040201060303" pitchFamily="2" charset="0"/>
          <a:ea typeface="Red Hat Text Medium" panose="02010303040201060303" pitchFamily="2" charset="0"/>
          <a:cs typeface="Red Hat Text Medium" panose="02010303040201060303" pitchFamily="2" charset="0"/>
          <a:sym typeface="Montserrat" panose="00000500000000000000" pitchFamily="2" charset="0"/>
        </a:defRPr>
      </a:lvl5pPr>
      <a:lvl6pPr marL="2514640" indent="-228603" algn="l" defTabSz="91441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46" indent="-228603" algn="l" defTabSz="91441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54" indent="-228603" algn="l" defTabSz="91441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61" indent="-228603" algn="l" defTabSz="91441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7" algn="l" defTabSz="9144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15" algn="l" defTabSz="9144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22" algn="l" defTabSz="9144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28" algn="l" defTabSz="9144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36" algn="l" defTabSz="9144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43" algn="l" defTabSz="9144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50" algn="l" defTabSz="9144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58" algn="l" defTabSz="9144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495D3C21-9961-5443-B584-731387FFD79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4"/>
            </p:custDataLst>
            <p:extLst>
              <p:ext uri="{D42A27DB-BD31-4B8C-83A1-F6EECF244321}">
                <p14:modId xmlns:p14="http://schemas.microsoft.com/office/powerpoint/2010/main" val="2203037782"/>
              </p:ext>
            </p:extLst>
          </p:nvPr>
        </p:nvGraphicFramePr>
        <p:xfrm>
          <a:off x="1589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933" name="think-cell Folie" r:id="rId15" imgW="7772400" imgH="10058400" progId="TCLayout.ActiveDocument.1">
                  <p:embed/>
                </p:oleObj>
              </mc:Choice>
              <mc:Fallback>
                <p:oleObj name="think-cell Folie" r:id="rId15" imgW="7772400" imgH="10058400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495D3C21-9961-5443-B584-731387FFD79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1589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572658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0" r:id="rId1"/>
    <p:sldLayoutId id="2147483751" r:id="rId2"/>
    <p:sldLayoutId id="2147483752" r:id="rId3"/>
    <p:sldLayoutId id="2147483753" r:id="rId4"/>
    <p:sldLayoutId id="2147483754" r:id="rId5"/>
    <p:sldLayoutId id="2147483755" r:id="rId6"/>
    <p:sldLayoutId id="2147483756" r:id="rId7"/>
    <p:sldLayoutId id="2147483757" r:id="rId8"/>
    <p:sldLayoutId id="2147483758" r:id="rId9"/>
    <p:sldLayoutId id="2147483759" r:id="rId10"/>
    <p:sldLayoutId id="2147483760" r:id="rId11"/>
  </p:sldLayoutIdLst>
  <p:hf hdr="0" dt="0"/>
  <p:txStyles>
    <p:titleStyle>
      <a:lvl1pPr algn="l" defTabSz="914415" rtl="0" eaLnBrk="1" latinLnBrk="0" hangingPunct="1">
        <a:lnSpc>
          <a:spcPct val="90000"/>
        </a:lnSpc>
        <a:spcBef>
          <a:spcPct val="0"/>
        </a:spcBef>
        <a:buNone/>
        <a:defRPr sz="2600" b="1" i="0" kern="1200">
          <a:solidFill>
            <a:srgbClr val="282827"/>
          </a:solidFill>
          <a:latin typeface="Red Hat Text" panose="02010303040201060303" pitchFamily="2" charset="0"/>
          <a:ea typeface="Red Hat Text" panose="02010303040201060303" pitchFamily="2" charset="0"/>
          <a:cs typeface="Red Hat Text" panose="02010303040201060303" pitchFamily="2" charset="0"/>
        </a:defRPr>
      </a:lvl1pPr>
    </p:titleStyle>
    <p:bodyStyle>
      <a:lvl1pPr marL="228603" indent="-228603" algn="l" defTabSz="914415" rtl="0" eaLnBrk="1" latinLnBrk="0" hangingPunct="1">
        <a:lnSpc>
          <a:spcPct val="110000"/>
        </a:lnSpc>
        <a:spcBef>
          <a:spcPts val="1000"/>
        </a:spcBef>
        <a:buFont typeface="Systemschrift Normal"/>
        <a:buChar char="&gt;"/>
        <a:defRPr sz="1600" b="0" i="0" kern="1200">
          <a:solidFill>
            <a:srgbClr val="282827"/>
          </a:solidFill>
          <a:latin typeface="Red Hat Text Medium" panose="02010303040201060303" pitchFamily="2" charset="0"/>
          <a:ea typeface="Red Hat Text Medium" panose="02010303040201060303" pitchFamily="2" charset="0"/>
          <a:cs typeface="Red Hat Text Medium" panose="02010303040201060303" pitchFamily="2" charset="0"/>
          <a:sym typeface="Montserrat" panose="00000500000000000000" pitchFamily="2" charset="0"/>
        </a:defRPr>
      </a:lvl1pPr>
      <a:lvl2pPr marL="685811" indent="-228603" algn="l" defTabSz="914415" rtl="0" eaLnBrk="1" latinLnBrk="0" hangingPunct="1">
        <a:lnSpc>
          <a:spcPct val="110000"/>
        </a:lnSpc>
        <a:spcBef>
          <a:spcPts val="1000"/>
        </a:spcBef>
        <a:buFont typeface="Systemschrift Normal"/>
        <a:buChar char="&gt;"/>
        <a:defRPr sz="1400" b="0" i="0" kern="1200">
          <a:solidFill>
            <a:srgbClr val="282827"/>
          </a:solidFill>
          <a:latin typeface="Red Hat Text Medium" panose="02010303040201060303" pitchFamily="2" charset="0"/>
          <a:ea typeface="Red Hat Text Medium" panose="02010303040201060303" pitchFamily="2" charset="0"/>
          <a:cs typeface="Red Hat Text Medium" panose="02010303040201060303" pitchFamily="2" charset="0"/>
          <a:sym typeface="Montserrat" panose="00000500000000000000" pitchFamily="2" charset="0"/>
        </a:defRPr>
      </a:lvl2pPr>
      <a:lvl3pPr marL="1143018" indent="-228603" algn="l" defTabSz="914415" rtl="0" eaLnBrk="1" latinLnBrk="0" hangingPunct="1">
        <a:lnSpc>
          <a:spcPct val="110000"/>
        </a:lnSpc>
        <a:spcBef>
          <a:spcPts val="1000"/>
        </a:spcBef>
        <a:buFont typeface="Systemschrift Normal"/>
        <a:buChar char="&gt;"/>
        <a:defRPr sz="1400" b="0" i="0" kern="1200">
          <a:solidFill>
            <a:srgbClr val="282827"/>
          </a:solidFill>
          <a:latin typeface="Red Hat Text Medium" panose="02010303040201060303" pitchFamily="2" charset="0"/>
          <a:ea typeface="Red Hat Text Medium" panose="02010303040201060303" pitchFamily="2" charset="0"/>
          <a:cs typeface="Red Hat Text Medium" panose="02010303040201060303" pitchFamily="2" charset="0"/>
          <a:sym typeface="Montserrat" panose="00000500000000000000" pitchFamily="2" charset="0"/>
        </a:defRPr>
      </a:lvl3pPr>
      <a:lvl4pPr marL="1600225" indent="-228603" algn="l" defTabSz="914415" rtl="0" eaLnBrk="1" latinLnBrk="0" hangingPunct="1">
        <a:lnSpc>
          <a:spcPct val="110000"/>
        </a:lnSpc>
        <a:spcBef>
          <a:spcPts val="1000"/>
        </a:spcBef>
        <a:buFont typeface="Systemschrift Normal"/>
        <a:buChar char="&gt;"/>
        <a:defRPr sz="1100" b="0" i="0" kern="1200">
          <a:solidFill>
            <a:srgbClr val="282827"/>
          </a:solidFill>
          <a:latin typeface="Red Hat Text Medium" panose="02010303040201060303" pitchFamily="2" charset="0"/>
          <a:ea typeface="Red Hat Text Medium" panose="02010303040201060303" pitchFamily="2" charset="0"/>
          <a:cs typeface="Red Hat Text Medium" panose="02010303040201060303" pitchFamily="2" charset="0"/>
          <a:sym typeface="Montserrat" panose="00000500000000000000" pitchFamily="2" charset="0"/>
        </a:defRPr>
      </a:lvl4pPr>
      <a:lvl5pPr marL="2057433" indent="-228603" algn="l" defTabSz="914415" rtl="0" eaLnBrk="1" latinLnBrk="0" hangingPunct="1">
        <a:lnSpc>
          <a:spcPct val="110000"/>
        </a:lnSpc>
        <a:spcBef>
          <a:spcPts val="1000"/>
        </a:spcBef>
        <a:buFont typeface="Systemschrift Normal"/>
        <a:buChar char="&gt;"/>
        <a:defRPr sz="1100" b="0" i="0" kern="1200">
          <a:solidFill>
            <a:srgbClr val="282827"/>
          </a:solidFill>
          <a:latin typeface="Red Hat Text Medium" panose="02010303040201060303" pitchFamily="2" charset="0"/>
          <a:ea typeface="Red Hat Text Medium" panose="02010303040201060303" pitchFamily="2" charset="0"/>
          <a:cs typeface="Red Hat Text Medium" panose="02010303040201060303" pitchFamily="2" charset="0"/>
          <a:sym typeface="Montserrat" panose="00000500000000000000" pitchFamily="2" charset="0"/>
        </a:defRPr>
      </a:lvl5pPr>
      <a:lvl6pPr marL="2514640" indent="-228603" algn="l" defTabSz="91441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46" indent="-228603" algn="l" defTabSz="91441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54" indent="-228603" algn="l" defTabSz="91441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61" indent="-228603" algn="l" defTabSz="91441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7" algn="l" defTabSz="9144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15" algn="l" defTabSz="9144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22" algn="l" defTabSz="9144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28" algn="l" defTabSz="9144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36" algn="l" defTabSz="9144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43" algn="l" defTabSz="9144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50" algn="l" defTabSz="9144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58" algn="l" defTabSz="9144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495D3C21-9961-5443-B584-731387FFD79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3"/>
            </p:custDataLst>
            <p:extLst>
              <p:ext uri="{D42A27DB-BD31-4B8C-83A1-F6EECF244321}">
                <p14:modId xmlns:p14="http://schemas.microsoft.com/office/powerpoint/2010/main" val="2203037782"/>
              </p:ext>
            </p:extLst>
          </p:nvPr>
        </p:nvGraphicFramePr>
        <p:xfrm>
          <a:off x="1589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102" name="think-cell Folie" r:id="rId14" imgW="7772400" imgH="10058400" progId="TCLayout.ActiveDocument.1">
                  <p:embed/>
                </p:oleObj>
              </mc:Choice>
              <mc:Fallback>
                <p:oleObj name="think-cell Folie" r:id="rId14" imgW="7772400" imgH="10058400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495D3C21-9961-5443-B584-731387FFD79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1589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3F9E06C-0861-F341-912F-4218B4533A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9999" y="1620000"/>
            <a:ext cx="11160000" cy="444479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2" name="Titelplatzhalter 11">
            <a:extLst>
              <a:ext uri="{FF2B5EF4-FFF2-40B4-BE49-F238E27FC236}">
                <a16:creationId xmlns:a16="http://schemas.microsoft.com/office/drawing/2014/main" id="{B9F2F187-1954-F8D6-CBE6-D163D5C5A1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999" y="540000"/>
            <a:ext cx="11160000" cy="36227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de-DE" dirty="0"/>
              <a:t>Titel, 26pt, 1- oder 2-zeilig </a:t>
            </a:r>
          </a:p>
        </p:txBody>
      </p:sp>
      <p:sp>
        <p:nvSpPr>
          <p:cNvPr id="17" name="Fußzeilenplatzhalter 16">
            <a:extLst>
              <a:ext uri="{FF2B5EF4-FFF2-40B4-BE49-F238E27FC236}">
                <a16:creationId xmlns:a16="http://schemas.microsoft.com/office/drawing/2014/main" id="{3FD183A0-A3B9-E72A-DFF6-EBDF3B64A6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72000" y="6480000"/>
            <a:ext cx="8964000" cy="216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800" b="0" i="0">
                <a:solidFill>
                  <a:srgbClr val="282827"/>
                </a:solidFill>
                <a:latin typeface="Red Hat Text Medium" panose="02010303040201060303" pitchFamily="2" charset="0"/>
                <a:ea typeface="Red Hat Text Medium" panose="02010303040201060303" pitchFamily="2" charset="0"/>
                <a:cs typeface="Red Hat Text Medium" panose="02010303040201060303" pitchFamily="2" charset="0"/>
              </a:defRPr>
            </a:lvl1pPr>
          </a:lstStyle>
          <a:p>
            <a:r>
              <a:rPr lang="de-DE"/>
              <a:t>Hier steht die Fußzeile</a:t>
            </a:r>
            <a:endParaRPr lang="de-DE" dirty="0"/>
          </a:p>
        </p:txBody>
      </p:sp>
      <p:sp>
        <p:nvSpPr>
          <p:cNvPr id="18" name="Foliennummernplatzhalter 17">
            <a:extLst>
              <a:ext uri="{FF2B5EF4-FFF2-40B4-BE49-F238E27FC236}">
                <a16:creationId xmlns:a16="http://schemas.microsoft.com/office/drawing/2014/main" id="{83D0020F-D23F-0C44-9C67-FA8F740E83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40000" y="6480000"/>
            <a:ext cx="360000" cy="216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800" b="1" i="0">
                <a:solidFill>
                  <a:srgbClr val="282827"/>
                </a:solidFill>
                <a:latin typeface="Red Hat Text SemiBold" panose="02010303040201060303" pitchFamily="2" charset="0"/>
                <a:ea typeface="Red Hat Text SemiBold" panose="02010303040201060303" pitchFamily="2" charset="0"/>
                <a:cs typeface="Red Hat Text SemiBold" panose="02010303040201060303" pitchFamily="2" charset="0"/>
              </a:defRPr>
            </a:lvl1pPr>
          </a:lstStyle>
          <a:p>
            <a:fld id="{7B18E5E6-6869-B54A-A8B7-1C266EEAF61C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207086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766" r:id="rId2"/>
    <p:sldLayoutId id="2147483767" r:id="rId3"/>
    <p:sldLayoutId id="2147483761" r:id="rId4"/>
    <p:sldLayoutId id="2147483652" r:id="rId5"/>
    <p:sldLayoutId id="2147483764" r:id="rId6"/>
    <p:sldLayoutId id="2147483654" r:id="rId7"/>
    <p:sldLayoutId id="2147483762" r:id="rId8"/>
    <p:sldLayoutId id="2147483763" r:id="rId9"/>
    <p:sldLayoutId id="2147483765" r:id="rId10"/>
  </p:sldLayoutIdLst>
  <p:hf hdr="0" dt="0"/>
  <p:txStyles>
    <p:titleStyle>
      <a:lvl1pPr algn="l" defTabSz="914415" rtl="0" eaLnBrk="1" latinLnBrk="0" hangingPunct="1">
        <a:lnSpc>
          <a:spcPct val="90000"/>
        </a:lnSpc>
        <a:spcBef>
          <a:spcPct val="0"/>
        </a:spcBef>
        <a:buNone/>
        <a:defRPr sz="2600" b="1" i="0" kern="1200">
          <a:solidFill>
            <a:srgbClr val="282827"/>
          </a:solidFill>
          <a:latin typeface="Red Hat Text" panose="02010303040201060303" pitchFamily="2" charset="0"/>
          <a:ea typeface="Red Hat Text" panose="02010303040201060303" pitchFamily="2" charset="0"/>
          <a:cs typeface="Red Hat Text" panose="02010303040201060303" pitchFamily="2" charset="0"/>
        </a:defRPr>
      </a:lvl1pPr>
    </p:titleStyle>
    <p:bodyStyle>
      <a:lvl1pPr marL="228603" indent="-228603" algn="l" defTabSz="914415" rtl="0" eaLnBrk="1" latinLnBrk="0" hangingPunct="1">
        <a:lnSpc>
          <a:spcPct val="110000"/>
        </a:lnSpc>
        <a:spcBef>
          <a:spcPts val="1000"/>
        </a:spcBef>
        <a:buFont typeface="Systemschrift Normal"/>
        <a:buChar char="&gt;"/>
        <a:defRPr sz="1600" b="0" i="0" kern="1200">
          <a:solidFill>
            <a:srgbClr val="282827"/>
          </a:solidFill>
          <a:latin typeface="Red Hat Text Medium" panose="02010303040201060303" pitchFamily="2" charset="0"/>
          <a:ea typeface="Red Hat Text Medium" panose="02010303040201060303" pitchFamily="2" charset="0"/>
          <a:cs typeface="Red Hat Text Medium" panose="02010303040201060303" pitchFamily="2" charset="0"/>
          <a:sym typeface="Montserrat" panose="00000500000000000000" pitchFamily="2" charset="0"/>
        </a:defRPr>
      </a:lvl1pPr>
      <a:lvl2pPr marL="685811" indent="-228603" algn="l" defTabSz="914415" rtl="0" eaLnBrk="1" latinLnBrk="0" hangingPunct="1">
        <a:lnSpc>
          <a:spcPct val="110000"/>
        </a:lnSpc>
        <a:spcBef>
          <a:spcPts val="1000"/>
        </a:spcBef>
        <a:buFont typeface="Systemschrift Normal"/>
        <a:buChar char="&gt;"/>
        <a:defRPr sz="1400" b="0" i="0" kern="1200">
          <a:solidFill>
            <a:srgbClr val="282827"/>
          </a:solidFill>
          <a:latin typeface="Red Hat Text Medium" panose="02010303040201060303" pitchFamily="2" charset="0"/>
          <a:ea typeface="Red Hat Text Medium" panose="02010303040201060303" pitchFamily="2" charset="0"/>
          <a:cs typeface="Red Hat Text Medium" panose="02010303040201060303" pitchFamily="2" charset="0"/>
          <a:sym typeface="Montserrat" panose="00000500000000000000" pitchFamily="2" charset="0"/>
        </a:defRPr>
      </a:lvl2pPr>
      <a:lvl3pPr marL="1143018" indent="-228603" algn="l" defTabSz="914415" rtl="0" eaLnBrk="1" latinLnBrk="0" hangingPunct="1">
        <a:lnSpc>
          <a:spcPct val="110000"/>
        </a:lnSpc>
        <a:spcBef>
          <a:spcPts val="1000"/>
        </a:spcBef>
        <a:buFont typeface="Systemschrift Normal"/>
        <a:buChar char="&gt;"/>
        <a:defRPr sz="1400" b="0" i="0" kern="1200">
          <a:solidFill>
            <a:srgbClr val="282827"/>
          </a:solidFill>
          <a:latin typeface="Red Hat Text Medium" panose="02010303040201060303" pitchFamily="2" charset="0"/>
          <a:ea typeface="Red Hat Text Medium" panose="02010303040201060303" pitchFamily="2" charset="0"/>
          <a:cs typeface="Red Hat Text Medium" panose="02010303040201060303" pitchFamily="2" charset="0"/>
          <a:sym typeface="Montserrat" panose="00000500000000000000" pitchFamily="2" charset="0"/>
        </a:defRPr>
      </a:lvl3pPr>
      <a:lvl4pPr marL="1600225" indent="-228603" algn="l" defTabSz="914415" rtl="0" eaLnBrk="1" latinLnBrk="0" hangingPunct="1">
        <a:lnSpc>
          <a:spcPct val="110000"/>
        </a:lnSpc>
        <a:spcBef>
          <a:spcPts val="1000"/>
        </a:spcBef>
        <a:buFont typeface="Systemschrift Normal"/>
        <a:buChar char="&gt;"/>
        <a:defRPr sz="1100" b="0" i="0" kern="1200">
          <a:solidFill>
            <a:srgbClr val="282827"/>
          </a:solidFill>
          <a:latin typeface="Red Hat Text Medium" panose="02010303040201060303" pitchFamily="2" charset="0"/>
          <a:ea typeface="Red Hat Text Medium" panose="02010303040201060303" pitchFamily="2" charset="0"/>
          <a:cs typeface="Red Hat Text Medium" panose="02010303040201060303" pitchFamily="2" charset="0"/>
          <a:sym typeface="Montserrat" panose="00000500000000000000" pitchFamily="2" charset="0"/>
        </a:defRPr>
      </a:lvl4pPr>
      <a:lvl5pPr marL="2057433" indent="-228603" algn="l" defTabSz="914415" rtl="0" eaLnBrk="1" latinLnBrk="0" hangingPunct="1">
        <a:lnSpc>
          <a:spcPct val="110000"/>
        </a:lnSpc>
        <a:spcBef>
          <a:spcPts val="1000"/>
        </a:spcBef>
        <a:buFont typeface="Systemschrift Normal"/>
        <a:buChar char="&gt;"/>
        <a:defRPr sz="1100" b="0" i="0" kern="1200">
          <a:solidFill>
            <a:srgbClr val="282827"/>
          </a:solidFill>
          <a:latin typeface="Red Hat Text Medium" panose="02010303040201060303" pitchFamily="2" charset="0"/>
          <a:ea typeface="Red Hat Text Medium" panose="02010303040201060303" pitchFamily="2" charset="0"/>
          <a:cs typeface="Red Hat Text Medium" panose="02010303040201060303" pitchFamily="2" charset="0"/>
          <a:sym typeface="Montserrat" panose="00000500000000000000" pitchFamily="2" charset="0"/>
        </a:defRPr>
      </a:lvl5pPr>
      <a:lvl6pPr marL="2514640" indent="-228603" algn="l" defTabSz="91441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46" indent="-228603" algn="l" defTabSz="91441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54" indent="-228603" algn="l" defTabSz="91441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61" indent="-228603" algn="l" defTabSz="91441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7" algn="l" defTabSz="9144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15" algn="l" defTabSz="9144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22" algn="l" defTabSz="9144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28" algn="l" defTabSz="9144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36" algn="l" defTabSz="9144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43" algn="l" defTabSz="9144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50" algn="l" defTabSz="9144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58" algn="l" defTabSz="9144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495D3C21-9961-5443-B584-731387FFD79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3"/>
            </p:custDataLst>
            <p:extLst/>
          </p:nvPr>
        </p:nvGraphicFramePr>
        <p:xfrm>
          <a:off x="1589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183" name="think-cell Folie" r:id="rId14" imgW="7772400" imgH="10058400" progId="TCLayout.ActiveDocument.1">
                  <p:embed/>
                </p:oleObj>
              </mc:Choice>
              <mc:Fallback>
                <p:oleObj name="think-cell Folie" r:id="rId14" imgW="7772400" imgH="10058400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495D3C21-9961-5443-B584-731387FFD79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1589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3F9E06C-0861-F341-912F-4218B4533A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9999" y="1620000"/>
            <a:ext cx="11160000" cy="444479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2" name="Titelplatzhalter 11">
            <a:extLst>
              <a:ext uri="{FF2B5EF4-FFF2-40B4-BE49-F238E27FC236}">
                <a16:creationId xmlns:a16="http://schemas.microsoft.com/office/drawing/2014/main" id="{B9F2F187-1954-F8D6-CBE6-D163D5C5A1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999" y="540000"/>
            <a:ext cx="11160000" cy="36227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de-DE" dirty="0"/>
              <a:t>Titel, 26pt, 1- oder 2-zeilig </a:t>
            </a:r>
          </a:p>
        </p:txBody>
      </p:sp>
      <p:sp>
        <p:nvSpPr>
          <p:cNvPr id="17" name="Fußzeilenplatzhalter 16">
            <a:extLst>
              <a:ext uri="{FF2B5EF4-FFF2-40B4-BE49-F238E27FC236}">
                <a16:creationId xmlns:a16="http://schemas.microsoft.com/office/drawing/2014/main" id="{3FD183A0-A3B9-E72A-DFF6-EBDF3B64A6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72000" y="6480000"/>
            <a:ext cx="8964000" cy="216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800" b="0" i="0">
                <a:solidFill>
                  <a:srgbClr val="282827"/>
                </a:solidFill>
                <a:latin typeface="Red Hat Text Medium" panose="02010303040201060303" pitchFamily="2" charset="0"/>
                <a:ea typeface="Red Hat Text Medium" panose="02010303040201060303" pitchFamily="2" charset="0"/>
                <a:cs typeface="Red Hat Text Medium" panose="02010303040201060303" pitchFamily="2" charset="0"/>
              </a:defRPr>
            </a:lvl1pPr>
          </a:lstStyle>
          <a:p>
            <a:r>
              <a:rPr lang="de-DE"/>
              <a:t>Hier steht die Fußzeile</a:t>
            </a:r>
            <a:endParaRPr lang="de-DE" dirty="0"/>
          </a:p>
        </p:txBody>
      </p:sp>
      <p:sp>
        <p:nvSpPr>
          <p:cNvPr id="18" name="Foliennummernplatzhalter 17">
            <a:extLst>
              <a:ext uri="{FF2B5EF4-FFF2-40B4-BE49-F238E27FC236}">
                <a16:creationId xmlns:a16="http://schemas.microsoft.com/office/drawing/2014/main" id="{83D0020F-D23F-0C44-9C67-FA8F740E83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40000" y="6480000"/>
            <a:ext cx="360000" cy="216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800" b="1" i="0">
                <a:solidFill>
                  <a:srgbClr val="282827"/>
                </a:solidFill>
                <a:latin typeface="Red Hat Text SemiBold" panose="02010303040201060303" pitchFamily="2" charset="0"/>
                <a:ea typeface="Red Hat Text SemiBold" panose="02010303040201060303" pitchFamily="2" charset="0"/>
                <a:cs typeface="Red Hat Text SemiBold" panose="02010303040201060303" pitchFamily="2" charset="0"/>
              </a:defRPr>
            </a:lvl1pPr>
          </a:lstStyle>
          <a:p>
            <a:fld id="{7B18E5E6-6869-B54A-A8B7-1C266EEAF61C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092710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</p:sldLayoutIdLst>
  <p:hf hdr="0" dt="0"/>
  <p:txStyles>
    <p:titleStyle>
      <a:lvl1pPr algn="l" defTabSz="914415" rtl="0" eaLnBrk="1" latinLnBrk="0" hangingPunct="1">
        <a:lnSpc>
          <a:spcPct val="90000"/>
        </a:lnSpc>
        <a:spcBef>
          <a:spcPct val="0"/>
        </a:spcBef>
        <a:buNone/>
        <a:defRPr sz="2600" b="1" i="0" kern="1200">
          <a:solidFill>
            <a:srgbClr val="282827"/>
          </a:solidFill>
          <a:latin typeface="Red Hat Text" panose="02010303040201060303" pitchFamily="2" charset="0"/>
          <a:ea typeface="Red Hat Text" panose="02010303040201060303" pitchFamily="2" charset="0"/>
          <a:cs typeface="Red Hat Text" panose="02010303040201060303" pitchFamily="2" charset="0"/>
        </a:defRPr>
      </a:lvl1pPr>
    </p:titleStyle>
    <p:bodyStyle>
      <a:lvl1pPr marL="228603" indent="-228603" algn="l" defTabSz="914415" rtl="0" eaLnBrk="1" latinLnBrk="0" hangingPunct="1">
        <a:lnSpc>
          <a:spcPct val="110000"/>
        </a:lnSpc>
        <a:spcBef>
          <a:spcPts val="1000"/>
        </a:spcBef>
        <a:buFont typeface="Systemschrift Normal"/>
        <a:buChar char="&gt;"/>
        <a:defRPr sz="1600" b="0" i="0" kern="1200">
          <a:solidFill>
            <a:srgbClr val="282827"/>
          </a:solidFill>
          <a:latin typeface="Red Hat Text Medium" panose="02010303040201060303" pitchFamily="2" charset="0"/>
          <a:ea typeface="Red Hat Text Medium" panose="02010303040201060303" pitchFamily="2" charset="0"/>
          <a:cs typeface="Red Hat Text Medium" panose="02010303040201060303" pitchFamily="2" charset="0"/>
          <a:sym typeface="Montserrat" panose="00000500000000000000" pitchFamily="2" charset="0"/>
        </a:defRPr>
      </a:lvl1pPr>
      <a:lvl2pPr marL="685811" indent="-228603" algn="l" defTabSz="914415" rtl="0" eaLnBrk="1" latinLnBrk="0" hangingPunct="1">
        <a:lnSpc>
          <a:spcPct val="110000"/>
        </a:lnSpc>
        <a:spcBef>
          <a:spcPts val="1000"/>
        </a:spcBef>
        <a:buFont typeface="Systemschrift Normal"/>
        <a:buChar char="&gt;"/>
        <a:defRPr sz="1400" b="0" i="0" kern="1200">
          <a:solidFill>
            <a:srgbClr val="282827"/>
          </a:solidFill>
          <a:latin typeface="Red Hat Text Medium" panose="02010303040201060303" pitchFamily="2" charset="0"/>
          <a:ea typeface="Red Hat Text Medium" panose="02010303040201060303" pitchFamily="2" charset="0"/>
          <a:cs typeface="Red Hat Text Medium" panose="02010303040201060303" pitchFamily="2" charset="0"/>
          <a:sym typeface="Montserrat" panose="00000500000000000000" pitchFamily="2" charset="0"/>
        </a:defRPr>
      </a:lvl2pPr>
      <a:lvl3pPr marL="1143018" indent="-228603" algn="l" defTabSz="914415" rtl="0" eaLnBrk="1" latinLnBrk="0" hangingPunct="1">
        <a:lnSpc>
          <a:spcPct val="110000"/>
        </a:lnSpc>
        <a:spcBef>
          <a:spcPts val="1000"/>
        </a:spcBef>
        <a:buFont typeface="Systemschrift Normal"/>
        <a:buChar char="&gt;"/>
        <a:defRPr sz="1400" b="0" i="0" kern="1200">
          <a:solidFill>
            <a:srgbClr val="282827"/>
          </a:solidFill>
          <a:latin typeface="Red Hat Text Medium" panose="02010303040201060303" pitchFamily="2" charset="0"/>
          <a:ea typeface="Red Hat Text Medium" panose="02010303040201060303" pitchFamily="2" charset="0"/>
          <a:cs typeface="Red Hat Text Medium" panose="02010303040201060303" pitchFamily="2" charset="0"/>
          <a:sym typeface="Montserrat" panose="00000500000000000000" pitchFamily="2" charset="0"/>
        </a:defRPr>
      </a:lvl3pPr>
      <a:lvl4pPr marL="1600225" indent="-228603" algn="l" defTabSz="914415" rtl="0" eaLnBrk="1" latinLnBrk="0" hangingPunct="1">
        <a:lnSpc>
          <a:spcPct val="110000"/>
        </a:lnSpc>
        <a:spcBef>
          <a:spcPts val="1000"/>
        </a:spcBef>
        <a:buFont typeface="Systemschrift Normal"/>
        <a:buChar char="&gt;"/>
        <a:defRPr sz="1100" b="0" i="0" kern="1200">
          <a:solidFill>
            <a:srgbClr val="282827"/>
          </a:solidFill>
          <a:latin typeface="Red Hat Text Medium" panose="02010303040201060303" pitchFamily="2" charset="0"/>
          <a:ea typeface="Red Hat Text Medium" panose="02010303040201060303" pitchFamily="2" charset="0"/>
          <a:cs typeface="Red Hat Text Medium" panose="02010303040201060303" pitchFamily="2" charset="0"/>
          <a:sym typeface="Montserrat" panose="00000500000000000000" pitchFamily="2" charset="0"/>
        </a:defRPr>
      </a:lvl4pPr>
      <a:lvl5pPr marL="2057433" indent="-228603" algn="l" defTabSz="914415" rtl="0" eaLnBrk="1" latinLnBrk="0" hangingPunct="1">
        <a:lnSpc>
          <a:spcPct val="110000"/>
        </a:lnSpc>
        <a:spcBef>
          <a:spcPts val="1000"/>
        </a:spcBef>
        <a:buFont typeface="Systemschrift Normal"/>
        <a:buChar char="&gt;"/>
        <a:defRPr sz="1100" b="0" i="0" kern="1200">
          <a:solidFill>
            <a:srgbClr val="282827"/>
          </a:solidFill>
          <a:latin typeface="Red Hat Text Medium" panose="02010303040201060303" pitchFamily="2" charset="0"/>
          <a:ea typeface="Red Hat Text Medium" panose="02010303040201060303" pitchFamily="2" charset="0"/>
          <a:cs typeface="Red Hat Text Medium" panose="02010303040201060303" pitchFamily="2" charset="0"/>
          <a:sym typeface="Montserrat" panose="00000500000000000000" pitchFamily="2" charset="0"/>
        </a:defRPr>
      </a:lvl5pPr>
      <a:lvl6pPr marL="2514640" indent="-228603" algn="l" defTabSz="91441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46" indent="-228603" algn="l" defTabSz="91441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54" indent="-228603" algn="l" defTabSz="91441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61" indent="-228603" algn="l" defTabSz="91441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7" algn="l" defTabSz="9144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15" algn="l" defTabSz="9144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22" algn="l" defTabSz="9144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28" algn="l" defTabSz="9144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36" algn="l" defTabSz="9144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43" algn="l" defTabSz="9144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50" algn="l" defTabSz="9144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58" algn="l" defTabSz="9144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0.xml"/><Relationship Id="rId2" Type="http://schemas.openxmlformats.org/officeDocument/2006/relationships/tags" Target="../tags/tag47.xml"/><Relationship Id="rId1" Type="http://schemas.openxmlformats.org/officeDocument/2006/relationships/vmlDrawing" Target="../drawings/vmlDrawing46.vml"/><Relationship Id="rId6" Type="http://schemas.openxmlformats.org/officeDocument/2006/relationships/image" Target="../media/image63.emf"/><Relationship Id="rId5" Type="http://schemas.openxmlformats.org/officeDocument/2006/relationships/oleObject" Target="../embeddings/oleObject45.bin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0.xml"/><Relationship Id="rId2" Type="http://schemas.openxmlformats.org/officeDocument/2006/relationships/tags" Target="../tags/tag48.xml"/><Relationship Id="rId1" Type="http://schemas.openxmlformats.org/officeDocument/2006/relationships/vmlDrawing" Target="../drawings/vmlDrawing47.vml"/><Relationship Id="rId6" Type="http://schemas.openxmlformats.org/officeDocument/2006/relationships/image" Target="../media/image63.emf"/><Relationship Id="rId5" Type="http://schemas.openxmlformats.org/officeDocument/2006/relationships/oleObject" Target="../embeddings/oleObject46.bin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0.xml"/><Relationship Id="rId2" Type="http://schemas.openxmlformats.org/officeDocument/2006/relationships/tags" Target="../tags/tag49.xml"/><Relationship Id="rId1" Type="http://schemas.openxmlformats.org/officeDocument/2006/relationships/vmlDrawing" Target="../drawings/vmlDrawing48.vml"/><Relationship Id="rId6" Type="http://schemas.openxmlformats.org/officeDocument/2006/relationships/image" Target="../media/image63.emf"/><Relationship Id="rId5" Type="http://schemas.openxmlformats.org/officeDocument/2006/relationships/oleObject" Target="../embeddings/oleObject47.bin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0.xml"/><Relationship Id="rId2" Type="http://schemas.openxmlformats.org/officeDocument/2006/relationships/tags" Target="../tags/tag50.xml"/><Relationship Id="rId1" Type="http://schemas.openxmlformats.org/officeDocument/2006/relationships/vmlDrawing" Target="../drawings/vmlDrawing49.vml"/><Relationship Id="rId6" Type="http://schemas.openxmlformats.org/officeDocument/2006/relationships/image" Target="../media/image63.emf"/><Relationship Id="rId5" Type="http://schemas.openxmlformats.org/officeDocument/2006/relationships/oleObject" Target="../embeddings/oleObject48.bin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0.xml"/><Relationship Id="rId2" Type="http://schemas.openxmlformats.org/officeDocument/2006/relationships/tags" Target="../tags/tag51.xml"/><Relationship Id="rId1" Type="http://schemas.openxmlformats.org/officeDocument/2006/relationships/vmlDrawing" Target="../drawings/vmlDrawing50.vml"/><Relationship Id="rId6" Type="http://schemas.openxmlformats.org/officeDocument/2006/relationships/image" Target="../media/image63.emf"/><Relationship Id="rId5" Type="http://schemas.openxmlformats.org/officeDocument/2006/relationships/oleObject" Target="../embeddings/oleObject49.bin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0.xml"/><Relationship Id="rId2" Type="http://schemas.openxmlformats.org/officeDocument/2006/relationships/tags" Target="../tags/tag52.xml"/><Relationship Id="rId1" Type="http://schemas.openxmlformats.org/officeDocument/2006/relationships/vmlDrawing" Target="../drawings/vmlDrawing51.vml"/><Relationship Id="rId6" Type="http://schemas.openxmlformats.org/officeDocument/2006/relationships/image" Target="../media/image63.emf"/><Relationship Id="rId5" Type="http://schemas.openxmlformats.org/officeDocument/2006/relationships/oleObject" Target="../embeddings/oleObject50.bin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0.xml"/><Relationship Id="rId2" Type="http://schemas.openxmlformats.org/officeDocument/2006/relationships/tags" Target="../tags/tag53.xml"/><Relationship Id="rId1" Type="http://schemas.openxmlformats.org/officeDocument/2006/relationships/vmlDrawing" Target="../drawings/vmlDrawing52.vml"/><Relationship Id="rId6" Type="http://schemas.openxmlformats.org/officeDocument/2006/relationships/image" Target="../media/image63.emf"/><Relationship Id="rId5" Type="http://schemas.openxmlformats.org/officeDocument/2006/relationships/oleObject" Target="../embeddings/oleObject51.bin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0.xml"/><Relationship Id="rId7" Type="http://schemas.openxmlformats.org/officeDocument/2006/relationships/image" Target="../media/image64.png"/><Relationship Id="rId2" Type="http://schemas.openxmlformats.org/officeDocument/2006/relationships/tags" Target="../tags/tag54.xml"/><Relationship Id="rId1" Type="http://schemas.openxmlformats.org/officeDocument/2006/relationships/vmlDrawing" Target="../drawings/vmlDrawing53.vml"/><Relationship Id="rId6" Type="http://schemas.openxmlformats.org/officeDocument/2006/relationships/image" Target="../media/image63.emf"/><Relationship Id="rId5" Type="http://schemas.openxmlformats.org/officeDocument/2006/relationships/oleObject" Target="../embeddings/oleObject52.bin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0.xml"/><Relationship Id="rId7" Type="http://schemas.openxmlformats.org/officeDocument/2006/relationships/image" Target="../media/image64.png"/><Relationship Id="rId2" Type="http://schemas.openxmlformats.org/officeDocument/2006/relationships/tags" Target="../tags/tag55.xml"/><Relationship Id="rId1" Type="http://schemas.openxmlformats.org/officeDocument/2006/relationships/vmlDrawing" Target="../drawings/vmlDrawing54.vml"/><Relationship Id="rId6" Type="http://schemas.openxmlformats.org/officeDocument/2006/relationships/image" Target="../media/image63.emf"/><Relationship Id="rId5" Type="http://schemas.openxmlformats.org/officeDocument/2006/relationships/oleObject" Target="../embeddings/oleObject53.bin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0.xml"/><Relationship Id="rId7" Type="http://schemas.openxmlformats.org/officeDocument/2006/relationships/image" Target="../media/image63.emf"/><Relationship Id="rId2" Type="http://schemas.openxmlformats.org/officeDocument/2006/relationships/tags" Target="../tags/tag56.xml"/><Relationship Id="rId1" Type="http://schemas.openxmlformats.org/officeDocument/2006/relationships/vmlDrawing" Target="../drawings/vmlDrawing55.vml"/><Relationship Id="rId6" Type="http://schemas.openxmlformats.org/officeDocument/2006/relationships/oleObject" Target="../embeddings/oleObject54.bin"/><Relationship Id="rId5" Type="http://schemas.openxmlformats.org/officeDocument/2006/relationships/image" Target="../media/image65.png"/><Relationship Id="rId4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0.xml"/><Relationship Id="rId2" Type="http://schemas.openxmlformats.org/officeDocument/2006/relationships/tags" Target="../tags/tag39.xml"/><Relationship Id="rId1" Type="http://schemas.openxmlformats.org/officeDocument/2006/relationships/vmlDrawing" Target="../drawings/vmlDrawing38.vml"/><Relationship Id="rId6" Type="http://schemas.openxmlformats.org/officeDocument/2006/relationships/image" Target="../media/image63.emf"/><Relationship Id="rId5" Type="http://schemas.openxmlformats.org/officeDocument/2006/relationships/oleObject" Target="../embeddings/oleObject38.bin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slideLayout" Target="../slideLayouts/slideLayout60.xml"/><Relationship Id="rId7" Type="http://schemas.openxmlformats.org/officeDocument/2006/relationships/image" Target="../media/image63.emf"/><Relationship Id="rId2" Type="http://schemas.openxmlformats.org/officeDocument/2006/relationships/tags" Target="../tags/tag57.xml"/><Relationship Id="rId1" Type="http://schemas.openxmlformats.org/officeDocument/2006/relationships/vmlDrawing" Target="../drawings/vmlDrawing56.vml"/><Relationship Id="rId6" Type="http://schemas.openxmlformats.org/officeDocument/2006/relationships/oleObject" Target="../embeddings/oleObject55.bin"/><Relationship Id="rId5" Type="http://schemas.openxmlformats.org/officeDocument/2006/relationships/image" Target="../media/image66.png"/><Relationship Id="rId4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63.emf"/><Relationship Id="rId2" Type="http://schemas.openxmlformats.org/officeDocument/2006/relationships/tags" Target="../tags/tag58.xml"/><Relationship Id="rId1" Type="http://schemas.openxmlformats.org/officeDocument/2006/relationships/vmlDrawing" Target="../drawings/vmlDrawing57.vml"/><Relationship Id="rId6" Type="http://schemas.openxmlformats.org/officeDocument/2006/relationships/oleObject" Target="../embeddings/oleObject56.bin"/><Relationship Id="rId5" Type="http://schemas.openxmlformats.org/officeDocument/2006/relationships/image" Target="../media/image67.png"/><Relationship Id="rId10" Type="http://schemas.openxmlformats.org/officeDocument/2006/relationships/image" Target="../media/image68.png"/><Relationship Id="rId4" Type="http://schemas.openxmlformats.org/officeDocument/2006/relationships/notesSlide" Target="../notesSlides/notesSlide21.xml"/><Relationship Id="rId9" Type="http://schemas.openxmlformats.org/officeDocument/2006/relationships/image" Target="../media/image54.sv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63.emf"/><Relationship Id="rId2" Type="http://schemas.openxmlformats.org/officeDocument/2006/relationships/tags" Target="../tags/tag59.xml"/><Relationship Id="rId1" Type="http://schemas.openxmlformats.org/officeDocument/2006/relationships/vmlDrawing" Target="../drawings/vmlDrawing58.vml"/><Relationship Id="rId6" Type="http://schemas.openxmlformats.org/officeDocument/2006/relationships/oleObject" Target="../embeddings/oleObject57.bin"/><Relationship Id="rId5" Type="http://schemas.openxmlformats.org/officeDocument/2006/relationships/image" Target="../media/image69.png"/><Relationship Id="rId10" Type="http://schemas.openxmlformats.org/officeDocument/2006/relationships/image" Target="../media/image70.png"/><Relationship Id="rId4" Type="http://schemas.openxmlformats.org/officeDocument/2006/relationships/notesSlide" Target="../notesSlides/notesSlide22.xml"/><Relationship Id="rId9" Type="http://schemas.openxmlformats.org/officeDocument/2006/relationships/image" Target="../media/image54.sv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63.emf"/><Relationship Id="rId2" Type="http://schemas.openxmlformats.org/officeDocument/2006/relationships/tags" Target="../tags/tag60.xml"/><Relationship Id="rId1" Type="http://schemas.openxmlformats.org/officeDocument/2006/relationships/vmlDrawing" Target="../drawings/vmlDrawing59.vml"/><Relationship Id="rId6" Type="http://schemas.openxmlformats.org/officeDocument/2006/relationships/oleObject" Target="../embeddings/oleObject58.bin"/><Relationship Id="rId5" Type="http://schemas.openxmlformats.org/officeDocument/2006/relationships/image" Target="../media/image71.png"/><Relationship Id="rId4" Type="http://schemas.openxmlformats.org/officeDocument/2006/relationships/notesSlide" Target="../notesSlides/notesSlide23.xml"/><Relationship Id="rId9" Type="http://schemas.openxmlformats.org/officeDocument/2006/relationships/image" Target="../media/image54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sv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53.png"/><Relationship Id="rId2" Type="http://schemas.openxmlformats.org/officeDocument/2006/relationships/tags" Target="../tags/tag61.xml"/><Relationship Id="rId1" Type="http://schemas.openxmlformats.org/officeDocument/2006/relationships/vmlDrawing" Target="../drawings/vmlDrawing60.vml"/><Relationship Id="rId6" Type="http://schemas.openxmlformats.org/officeDocument/2006/relationships/image" Target="../media/image63.emf"/><Relationship Id="rId5" Type="http://schemas.openxmlformats.org/officeDocument/2006/relationships/oleObject" Target="../embeddings/oleObject59.bin"/><Relationship Id="rId4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0.xml"/><Relationship Id="rId2" Type="http://schemas.openxmlformats.org/officeDocument/2006/relationships/tags" Target="../tags/tag62.xml"/><Relationship Id="rId1" Type="http://schemas.openxmlformats.org/officeDocument/2006/relationships/vmlDrawing" Target="../drawings/vmlDrawing61.vml"/><Relationship Id="rId6" Type="http://schemas.openxmlformats.org/officeDocument/2006/relationships/image" Target="../media/image63.emf"/><Relationship Id="rId5" Type="http://schemas.openxmlformats.org/officeDocument/2006/relationships/oleObject" Target="../embeddings/oleObject60.bin"/><Relationship Id="rId4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0.xml"/><Relationship Id="rId2" Type="http://schemas.openxmlformats.org/officeDocument/2006/relationships/tags" Target="../tags/tag63.xml"/><Relationship Id="rId1" Type="http://schemas.openxmlformats.org/officeDocument/2006/relationships/vmlDrawing" Target="../drawings/vmlDrawing62.vml"/><Relationship Id="rId6" Type="http://schemas.openxmlformats.org/officeDocument/2006/relationships/image" Target="../media/image63.emf"/><Relationship Id="rId5" Type="http://schemas.openxmlformats.org/officeDocument/2006/relationships/oleObject" Target="../embeddings/oleObject61.bin"/><Relationship Id="rId4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tags" Target="../tags/tag64.xml"/><Relationship Id="rId1" Type="http://schemas.openxmlformats.org/officeDocument/2006/relationships/vmlDrawing" Target="../drawings/vmlDrawing63.vml"/><Relationship Id="rId5" Type="http://schemas.openxmlformats.org/officeDocument/2006/relationships/image" Target="../media/image63.emf"/><Relationship Id="rId4" Type="http://schemas.openxmlformats.org/officeDocument/2006/relationships/oleObject" Target="../embeddings/oleObject62.bin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hyperlink" Target="https://doi.org/10.1016/j.gloenvcha.2013.08.012" TargetMode="External"/><Relationship Id="rId13" Type="http://schemas.openxmlformats.org/officeDocument/2006/relationships/hyperlink" Target="https://doi.org/10.48550/arXiv.2110.12010" TargetMode="External"/><Relationship Id="rId3" Type="http://schemas.openxmlformats.org/officeDocument/2006/relationships/slideLayout" Target="../slideLayouts/slideLayout56.xml"/><Relationship Id="rId7" Type="http://schemas.openxmlformats.org/officeDocument/2006/relationships/hyperlink" Target="https://doi.org/10.1177/00104140241271297" TargetMode="External"/><Relationship Id="rId12" Type="http://schemas.openxmlformats.org/officeDocument/2006/relationships/hyperlink" Target="https://doi.org/10.1177/2158244015579723" TargetMode="External"/><Relationship Id="rId2" Type="http://schemas.openxmlformats.org/officeDocument/2006/relationships/tags" Target="../tags/tag65.xml"/><Relationship Id="rId1" Type="http://schemas.openxmlformats.org/officeDocument/2006/relationships/vmlDrawing" Target="../drawings/vmlDrawing64.vml"/><Relationship Id="rId6" Type="http://schemas.openxmlformats.org/officeDocument/2006/relationships/image" Target="../media/image63.emf"/><Relationship Id="rId11" Type="http://schemas.openxmlformats.org/officeDocument/2006/relationships/hyperlink" Target="https://doi.org/10.1080/09644008.2022.2056596" TargetMode="External"/><Relationship Id="rId5" Type="http://schemas.openxmlformats.org/officeDocument/2006/relationships/oleObject" Target="../embeddings/oleObject63.bin"/><Relationship Id="rId10" Type="http://schemas.openxmlformats.org/officeDocument/2006/relationships/hyperlink" Target="https://doi.org/10.1080/10584609.2024.2332762" TargetMode="External"/><Relationship Id="rId4" Type="http://schemas.openxmlformats.org/officeDocument/2006/relationships/notesSlide" Target="../notesSlides/notesSlide27.xml"/><Relationship Id="rId9" Type="http://schemas.openxmlformats.org/officeDocument/2006/relationships/hyperlink" Target="https://doi.org/10.1080/09644016.2022.2048556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0.xml"/><Relationship Id="rId2" Type="http://schemas.openxmlformats.org/officeDocument/2006/relationships/tags" Target="../tags/tag40.xml"/><Relationship Id="rId1" Type="http://schemas.openxmlformats.org/officeDocument/2006/relationships/vmlDrawing" Target="../drawings/vmlDrawing39.vml"/><Relationship Id="rId6" Type="http://schemas.openxmlformats.org/officeDocument/2006/relationships/image" Target="../media/image63.emf"/><Relationship Id="rId5" Type="http://schemas.openxmlformats.org/officeDocument/2006/relationships/oleObject" Target="../embeddings/oleObject39.bin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0.xml"/><Relationship Id="rId2" Type="http://schemas.openxmlformats.org/officeDocument/2006/relationships/tags" Target="../tags/tag41.xml"/><Relationship Id="rId1" Type="http://schemas.openxmlformats.org/officeDocument/2006/relationships/vmlDrawing" Target="../drawings/vmlDrawing40.vml"/><Relationship Id="rId6" Type="http://schemas.openxmlformats.org/officeDocument/2006/relationships/image" Target="../media/image63.emf"/><Relationship Id="rId5" Type="http://schemas.openxmlformats.org/officeDocument/2006/relationships/oleObject" Target="../embeddings/oleObject40.bin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0.xml"/><Relationship Id="rId2" Type="http://schemas.openxmlformats.org/officeDocument/2006/relationships/tags" Target="../tags/tag42.xml"/><Relationship Id="rId1" Type="http://schemas.openxmlformats.org/officeDocument/2006/relationships/vmlDrawing" Target="../drawings/vmlDrawing41.vml"/><Relationship Id="rId6" Type="http://schemas.openxmlformats.org/officeDocument/2006/relationships/image" Target="../media/image63.emf"/><Relationship Id="rId5" Type="http://schemas.openxmlformats.org/officeDocument/2006/relationships/oleObject" Target="../embeddings/oleObject41.bin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0.xml"/><Relationship Id="rId2" Type="http://schemas.openxmlformats.org/officeDocument/2006/relationships/tags" Target="../tags/tag43.xml"/><Relationship Id="rId1" Type="http://schemas.openxmlformats.org/officeDocument/2006/relationships/vmlDrawing" Target="../drawings/vmlDrawing42.vml"/><Relationship Id="rId6" Type="http://schemas.openxmlformats.org/officeDocument/2006/relationships/image" Target="../media/image63.emf"/><Relationship Id="rId5" Type="http://schemas.openxmlformats.org/officeDocument/2006/relationships/oleObject" Target="../embeddings/oleObject42.bin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0.xml"/><Relationship Id="rId2" Type="http://schemas.openxmlformats.org/officeDocument/2006/relationships/tags" Target="../tags/tag44.xml"/><Relationship Id="rId1" Type="http://schemas.openxmlformats.org/officeDocument/2006/relationships/vmlDrawing" Target="../drawings/vmlDrawing43.vml"/><Relationship Id="rId6" Type="http://schemas.openxmlformats.org/officeDocument/2006/relationships/image" Target="../media/image63.emf"/><Relationship Id="rId5" Type="http://schemas.openxmlformats.org/officeDocument/2006/relationships/oleObject" Target="../embeddings/oleObject43.bin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0.xml"/><Relationship Id="rId2" Type="http://schemas.openxmlformats.org/officeDocument/2006/relationships/tags" Target="../tags/tag45.xml"/><Relationship Id="rId1" Type="http://schemas.openxmlformats.org/officeDocument/2006/relationships/vmlDrawing" Target="../drawings/vmlDrawing44.vml"/><Relationship Id="rId6" Type="http://schemas.openxmlformats.org/officeDocument/2006/relationships/image" Target="../media/image63.emf"/><Relationship Id="rId5" Type="http://schemas.openxmlformats.org/officeDocument/2006/relationships/oleObject" Target="../embeddings/oleObject44.bin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0.xml"/><Relationship Id="rId2" Type="http://schemas.openxmlformats.org/officeDocument/2006/relationships/tags" Target="../tags/tag46.xml"/><Relationship Id="rId1" Type="http://schemas.openxmlformats.org/officeDocument/2006/relationships/vmlDrawing" Target="../drawings/vmlDrawing45.vml"/><Relationship Id="rId6" Type="http://schemas.openxmlformats.org/officeDocument/2006/relationships/image" Target="../media/image63.emf"/><Relationship Id="rId5" Type="http://schemas.openxmlformats.org/officeDocument/2006/relationships/oleObject" Target="../embeddings/oleObject39.bin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718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6112EF-91FA-4635-930E-7C51571FBE3A}"/>
              </a:ext>
            </a:extLst>
          </p:cNvPr>
          <p:cNvSpPr txBox="1">
            <a:spLocks/>
          </p:cNvSpPr>
          <p:nvPr/>
        </p:nvSpPr>
        <p:spPr>
          <a:xfrm>
            <a:off x="380797" y="810575"/>
            <a:ext cx="6742542" cy="2507934"/>
          </a:xfrm>
          <a:prstGeom prst="rect">
            <a:avLst/>
          </a:prstGeom>
          <a:noFill/>
        </p:spPr>
        <p:txBody>
          <a:bodyPr vert="horz" lIns="0" anchor="b"/>
          <a:lstStyle>
            <a:lvl1pPr algn="l" defTabSz="91441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b="1" i="0" kern="1200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 dirty="0">
                <a:solidFill>
                  <a:srgbClr val="FFFFFF"/>
                </a:solidFill>
              </a:rPr>
              <a:t>Climate Change Skepticism in Germany:</a:t>
            </a: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rgbClr val="FFFFFF"/>
                </a:solidFill>
              </a:rPr>
              <a:t>A Comparative Analysis of the Alternative for Germany’s Social Media Communication</a:t>
            </a:r>
          </a:p>
          <a:p>
            <a:pPr>
              <a:lnSpc>
                <a:spcPct val="100000"/>
              </a:lnSpc>
            </a:pPr>
            <a:r>
              <a:rPr lang="en-US" sz="2400" i="1" dirty="0">
                <a:solidFill>
                  <a:srgbClr val="FFFFFF"/>
                </a:solidFill>
              </a:rPr>
              <a:t>(Work in Progress)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7FE302CE-9AA1-4998-9975-3420231E6F27}"/>
              </a:ext>
            </a:extLst>
          </p:cNvPr>
          <p:cNvSpPr txBox="1"/>
          <p:nvPr/>
        </p:nvSpPr>
        <p:spPr>
          <a:xfrm>
            <a:off x="-484094" y="344245"/>
            <a:ext cx="0" cy="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algn="l">
              <a:lnSpc>
                <a:spcPct val="110000"/>
              </a:lnSpc>
              <a:spcBef>
                <a:spcPts val="1000"/>
              </a:spcBef>
            </a:pPr>
            <a:endParaRPr lang="de-DE" sz="1500" cap="none" dirty="0" err="1">
              <a:latin typeface="Montserrat" panose="00000500000000000000" pitchFamily="2" charset="0"/>
              <a:sym typeface="Montserrat" panose="00000500000000000000" pitchFamily="2" charset="0"/>
            </a:endParaRPr>
          </a:p>
        </p:txBody>
      </p:sp>
      <p:cxnSp>
        <p:nvCxnSpPr>
          <p:cNvPr id="9" name="Gerader Verbinder 23">
            <a:extLst>
              <a:ext uri="{FF2B5EF4-FFF2-40B4-BE49-F238E27FC236}">
                <a16:creationId xmlns:a16="http://schemas.microsoft.com/office/drawing/2014/main" id="{ADD3AAC6-D96B-4B63-AA88-8E215BD33E5C}"/>
              </a:ext>
            </a:extLst>
          </p:cNvPr>
          <p:cNvCxnSpPr>
            <a:cxnSpLocks/>
          </p:cNvCxnSpPr>
          <p:nvPr/>
        </p:nvCxnSpPr>
        <p:spPr>
          <a:xfrm>
            <a:off x="380797" y="3432809"/>
            <a:ext cx="352573" cy="0"/>
          </a:xfrm>
          <a:prstGeom prst="line">
            <a:avLst/>
          </a:prstGeom>
          <a:ln>
            <a:solidFill>
              <a:schemeClr val="bg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platzhalter 8">
            <a:extLst>
              <a:ext uri="{FF2B5EF4-FFF2-40B4-BE49-F238E27FC236}">
                <a16:creationId xmlns:a16="http://schemas.microsoft.com/office/drawing/2014/main" id="{7CDC1026-BBA8-4B6B-AA22-CBD5DFC81B1E}"/>
              </a:ext>
            </a:extLst>
          </p:cNvPr>
          <p:cNvSpPr txBox="1">
            <a:spLocks/>
          </p:cNvSpPr>
          <p:nvPr/>
        </p:nvSpPr>
        <p:spPr>
          <a:xfrm>
            <a:off x="466522" y="3639772"/>
            <a:ext cx="8465207" cy="2507934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noAutofit/>
          </a:bodyPr>
          <a:lstStyle>
            <a:lvl1pPr marL="228603" indent="-228603" algn="l" defTabSz="914415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2400" kern="1200" cap="all" baseline="0" dirty="0" smtClean="0">
                <a:solidFill>
                  <a:srgbClr val="319AD1"/>
                </a:solidFill>
                <a:latin typeface="+mn-lt"/>
                <a:ea typeface="+mn-ea"/>
                <a:cs typeface="+mn-cs"/>
                <a:sym typeface="Montserrat" panose="00000500000000000000" pitchFamily="2" charset="0"/>
              </a:defRPr>
            </a:lvl1pPr>
            <a:lvl2pPr marL="685811" indent="-228603" algn="l" defTabSz="914415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2400" kern="1200" dirty="0" smtClean="0">
                <a:solidFill>
                  <a:srgbClr val="762346"/>
                </a:solidFill>
                <a:latin typeface="+mn-lt"/>
                <a:ea typeface="+mn-ea"/>
                <a:cs typeface="+mn-cs"/>
                <a:sym typeface="Montserrat" panose="00000500000000000000" pitchFamily="2" charset="0"/>
              </a:defRPr>
            </a:lvl2pPr>
            <a:lvl3pPr marL="1143018" indent="-228603" algn="l" defTabSz="914415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2400" kern="1200" dirty="0" smtClean="0">
                <a:solidFill>
                  <a:srgbClr val="762346"/>
                </a:solidFill>
                <a:latin typeface="+mn-lt"/>
                <a:ea typeface="+mn-ea"/>
                <a:cs typeface="+mn-cs"/>
                <a:sym typeface="Montserrat" panose="00000500000000000000" pitchFamily="2" charset="0"/>
              </a:defRPr>
            </a:lvl3pPr>
            <a:lvl4pPr marL="1600225" indent="-228603" algn="l" defTabSz="914415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2400" kern="1200" dirty="0" smtClean="0">
                <a:solidFill>
                  <a:srgbClr val="762346"/>
                </a:solidFill>
                <a:latin typeface="+mn-lt"/>
                <a:ea typeface="+mn-ea"/>
                <a:cs typeface="+mn-cs"/>
                <a:sym typeface="Montserrat" panose="00000500000000000000" pitchFamily="2" charset="0"/>
              </a:defRPr>
            </a:lvl4pPr>
            <a:lvl5pPr marL="2057433" indent="-228603" algn="l" defTabSz="914415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2400" kern="1200" dirty="0">
                <a:solidFill>
                  <a:srgbClr val="762346"/>
                </a:solidFill>
                <a:latin typeface="+mn-lt"/>
                <a:ea typeface="+mn-ea"/>
                <a:cs typeface="+mn-cs"/>
                <a:sym typeface="Montserrat" panose="00000500000000000000" pitchFamily="2" charset="0"/>
              </a:defRPr>
            </a:lvl5pPr>
            <a:lvl6pPr marL="2514640" indent="-228603" algn="l" defTabSz="91441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46" indent="-228603" algn="l" defTabSz="91441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54" indent="-228603" algn="l" defTabSz="91441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61" indent="-228603" algn="l" defTabSz="91441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600" cap="none" dirty="0">
                <a:solidFill>
                  <a:srgbClr val="FFFFFF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SICSS 2025, </a:t>
            </a:r>
            <a:r>
              <a:rPr lang="en-US" sz="1800" cap="none" dirty="0" err="1">
                <a:solidFill>
                  <a:srgbClr val="FFFFFF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Saarbrücken</a:t>
            </a:r>
            <a:r>
              <a:rPr lang="en-US" sz="1800" cap="none" dirty="0">
                <a:solidFill>
                  <a:srgbClr val="FFFFFF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 (DE)</a:t>
            </a:r>
            <a:endParaRPr lang="en-US" sz="2000" b="1" cap="none" dirty="0">
              <a:solidFill>
                <a:srgbClr val="6AB1E7"/>
              </a:solidFill>
              <a:latin typeface="Red Hat Text" panose="02010303040201060303" pitchFamily="2" charset="0"/>
              <a:ea typeface="Red Hat Text" panose="02010303040201060303" pitchFamily="2" charset="0"/>
              <a:cs typeface="Red Hat Text" panose="02010303040201060303" pitchFamily="2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1800" b="1" cap="none" dirty="0">
              <a:solidFill>
                <a:srgbClr val="6AB1E7"/>
              </a:solidFill>
              <a:latin typeface="Red Hat Text" panose="02010303040201060303" pitchFamily="2" charset="0"/>
              <a:ea typeface="Red Hat Text" panose="02010303040201060303" pitchFamily="2" charset="0"/>
              <a:cs typeface="Red Hat Text" panose="02010303040201060303" pitchFamily="2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800" b="1" cap="none" dirty="0">
                <a:solidFill>
                  <a:srgbClr val="6AB1E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Jennifer Bast</a:t>
            </a:r>
            <a:r>
              <a:rPr lang="en-US" sz="1800" cap="none" dirty="0">
                <a:solidFill>
                  <a:srgbClr val="FFFFFF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, </a:t>
            </a:r>
            <a:r>
              <a:rPr lang="en-US" sz="1600" cap="none" dirty="0">
                <a:solidFill>
                  <a:srgbClr val="FFFFFF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University of Kaiserslautern-Landau (RPTU)</a:t>
            </a:r>
          </a:p>
          <a:p>
            <a:pPr marL="0" indent="0">
              <a:lnSpc>
                <a:spcPct val="100000"/>
              </a:lnSpc>
              <a:buNone/>
            </a:pPr>
            <a:br>
              <a:rPr lang="en-US" sz="1600" cap="none" dirty="0">
                <a:solidFill>
                  <a:srgbClr val="FFFFFF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</a:br>
            <a:r>
              <a:rPr lang="en-US" sz="1800" b="1" cap="none" dirty="0">
                <a:solidFill>
                  <a:srgbClr val="6AB1E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Olga </a:t>
            </a:r>
            <a:r>
              <a:rPr lang="en-US" sz="1800" b="1" cap="none" dirty="0" err="1">
                <a:solidFill>
                  <a:srgbClr val="6AB1E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Zagovora</a:t>
            </a:r>
            <a:r>
              <a:rPr lang="en-US" sz="1800" cap="none" dirty="0">
                <a:solidFill>
                  <a:srgbClr val="FFFFFF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, </a:t>
            </a:r>
            <a:r>
              <a:rPr lang="en-US" sz="1600" cap="none" dirty="0">
                <a:solidFill>
                  <a:srgbClr val="FFFFFF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University of Kaiserslautern-Landau (RPTU), </a:t>
            </a:r>
            <a:br>
              <a:rPr lang="en-US" sz="1600" cap="none" dirty="0">
                <a:solidFill>
                  <a:srgbClr val="FFFFFF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</a:br>
            <a:r>
              <a:rPr lang="en-US" sz="1600" cap="none" dirty="0">
                <a:solidFill>
                  <a:srgbClr val="FFFFFF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The German Research Center for Artificial Intelligence (DFKI)</a:t>
            </a:r>
            <a:br>
              <a:rPr lang="en-US" sz="1600" cap="none" dirty="0">
                <a:solidFill>
                  <a:srgbClr val="FFFFFF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</a:br>
            <a:br>
              <a:rPr lang="en-US" sz="1800" cap="none" dirty="0">
                <a:solidFill>
                  <a:srgbClr val="FFFFFF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</a:br>
            <a:r>
              <a:rPr lang="en-US" sz="1800" b="1" cap="none" dirty="0">
                <a:solidFill>
                  <a:srgbClr val="6AB1E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Miranda Barros Everett</a:t>
            </a:r>
            <a:r>
              <a:rPr lang="en-US" sz="1800" cap="none" dirty="0">
                <a:solidFill>
                  <a:srgbClr val="FFFFFF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, Un</a:t>
            </a:r>
            <a:r>
              <a:rPr lang="en-US" sz="1600" cap="none" dirty="0">
                <a:solidFill>
                  <a:srgbClr val="FFFFFF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iversity of Konstanz</a:t>
            </a:r>
            <a:endParaRPr lang="en-US" sz="1800" cap="none" dirty="0">
              <a:solidFill>
                <a:srgbClr val="FFFFFF"/>
              </a:solidFill>
              <a:latin typeface="Red Hat Text" panose="02010303040201060303" pitchFamily="2" charset="0"/>
              <a:ea typeface="Red Hat Text" panose="02010303040201060303" pitchFamily="2" charset="0"/>
              <a:cs typeface="Red Hat Text" panose="020103030402010603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78651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>
            <a:extLst>
              <a:ext uri="{FF2B5EF4-FFF2-40B4-BE49-F238E27FC236}">
                <a16:creationId xmlns:a16="http://schemas.microsoft.com/office/drawing/2014/main" id="{D2CDB986-B796-4062-9371-66970A8817AA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989" name="think-cell Folie" r:id="rId5" imgW="429" imgH="429" progId="TCLayout.ActiveDocument.1">
                  <p:embed/>
                </p:oleObj>
              </mc:Choice>
              <mc:Fallback>
                <p:oleObj name="think-cell Folie" r:id="rId5" imgW="429" imgH="429" progId="TCLayout.ActiveDocument.1">
                  <p:embed/>
                  <p:pic>
                    <p:nvPicPr>
                      <p:cNvPr id="3" name="Objekt 2" hidden="1">
                        <a:extLst>
                          <a:ext uri="{FF2B5EF4-FFF2-40B4-BE49-F238E27FC236}">
                            <a16:creationId xmlns:a16="http://schemas.microsoft.com/office/drawing/2014/main" id="{D2CDB986-B796-4062-9371-66970A8817A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itel 1">
            <a:extLst>
              <a:ext uri="{FF2B5EF4-FFF2-40B4-BE49-F238E27FC236}">
                <a16:creationId xmlns:a16="http://schemas.microsoft.com/office/drawing/2014/main" id="{BA19A945-33E5-4D5D-8BA3-D98CD4435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999" y="540000"/>
            <a:ext cx="11291596" cy="722377"/>
          </a:xfrm>
        </p:spPr>
        <p:txBody>
          <a:bodyPr vert="horz"/>
          <a:lstStyle/>
          <a:p>
            <a:r>
              <a:rPr lang="en-US" dirty="0">
                <a:solidFill>
                  <a:schemeClr val="bg2"/>
                </a:solidFill>
                <a:latin typeface="Red Hat Text Medium" panose="02010303040201060303" pitchFamily="2" charset="0"/>
                <a:ea typeface="Red Hat Text Medium" panose="02010303040201060303" pitchFamily="2" charset="0"/>
                <a:cs typeface="Red Hat Text Medium" panose="02010303040201060303" pitchFamily="2" charset="0"/>
              </a:rPr>
              <a:t>We Derived 3 Expectations for Far-Right Climate Skeptic Communication</a:t>
            </a:r>
          </a:p>
        </p:txBody>
      </p:sp>
      <p:sp>
        <p:nvSpPr>
          <p:cNvPr id="16" name="Foliennummernplatzhalter 31">
            <a:extLst>
              <a:ext uri="{FF2B5EF4-FFF2-40B4-BE49-F238E27FC236}">
                <a16:creationId xmlns:a16="http://schemas.microsoft.com/office/drawing/2014/main" id="{79C843AE-B698-3D3F-FADB-2FDABEE21D3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lIns="0" tIns="0" rIns="0" bIns="0"/>
          <a:lstStyle/>
          <a:p>
            <a:pPr marL="0" marR="0" lvl="0" indent="0" algn="l" defTabSz="914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F25E18-4377-4EF8-9F68-54F1A4CDCAA3}" type="slidenum">
              <a:rPr kumimoji="0" lang="de-DE" sz="8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pPr marL="0" marR="0" lvl="0" indent="0" algn="l" defTabSz="9143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de-DE" sz="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ed Hat Text" panose="02010303040201060303" pitchFamily="2" charset="0"/>
              <a:ea typeface="Red Hat Text" panose="02010303040201060303" pitchFamily="2" charset="0"/>
              <a:cs typeface="Red Hat Text" panose="02010303040201060303" pitchFamily="2" charset="0"/>
            </a:endParaRPr>
          </a:p>
        </p:txBody>
      </p:sp>
      <p:cxnSp>
        <p:nvCxnSpPr>
          <p:cNvPr id="5" name="Gerader Verbinder 3">
            <a:extLst>
              <a:ext uri="{FF2B5EF4-FFF2-40B4-BE49-F238E27FC236}">
                <a16:creationId xmlns:a16="http://schemas.microsoft.com/office/drawing/2014/main" id="{2C4CC7B1-2BAC-CF59-5871-10D31B9FFF32}"/>
              </a:ext>
            </a:extLst>
          </p:cNvPr>
          <p:cNvCxnSpPr>
            <a:cxnSpLocks/>
          </p:cNvCxnSpPr>
          <p:nvPr/>
        </p:nvCxnSpPr>
        <p:spPr>
          <a:xfrm>
            <a:off x="540000" y="1438261"/>
            <a:ext cx="357486" cy="0"/>
          </a:xfrm>
          <a:prstGeom prst="line">
            <a:avLst/>
          </a:prstGeom>
          <a:ln>
            <a:solidFill>
              <a:schemeClr val="bg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hteck 1">
            <a:extLst>
              <a:ext uri="{FF2B5EF4-FFF2-40B4-BE49-F238E27FC236}">
                <a16:creationId xmlns:a16="http://schemas.microsoft.com/office/drawing/2014/main" id="{3CDEF74F-FBD8-4E9D-B82D-0EE8B0A5F6E7}"/>
              </a:ext>
            </a:extLst>
          </p:cNvPr>
          <p:cNvSpPr/>
          <p:nvPr/>
        </p:nvSpPr>
        <p:spPr>
          <a:xfrm>
            <a:off x="539788" y="1609019"/>
            <a:ext cx="1129159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684000"/>
            <a:r>
              <a:rPr lang="en-US" sz="2000" b="1" i="1" dirty="0">
                <a:solidFill>
                  <a:srgbClr val="FFFFFF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H</a:t>
            </a:r>
            <a:r>
              <a:rPr lang="en-US" sz="2000" b="1" dirty="0">
                <a:solidFill>
                  <a:srgbClr val="FFFFFF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1</a:t>
            </a:r>
            <a:r>
              <a:rPr lang="en-US" sz="2000" dirty="0">
                <a:solidFill>
                  <a:srgbClr val="FFFFFF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: </a:t>
            </a:r>
            <a:r>
              <a:rPr lang="en-US" sz="2000" dirty="0">
                <a:solidFill>
                  <a:srgbClr val="00B0F0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The </a:t>
            </a:r>
            <a:r>
              <a:rPr lang="en-US" sz="2000" dirty="0" err="1">
                <a:solidFill>
                  <a:srgbClr val="00B0F0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AfD</a:t>
            </a:r>
            <a:r>
              <a:rPr lang="en-US" sz="2000" dirty="0">
                <a:solidFill>
                  <a:srgbClr val="00B0F0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 </a:t>
            </a:r>
            <a:r>
              <a:rPr lang="en-US" sz="2000" u="sng" dirty="0">
                <a:solidFill>
                  <a:srgbClr val="00B0F0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addresses climate change in more posts than other main German parties</a:t>
            </a:r>
            <a:r>
              <a:rPr lang="en-US" sz="2000" u="sng" dirty="0">
                <a:solidFill>
                  <a:srgbClr val="FFFF00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 </a:t>
            </a:r>
            <a:r>
              <a:rPr lang="en-US" sz="2000" dirty="0">
                <a:solidFill>
                  <a:srgbClr val="FFFFFF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(i.e., CDU/CSU, SPD, FDP, The Left) on social networking sites, </a:t>
            </a:r>
            <a:r>
              <a:rPr lang="en-US" sz="2000" u="sng" dirty="0">
                <a:solidFill>
                  <a:schemeClr val="accent2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with the exception of the Greens.</a:t>
            </a:r>
            <a:endParaRPr lang="en-US" sz="2000" dirty="0">
              <a:solidFill>
                <a:srgbClr val="FFFFFF"/>
              </a:solidFill>
              <a:latin typeface="Red Hat Text" panose="02010303040201060303" pitchFamily="2" charset="0"/>
              <a:ea typeface="Red Hat Text" panose="02010303040201060303" pitchFamily="2" charset="0"/>
              <a:cs typeface="Red Hat Text" panose="02010303040201060303" pitchFamily="2" charset="0"/>
            </a:endParaRPr>
          </a:p>
          <a:p>
            <a:pPr indent="-684000"/>
            <a:endParaRPr lang="en-US" sz="2000" dirty="0">
              <a:solidFill>
                <a:srgbClr val="FFFFFF"/>
              </a:solidFill>
              <a:latin typeface="Red Hat Text" panose="02010303040201060303" pitchFamily="2" charset="0"/>
              <a:ea typeface="Red Hat Text" panose="02010303040201060303" pitchFamily="2" charset="0"/>
              <a:cs typeface="Red Hat Text" panose="02010303040201060303" pitchFamily="2" charset="0"/>
            </a:endParaRPr>
          </a:p>
          <a:p>
            <a:endParaRPr lang="de-DE" sz="2000" dirty="0">
              <a:solidFill>
                <a:srgbClr val="FFFFFF"/>
              </a:solidFill>
              <a:latin typeface="Red Hat Text" panose="02010303040201060303" pitchFamily="2" charset="0"/>
              <a:ea typeface="Red Hat Text" panose="02010303040201060303" pitchFamily="2" charset="0"/>
              <a:cs typeface="Red Hat Text" panose="02010303040201060303" pitchFamily="2" charset="0"/>
            </a:endParaRPr>
          </a:p>
        </p:txBody>
      </p:sp>
      <p:sp>
        <p:nvSpPr>
          <p:cNvPr id="9" name="Fußzeilenplatzhalter 23">
            <a:extLst>
              <a:ext uri="{FF2B5EF4-FFF2-40B4-BE49-F238E27FC236}">
                <a16:creationId xmlns:a16="http://schemas.microsoft.com/office/drawing/2014/main" id="{86CC091D-7F6D-4608-9EE7-C2D157E2C8B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72000" y="6480000"/>
            <a:ext cx="8964000" cy="216000"/>
          </a:xfrm>
        </p:spPr>
        <p:txBody>
          <a:bodyPr/>
          <a:lstStyle/>
          <a:p>
            <a:r>
              <a:rPr lang="de-DE" dirty="0">
                <a:solidFill>
                  <a:srgbClr val="FFFFFF"/>
                </a:solidFill>
              </a:rPr>
              <a:t>Bast, </a:t>
            </a:r>
            <a:r>
              <a:rPr lang="de-DE" dirty="0" err="1">
                <a:solidFill>
                  <a:srgbClr val="FFFFFF"/>
                </a:solidFill>
              </a:rPr>
              <a:t>Zagovora</a:t>
            </a:r>
            <a:r>
              <a:rPr lang="de-DE" dirty="0">
                <a:solidFill>
                  <a:srgbClr val="FFFFFF"/>
                </a:solidFill>
              </a:rPr>
              <a:t> &amp; Barros Everett: Climate </a:t>
            </a:r>
            <a:r>
              <a:rPr lang="de-DE" dirty="0" err="1">
                <a:solidFill>
                  <a:srgbClr val="FFFFFF"/>
                </a:solidFill>
              </a:rPr>
              <a:t>Skepticism</a:t>
            </a:r>
            <a:r>
              <a:rPr lang="de-DE" dirty="0">
                <a:solidFill>
                  <a:srgbClr val="FFFFFF"/>
                </a:solidFill>
              </a:rPr>
              <a:t> in Germany </a:t>
            </a:r>
          </a:p>
        </p:txBody>
      </p:sp>
    </p:spTree>
    <p:extLst>
      <p:ext uri="{BB962C8B-B14F-4D97-AF65-F5344CB8AC3E}">
        <p14:creationId xmlns:p14="http://schemas.microsoft.com/office/powerpoint/2010/main" val="482028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>
            <a:extLst>
              <a:ext uri="{FF2B5EF4-FFF2-40B4-BE49-F238E27FC236}">
                <a16:creationId xmlns:a16="http://schemas.microsoft.com/office/drawing/2014/main" id="{D2CDB986-B796-4062-9371-66970A8817AA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613" name="think-cell Folie" r:id="rId5" imgW="429" imgH="429" progId="TCLayout.ActiveDocument.1">
                  <p:embed/>
                </p:oleObj>
              </mc:Choice>
              <mc:Fallback>
                <p:oleObj name="think-cell Folie" r:id="rId5" imgW="429" imgH="429" progId="TCLayout.ActiveDocument.1">
                  <p:embed/>
                  <p:pic>
                    <p:nvPicPr>
                      <p:cNvPr id="3" name="Objekt 2" hidden="1">
                        <a:extLst>
                          <a:ext uri="{FF2B5EF4-FFF2-40B4-BE49-F238E27FC236}">
                            <a16:creationId xmlns:a16="http://schemas.microsoft.com/office/drawing/2014/main" id="{D2CDB986-B796-4062-9371-66970A8817A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itel 1">
            <a:extLst>
              <a:ext uri="{FF2B5EF4-FFF2-40B4-BE49-F238E27FC236}">
                <a16:creationId xmlns:a16="http://schemas.microsoft.com/office/drawing/2014/main" id="{BA19A945-33E5-4D5D-8BA3-D98CD4435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999" y="540000"/>
            <a:ext cx="11291596" cy="722377"/>
          </a:xfrm>
        </p:spPr>
        <p:txBody>
          <a:bodyPr vert="horz"/>
          <a:lstStyle/>
          <a:p>
            <a:r>
              <a:rPr lang="en-US" dirty="0">
                <a:solidFill>
                  <a:schemeClr val="bg2"/>
                </a:solidFill>
                <a:latin typeface="Red Hat Text Medium" panose="02010303040201060303" pitchFamily="2" charset="0"/>
                <a:ea typeface="Red Hat Text Medium" panose="02010303040201060303" pitchFamily="2" charset="0"/>
                <a:cs typeface="Red Hat Text Medium" panose="02010303040201060303" pitchFamily="2" charset="0"/>
              </a:rPr>
              <a:t>We Derived 3 Expectations for Far-Right Climate Skeptic Communication</a:t>
            </a:r>
          </a:p>
        </p:txBody>
      </p:sp>
      <p:sp>
        <p:nvSpPr>
          <p:cNvPr id="16" name="Foliennummernplatzhalter 31">
            <a:extLst>
              <a:ext uri="{FF2B5EF4-FFF2-40B4-BE49-F238E27FC236}">
                <a16:creationId xmlns:a16="http://schemas.microsoft.com/office/drawing/2014/main" id="{79C843AE-B698-3D3F-FADB-2FDABEE21D3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lIns="0" tIns="0" rIns="0" bIns="0"/>
          <a:lstStyle/>
          <a:p>
            <a:pPr marL="0" marR="0" lvl="0" indent="0" algn="l" defTabSz="914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F25E18-4377-4EF8-9F68-54F1A4CDCAA3}" type="slidenum">
              <a:rPr kumimoji="0" lang="de-DE" sz="8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pPr marL="0" marR="0" lvl="0" indent="0" algn="l" defTabSz="9143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de-DE" sz="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ed Hat Text" panose="02010303040201060303" pitchFamily="2" charset="0"/>
              <a:ea typeface="Red Hat Text" panose="02010303040201060303" pitchFamily="2" charset="0"/>
              <a:cs typeface="Red Hat Text" panose="02010303040201060303" pitchFamily="2" charset="0"/>
            </a:endParaRPr>
          </a:p>
        </p:txBody>
      </p:sp>
      <p:cxnSp>
        <p:nvCxnSpPr>
          <p:cNvPr id="5" name="Gerader Verbinder 3">
            <a:extLst>
              <a:ext uri="{FF2B5EF4-FFF2-40B4-BE49-F238E27FC236}">
                <a16:creationId xmlns:a16="http://schemas.microsoft.com/office/drawing/2014/main" id="{2C4CC7B1-2BAC-CF59-5871-10D31B9FFF32}"/>
              </a:ext>
            </a:extLst>
          </p:cNvPr>
          <p:cNvCxnSpPr>
            <a:cxnSpLocks/>
          </p:cNvCxnSpPr>
          <p:nvPr/>
        </p:nvCxnSpPr>
        <p:spPr>
          <a:xfrm>
            <a:off x="540000" y="1438261"/>
            <a:ext cx="357486" cy="0"/>
          </a:xfrm>
          <a:prstGeom prst="line">
            <a:avLst/>
          </a:prstGeom>
          <a:ln>
            <a:solidFill>
              <a:schemeClr val="bg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hteck 1">
            <a:extLst>
              <a:ext uri="{FF2B5EF4-FFF2-40B4-BE49-F238E27FC236}">
                <a16:creationId xmlns:a16="http://schemas.microsoft.com/office/drawing/2014/main" id="{3CDEF74F-FBD8-4E9D-B82D-0EE8B0A5F6E7}"/>
              </a:ext>
            </a:extLst>
          </p:cNvPr>
          <p:cNvSpPr/>
          <p:nvPr/>
        </p:nvSpPr>
        <p:spPr>
          <a:xfrm>
            <a:off x="539788" y="1609019"/>
            <a:ext cx="11291596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684000"/>
            <a:r>
              <a:rPr lang="en-US" sz="2000" b="1" i="1" dirty="0">
                <a:solidFill>
                  <a:srgbClr val="FFFFFF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H</a:t>
            </a:r>
            <a:r>
              <a:rPr lang="en-US" sz="2000" b="1" dirty="0">
                <a:solidFill>
                  <a:srgbClr val="FFFFFF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1</a:t>
            </a:r>
            <a:r>
              <a:rPr lang="en-US" sz="2000" dirty="0">
                <a:solidFill>
                  <a:srgbClr val="FFFFFF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: </a:t>
            </a:r>
            <a:r>
              <a:rPr lang="en-US" sz="2000" u="sng" dirty="0">
                <a:solidFill>
                  <a:srgbClr val="FFFFFF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The </a:t>
            </a:r>
            <a:r>
              <a:rPr lang="en-US" sz="2000" u="sng" dirty="0" err="1">
                <a:solidFill>
                  <a:srgbClr val="FFFFFF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AfD</a:t>
            </a:r>
            <a:r>
              <a:rPr lang="en-US" sz="2000" u="sng" dirty="0">
                <a:solidFill>
                  <a:srgbClr val="FFFFFF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 addresses climate change in more posts than other main German parties </a:t>
            </a:r>
            <a:r>
              <a:rPr lang="en-US" sz="2000" dirty="0">
                <a:solidFill>
                  <a:srgbClr val="FFFFFF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(i.e., CDU/CSU, SPD, FDP, The Left) on social networking sites, </a:t>
            </a:r>
            <a:r>
              <a:rPr lang="en-US" sz="2000" u="sng" dirty="0">
                <a:solidFill>
                  <a:srgbClr val="FFFFFF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with the exception of the Greens.</a:t>
            </a:r>
            <a:endParaRPr lang="en-US" sz="2000" dirty="0">
              <a:solidFill>
                <a:srgbClr val="FFFFFF"/>
              </a:solidFill>
              <a:latin typeface="Red Hat Text" panose="02010303040201060303" pitchFamily="2" charset="0"/>
              <a:ea typeface="Red Hat Text" panose="02010303040201060303" pitchFamily="2" charset="0"/>
              <a:cs typeface="Red Hat Text" panose="02010303040201060303" pitchFamily="2" charset="0"/>
            </a:endParaRPr>
          </a:p>
          <a:p>
            <a:pPr indent="-684000"/>
            <a:endParaRPr lang="en-US" sz="2000" dirty="0">
              <a:solidFill>
                <a:srgbClr val="FFFFFF"/>
              </a:solidFill>
              <a:latin typeface="Red Hat Text" panose="02010303040201060303" pitchFamily="2" charset="0"/>
              <a:ea typeface="Red Hat Text" panose="02010303040201060303" pitchFamily="2" charset="0"/>
              <a:cs typeface="Red Hat Text" panose="02010303040201060303" pitchFamily="2" charset="0"/>
            </a:endParaRPr>
          </a:p>
          <a:p>
            <a:pPr indent="-684000"/>
            <a:r>
              <a:rPr lang="en-US" sz="2000" b="1" i="1" dirty="0">
                <a:solidFill>
                  <a:srgbClr val="FFFFFF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H</a:t>
            </a:r>
            <a:r>
              <a:rPr lang="en-US" sz="2000" b="1" dirty="0">
                <a:solidFill>
                  <a:srgbClr val="FFFFFF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2</a:t>
            </a:r>
            <a:r>
              <a:rPr lang="en-US" sz="2000" dirty="0">
                <a:solidFill>
                  <a:srgbClr val="FFFFFF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: In its communications on social networking sites, </a:t>
            </a:r>
            <a:r>
              <a:rPr lang="en-US" sz="2000" dirty="0">
                <a:solidFill>
                  <a:srgbClr val="00B0F0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the </a:t>
            </a:r>
            <a:r>
              <a:rPr lang="en-US" sz="2000" dirty="0" err="1">
                <a:solidFill>
                  <a:srgbClr val="00B0F0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AfD</a:t>
            </a:r>
            <a:r>
              <a:rPr lang="en-US" sz="2000" dirty="0">
                <a:solidFill>
                  <a:srgbClr val="00B0F0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 </a:t>
            </a:r>
            <a:r>
              <a:rPr lang="en-US" sz="2000" u="sng" dirty="0">
                <a:solidFill>
                  <a:srgbClr val="00B0F0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shows more climate change skepticism (H2.1) </a:t>
            </a:r>
            <a:r>
              <a:rPr lang="en-US" sz="2000" dirty="0">
                <a:solidFill>
                  <a:srgbClr val="FFFFFF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and</a:t>
            </a:r>
            <a:r>
              <a:rPr lang="en-US" sz="2000" u="sng" dirty="0">
                <a:solidFill>
                  <a:srgbClr val="FFFFFF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 </a:t>
            </a:r>
            <a:r>
              <a:rPr lang="en-US" sz="2000" u="sng" dirty="0">
                <a:solidFill>
                  <a:srgbClr val="00B0F0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less climate change acceptance (H2.2) </a:t>
            </a:r>
            <a:r>
              <a:rPr lang="en-US" sz="2000" dirty="0">
                <a:solidFill>
                  <a:srgbClr val="FFFFFF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than other main German parties (i.e., CDU/CSU, SPD, FDP, Greens, The Left).</a:t>
            </a:r>
          </a:p>
          <a:p>
            <a:pPr indent="-684000"/>
            <a:endParaRPr lang="en-US" sz="2000" dirty="0">
              <a:solidFill>
                <a:srgbClr val="FFFFFF"/>
              </a:solidFill>
              <a:latin typeface="Red Hat Text" panose="02010303040201060303" pitchFamily="2" charset="0"/>
              <a:ea typeface="Red Hat Text" panose="02010303040201060303" pitchFamily="2" charset="0"/>
              <a:cs typeface="Red Hat Text" panose="02010303040201060303" pitchFamily="2" charset="0"/>
            </a:endParaRPr>
          </a:p>
          <a:p>
            <a:endParaRPr lang="de-DE" sz="2000" dirty="0">
              <a:solidFill>
                <a:srgbClr val="FFFFFF"/>
              </a:solidFill>
              <a:latin typeface="Red Hat Text" panose="02010303040201060303" pitchFamily="2" charset="0"/>
              <a:ea typeface="Red Hat Text" panose="02010303040201060303" pitchFamily="2" charset="0"/>
              <a:cs typeface="Red Hat Text" panose="02010303040201060303" pitchFamily="2" charset="0"/>
            </a:endParaRPr>
          </a:p>
        </p:txBody>
      </p:sp>
      <p:sp>
        <p:nvSpPr>
          <p:cNvPr id="9" name="Fußzeilenplatzhalter 23">
            <a:extLst>
              <a:ext uri="{FF2B5EF4-FFF2-40B4-BE49-F238E27FC236}">
                <a16:creationId xmlns:a16="http://schemas.microsoft.com/office/drawing/2014/main" id="{86CC091D-7F6D-4608-9EE7-C2D157E2C8B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72000" y="6480000"/>
            <a:ext cx="8964000" cy="216000"/>
          </a:xfrm>
        </p:spPr>
        <p:txBody>
          <a:bodyPr/>
          <a:lstStyle/>
          <a:p>
            <a:r>
              <a:rPr lang="de-DE" dirty="0">
                <a:solidFill>
                  <a:srgbClr val="FFFFFF"/>
                </a:solidFill>
              </a:rPr>
              <a:t>Bast, </a:t>
            </a:r>
            <a:r>
              <a:rPr lang="de-DE" dirty="0" err="1">
                <a:solidFill>
                  <a:srgbClr val="FFFFFF"/>
                </a:solidFill>
              </a:rPr>
              <a:t>Zagovora</a:t>
            </a:r>
            <a:r>
              <a:rPr lang="de-DE" dirty="0">
                <a:solidFill>
                  <a:srgbClr val="FFFFFF"/>
                </a:solidFill>
              </a:rPr>
              <a:t> &amp; Barros Everett: Climate </a:t>
            </a:r>
            <a:r>
              <a:rPr lang="de-DE" dirty="0" err="1">
                <a:solidFill>
                  <a:srgbClr val="FFFFFF"/>
                </a:solidFill>
              </a:rPr>
              <a:t>Skepticism</a:t>
            </a:r>
            <a:r>
              <a:rPr lang="de-DE" dirty="0">
                <a:solidFill>
                  <a:srgbClr val="FFFFFF"/>
                </a:solidFill>
              </a:rPr>
              <a:t> in Germany </a:t>
            </a:r>
          </a:p>
        </p:txBody>
      </p:sp>
    </p:spTree>
    <p:extLst>
      <p:ext uri="{BB962C8B-B14F-4D97-AF65-F5344CB8AC3E}">
        <p14:creationId xmlns:p14="http://schemas.microsoft.com/office/powerpoint/2010/main" val="3605753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>
            <a:extLst>
              <a:ext uri="{FF2B5EF4-FFF2-40B4-BE49-F238E27FC236}">
                <a16:creationId xmlns:a16="http://schemas.microsoft.com/office/drawing/2014/main" id="{D2CDB986-B796-4062-9371-66970A8817AA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637" name="think-cell Folie" r:id="rId5" imgW="429" imgH="429" progId="TCLayout.ActiveDocument.1">
                  <p:embed/>
                </p:oleObj>
              </mc:Choice>
              <mc:Fallback>
                <p:oleObj name="think-cell Folie" r:id="rId5" imgW="429" imgH="429" progId="TCLayout.ActiveDocument.1">
                  <p:embed/>
                  <p:pic>
                    <p:nvPicPr>
                      <p:cNvPr id="3" name="Objekt 2" hidden="1">
                        <a:extLst>
                          <a:ext uri="{FF2B5EF4-FFF2-40B4-BE49-F238E27FC236}">
                            <a16:creationId xmlns:a16="http://schemas.microsoft.com/office/drawing/2014/main" id="{D2CDB986-B796-4062-9371-66970A8817A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itel 1">
            <a:extLst>
              <a:ext uri="{FF2B5EF4-FFF2-40B4-BE49-F238E27FC236}">
                <a16:creationId xmlns:a16="http://schemas.microsoft.com/office/drawing/2014/main" id="{BA19A945-33E5-4D5D-8BA3-D98CD4435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999" y="540000"/>
            <a:ext cx="11291596" cy="722377"/>
          </a:xfrm>
        </p:spPr>
        <p:txBody>
          <a:bodyPr vert="horz"/>
          <a:lstStyle/>
          <a:p>
            <a:r>
              <a:rPr lang="en-US" dirty="0">
                <a:solidFill>
                  <a:schemeClr val="bg2"/>
                </a:solidFill>
                <a:latin typeface="Red Hat Text Medium" panose="02010303040201060303" pitchFamily="2" charset="0"/>
                <a:ea typeface="Red Hat Text Medium" panose="02010303040201060303" pitchFamily="2" charset="0"/>
                <a:cs typeface="Red Hat Text Medium" panose="02010303040201060303" pitchFamily="2" charset="0"/>
              </a:rPr>
              <a:t>We Derived 3 Expectations for Far-Right Climate Skeptic Communication</a:t>
            </a:r>
          </a:p>
        </p:txBody>
      </p:sp>
      <p:sp>
        <p:nvSpPr>
          <p:cNvPr id="16" name="Foliennummernplatzhalter 31">
            <a:extLst>
              <a:ext uri="{FF2B5EF4-FFF2-40B4-BE49-F238E27FC236}">
                <a16:creationId xmlns:a16="http://schemas.microsoft.com/office/drawing/2014/main" id="{79C843AE-B698-3D3F-FADB-2FDABEE21D3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lIns="0" tIns="0" rIns="0" bIns="0"/>
          <a:lstStyle/>
          <a:p>
            <a:pPr marL="0" marR="0" lvl="0" indent="0" algn="l" defTabSz="914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F25E18-4377-4EF8-9F68-54F1A4CDCAA3}" type="slidenum">
              <a:rPr kumimoji="0" lang="de-DE" sz="8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pPr marL="0" marR="0" lvl="0" indent="0" algn="l" defTabSz="9143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de-DE" sz="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ed Hat Text" panose="02010303040201060303" pitchFamily="2" charset="0"/>
              <a:ea typeface="Red Hat Text" panose="02010303040201060303" pitchFamily="2" charset="0"/>
              <a:cs typeface="Red Hat Text" panose="02010303040201060303" pitchFamily="2" charset="0"/>
            </a:endParaRPr>
          </a:p>
        </p:txBody>
      </p:sp>
      <p:cxnSp>
        <p:nvCxnSpPr>
          <p:cNvPr id="5" name="Gerader Verbinder 3">
            <a:extLst>
              <a:ext uri="{FF2B5EF4-FFF2-40B4-BE49-F238E27FC236}">
                <a16:creationId xmlns:a16="http://schemas.microsoft.com/office/drawing/2014/main" id="{2C4CC7B1-2BAC-CF59-5871-10D31B9FFF32}"/>
              </a:ext>
            </a:extLst>
          </p:cNvPr>
          <p:cNvCxnSpPr>
            <a:cxnSpLocks/>
          </p:cNvCxnSpPr>
          <p:nvPr/>
        </p:nvCxnSpPr>
        <p:spPr>
          <a:xfrm>
            <a:off x="540000" y="1438261"/>
            <a:ext cx="357486" cy="0"/>
          </a:xfrm>
          <a:prstGeom prst="line">
            <a:avLst/>
          </a:prstGeom>
          <a:ln>
            <a:solidFill>
              <a:schemeClr val="bg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hteck 1">
            <a:extLst>
              <a:ext uri="{FF2B5EF4-FFF2-40B4-BE49-F238E27FC236}">
                <a16:creationId xmlns:a16="http://schemas.microsoft.com/office/drawing/2014/main" id="{3CDEF74F-FBD8-4E9D-B82D-0EE8B0A5F6E7}"/>
              </a:ext>
            </a:extLst>
          </p:cNvPr>
          <p:cNvSpPr/>
          <p:nvPr/>
        </p:nvSpPr>
        <p:spPr>
          <a:xfrm>
            <a:off x="539788" y="1609019"/>
            <a:ext cx="11291596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684000"/>
            <a:r>
              <a:rPr lang="en-US" sz="2000" b="1" i="1" dirty="0">
                <a:solidFill>
                  <a:srgbClr val="FFFFFF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H</a:t>
            </a:r>
            <a:r>
              <a:rPr lang="en-US" sz="2000" b="1" dirty="0">
                <a:solidFill>
                  <a:srgbClr val="FFFFFF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1</a:t>
            </a:r>
            <a:r>
              <a:rPr lang="en-US" sz="2000" dirty="0">
                <a:solidFill>
                  <a:srgbClr val="FFFFFF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: The </a:t>
            </a:r>
            <a:r>
              <a:rPr lang="en-US" sz="2000" dirty="0" err="1">
                <a:solidFill>
                  <a:srgbClr val="FFFFFF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AfD</a:t>
            </a:r>
            <a:r>
              <a:rPr lang="en-US" sz="2000" dirty="0">
                <a:solidFill>
                  <a:srgbClr val="FFFFFF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 </a:t>
            </a:r>
            <a:r>
              <a:rPr lang="en-US" sz="2000" u="sng" dirty="0">
                <a:solidFill>
                  <a:srgbClr val="FFFFFF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addresses climate change in more posts than other main German parties </a:t>
            </a:r>
            <a:r>
              <a:rPr lang="en-US" sz="2000" dirty="0">
                <a:solidFill>
                  <a:srgbClr val="FFFFFF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(i.e., CDU/CSU, SPD, FDP, The Left) on social networking sites, </a:t>
            </a:r>
            <a:r>
              <a:rPr lang="en-US" sz="2000" u="sng" dirty="0">
                <a:solidFill>
                  <a:srgbClr val="FFFFFF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with the exception of the Greens.</a:t>
            </a:r>
            <a:endParaRPr lang="en-US" sz="2000" dirty="0">
              <a:solidFill>
                <a:srgbClr val="FFFFFF"/>
              </a:solidFill>
              <a:latin typeface="Red Hat Text" panose="02010303040201060303" pitchFamily="2" charset="0"/>
              <a:ea typeface="Red Hat Text" panose="02010303040201060303" pitchFamily="2" charset="0"/>
              <a:cs typeface="Red Hat Text" panose="02010303040201060303" pitchFamily="2" charset="0"/>
            </a:endParaRPr>
          </a:p>
          <a:p>
            <a:pPr indent="-684000"/>
            <a:endParaRPr lang="en-US" sz="2000" dirty="0">
              <a:solidFill>
                <a:srgbClr val="FFFFFF"/>
              </a:solidFill>
              <a:latin typeface="Red Hat Text" panose="02010303040201060303" pitchFamily="2" charset="0"/>
              <a:ea typeface="Red Hat Text" panose="02010303040201060303" pitchFamily="2" charset="0"/>
              <a:cs typeface="Red Hat Text" panose="02010303040201060303" pitchFamily="2" charset="0"/>
            </a:endParaRPr>
          </a:p>
          <a:p>
            <a:pPr indent="-684000"/>
            <a:r>
              <a:rPr lang="en-US" sz="2000" b="1" i="1" dirty="0">
                <a:solidFill>
                  <a:srgbClr val="FFFFFF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H</a:t>
            </a:r>
            <a:r>
              <a:rPr lang="en-US" sz="2000" b="1" dirty="0">
                <a:solidFill>
                  <a:srgbClr val="FFFFFF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2</a:t>
            </a:r>
            <a:r>
              <a:rPr lang="en-US" sz="2000" dirty="0">
                <a:solidFill>
                  <a:srgbClr val="FFFFFF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: In its communications on social networking sites, the </a:t>
            </a:r>
            <a:r>
              <a:rPr lang="en-US" sz="2000" dirty="0" err="1">
                <a:solidFill>
                  <a:srgbClr val="FFFFFF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AfD</a:t>
            </a:r>
            <a:r>
              <a:rPr lang="en-US" sz="2000" dirty="0">
                <a:solidFill>
                  <a:srgbClr val="FFFFFF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 </a:t>
            </a:r>
            <a:r>
              <a:rPr lang="en-US" sz="2000" u="sng" dirty="0">
                <a:solidFill>
                  <a:srgbClr val="FFFFFF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shows more climate change skepticism (H2.1) </a:t>
            </a:r>
            <a:r>
              <a:rPr lang="en-US" sz="2000" dirty="0">
                <a:solidFill>
                  <a:srgbClr val="FFFFFF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and</a:t>
            </a:r>
            <a:r>
              <a:rPr lang="en-US" sz="2000" u="sng" dirty="0">
                <a:solidFill>
                  <a:srgbClr val="FFFFFF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 less climate change acceptance (H2.2) </a:t>
            </a:r>
            <a:r>
              <a:rPr lang="en-US" sz="2000" dirty="0">
                <a:solidFill>
                  <a:srgbClr val="FFFFFF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than other main German parties (i.e., CDU/CSU, SPD, FDP, Greens, The Left).</a:t>
            </a:r>
          </a:p>
          <a:p>
            <a:pPr indent="-684000"/>
            <a:endParaRPr lang="en-US" sz="2000" dirty="0">
              <a:solidFill>
                <a:srgbClr val="FFFFFF"/>
              </a:solidFill>
              <a:latin typeface="Red Hat Text" panose="02010303040201060303" pitchFamily="2" charset="0"/>
              <a:ea typeface="Red Hat Text" panose="02010303040201060303" pitchFamily="2" charset="0"/>
              <a:cs typeface="Red Hat Text" panose="02010303040201060303" pitchFamily="2" charset="0"/>
            </a:endParaRPr>
          </a:p>
          <a:p>
            <a:pPr indent="-684000"/>
            <a:r>
              <a:rPr lang="en-US" sz="2000" b="1" i="1" dirty="0">
                <a:solidFill>
                  <a:srgbClr val="FFFFFF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H</a:t>
            </a:r>
            <a:r>
              <a:rPr lang="en-US" sz="2000" b="1" dirty="0">
                <a:solidFill>
                  <a:srgbClr val="FFFFFF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3</a:t>
            </a:r>
            <a:r>
              <a:rPr lang="en-US" sz="2000" dirty="0">
                <a:solidFill>
                  <a:srgbClr val="FFFFFF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: In its communications on social networking sites, </a:t>
            </a:r>
            <a:r>
              <a:rPr lang="en-US" sz="2000" dirty="0">
                <a:solidFill>
                  <a:srgbClr val="00B0F0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the </a:t>
            </a:r>
            <a:r>
              <a:rPr lang="en-US" sz="2000" u="sng" dirty="0" err="1">
                <a:solidFill>
                  <a:srgbClr val="00B0F0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AfD</a:t>
            </a:r>
            <a:r>
              <a:rPr lang="en-US" sz="2000" u="sng" dirty="0">
                <a:solidFill>
                  <a:srgbClr val="00B0F0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 uses process and response skepticism more than evidence skepticism</a:t>
            </a:r>
            <a:r>
              <a:rPr lang="en-US" sz="2000" u="sng" dirty="0">
                <a:solidFill>
                  <a:srgbClr val="FFFFFF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.</a:t>
            </a:r>
          </a:p>
          <a:p>
            <a:endParaRPr lang="en-US" sz="2000" dirty="0">
              <a:solidFill>
                <a:srgbClr val="FFFFFF"/>
              </a:solidFill>
              <a:latin typeface="Red Hat Text" panose="02010303040201060303" pitchFamily="2" charset="0"/>
              <a:ea typeface="Red Hat Text" panose="02010303040201060303" pitchFamily="2" charset="0"/>
              <a:cs typeface="Red Hat Text" panose="02010303040201060303" pitchFamily="2" charset="0"/>
            </a:endParaRPr>
          </a:p>
          <a:p>
            <a:endParaRPr lang="en-US" sz="2000" dirty="0">
              <a:solidFill>
                <a:srgbClr val="FFFFFF"/>
              </a:solidFill>
              <a:latin typeface="Red Hat Text" panose="02010303040201060303" pitchFamily="2" charset="0"/>
              <a:ea typeface="Red Hat Text" panose="02010303040201060303" pitchFamily="2" charset="0"/>
              <a:cs typeface="Red Hat Text" panose="02010303040201060303" pitchFamily="2" charset="0"/>
            </a:endParaRPr>
          </a:p>
          <a:p>
            <a:endParaRPr lang="de-DE" sz="2000" dirty="0">
              <a:solidFill>
                <a:srgbClr val="FFFFFF"/>
              </a:solidFill>
              <a:latin typeface="Red Hat Text" panose="02010303040201060303" pitchFamily="2" charset="0"/>
              <a:ea typeface="Red Hat Text" panose="02010303040201060303" pitchFamily="2" charset="0"/>
              <a:cs typeface="Red Hat Text" panose="02010303040201060303" pitchFamily="2" charset="0"/>
            </a:endParaRPr>
          </a:p>
        </p:txBody>
      </p:sp>
      <p:sp>
        <p:nvSpPr>
          <p:cNvPr id="9" name="Fußzeilenplatzhalter 23">
            <a:extLst>
              <a:ext uri="{FF2B5EF4-FFF2-40B4-BE49-F238E27FC236}">
                <a16:creationId xmlns:a16="http://schemas.microsoft.com/office/drawing/2014/main" id="{86CC091D-7F6D-4608-9EE7-C2D157E2C8B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72000" y="6480000"/>
            <a:ext cx="8964000" cy="216000"/>
          </a:xfrm>
        </p:spPr>
        <p:txBody>
          <a:bodyPr/>
          <a:lstStyle/>
          <a:p>
            <a:r>
              <a:rPr lang="de-DE" dirty="0">
                <a:solidFill>
                  <a:srgbClr val="FFFFFF"/>
                </a:solidFill>
              </a:rPr>
              <a:t>Bast, </a:t>
            </a:r>
            <a:r>
              <a:rPr lang="de-DE" dirty="0" err="1">
                <a:solidFill>
                  <a:srgbClr val="FFFFFF"/>
                </a:solidFill>
              </a:rPr>
              <a:t>Zagovora</a:t>
            </a:r>
            <a:r>
              <a:rPr lang="de-DE" dirty="0">
                <a:solidFill>
                  <a:srgbClr val="FFFFFF"/>
                </a:solidFill>
              </a:rPr>
              <a:t> &amp; Barros Everett: Climate </a:t>
            </a:r>
            <a:r>
              <a:rPr lang="de-DE" dirty="0" err="1">
                <a:solidFill>
                  <a:srgbClr val="FFFFFF"/>
                </a:solidFill>
              </a:rPr>
              <a:t>Skepticism</a:t>
            </a:r>
            <a:r>
              <a:rPr lang="de-DE" dirty="0">
                <a:solidFill>
                  <a:srgbClr val="FFFFFF"/>
                </a:solidFill>
              </a:rPr>
              <a:t> in Germany </a:t>
            </a:r>
          </a:p>
        </p:txBody>
      </p:sp>
    </p:spTree>
    <p:extLst>
      <p:ext uri="{BB962C8B-B14F-4D97-AF65-F5344CB8AC3E}">
        <p14:creationId xmlns:p14="http://schemas.microsoft.com/office/powerpoint/2010/main" val="747409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>
            <a:extLst>
              <a:ext uri="{FF2B5EF4-FFF2-40B4-BE49-F238E27FC236}">
                <a16:creationId xmlns:a16="http://schemas.microsoft.com/office/drawing/2014/main" id="{D2CDB986-B796-4062-9371-66970A8817AA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661" name="think-cell Folie" r:id="rId5" imgW="429" imgH="429" progId="TCLayout.ActiveDocument.1">
                  <p:embed/>
                </p:oleObj>
              </mc:Choice>
              <mc:Fallback>
                <p:oleObj name="think-cell Folie" r:id="rId5" imgW="429" imgH="429" progId="TCLayout.ActiveDocument.1">
                  <p:embed/>
                  <p:pic>
                    <p:nvPicPr>
                      <p:cNvPr id="3" name="Objekt 2" hidden="1">
                        <a:extLst>
                          <a:ext uri="{FF2B5EF4-FFF2-40B4-BE49-F238E27FC236}">
                            <a16:creationId xmlns:a16="http://schemas.microsoft.com/office/drawing/2014/main" id="{D2CDB986-B796-4062-9371-66970A8817A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itel 1">
            <a:extLst>
              <a:ext uri="{FF2B5EF4-FFF2-40B4-BE49-F238E27FC236}">
                <a16:creationId xmlns:a16="http://schemas.microsoft.com/office/drawing/2014/main" id="{BA19A945-33E5-4D5D-8BA3-D98CD4435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999" y="540000"/>
            <a:ext cx="11291596" cy="722377"/>
          </a:xfrm>
        </p:spPr>
        <p:txBody>
          <a:bodyPr vert="horz"/>
          <a:lstStyle/>
          <a:p>
            <a:r>
              <a:rPr lang="en-US" dirty="0">
                <a:solidFill>
                  <a:schemeClr val="bg2"/>
                </a:solidFill>
                <a:latin typeface="Red Hat Text Medium" panose="02010303040201060303" pitchFamily="2" charset="0"/>
                <a:ea typeface="Red Hat Text Medium" panose="02010303040201060303" pitchFamily="2" charset="0"/>
                <a:cs typeface="Red Hat Text Medium" panose="02010303040201060303" pitchFamily="2" charset="0"/>
              </a:rPr>
              <a:t>We Derived 3 Expectations for Far-Right Climate Skeptic Communication</a:t>
            </a:r>
          </a:p>
        </p:txBody>
      </p:sp>
      <p:sp>
        <p:nvSpPr>
          <p:cNvPr id="16" name="Foliennummernplatzhalter 31">
            <a:extLst>
              <a:ext uri="{FF2B5EF4-FFF2-40B4-BE49-F238E27FC236}">
                <a16:creationId xmlns:a16="http://schemas.microsoft.com/office/drawing/2014/main" id="{79C843AE-B698-3D3F-FADB-2FDABEE21D3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lIns="0" tIns="0" rIns="0" bIns="0"/>
          <a:lstStyle/>
          <a:p>
            <a:pPr marL="0" marR="0" lvl="0" indent="0" algn="l" defTabSz="914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F25E18-4377-4EF8-9F68-54F1A4CDCAA3}" type="slidenum">
              <a:rPr kumimoji="0" lang="de-DE" sz="8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pPr marL="0" marR="0" lvl="0" indent="0" algn="l" defTabSz="9143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de-DE" sz="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ed Hat Text" panose="02010303040201060303" pitchFamily="2" charset="0"/>
              <a:ea typeface="Red Hat Text" panose="02010303040201060303" pitchFamily="2" charset="0"/>
              <a:cs typeface="Red Hat Text" panose="02010303040201060303" pitchFamily="2" charset="0"/>
            </a:endParaRPr>
          </a:p>
        </p:txBody>
      </p:sp>
      <p:cxnSp>
        <p:nvCxnSpPr>
          <p:cNvPr id="5" name="Gerader Verbinder 3">
            <a:extLst>
              <a:ext uri="{FF2B5EF4-FFF2-40B4-BE49-F238E27FC236}">
                <a16:creationId xmlns:a16="http://schemas.microsoft.com/office/drawing/2014/main" id="{2C4CC7B1-2BAC-CF59-5871-10D31B9FFF32}"/>
              </a:ext>
            </a:extLst>
          </p:cNvPr>
          <p:cNvCxnSpPr>
            <a:cxnSpLocks/>
          </p:cNvCxnSpPr>
          <p:nvPr/>
        </p:nvCxnSpPr>
        <p:spPr>
          <a:xfrm>
            <a:off x="540000" y="1438261"/>
            <a:ext cx="357486" cy="0"/>
          </a:xfrm>
          <a:prstGeom prst="line">
            <a:avLst/>
          </a:prstGeom>
          <a:ln>
            <a:solidFill>
              <a:schemeClr val="bg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hteck 1">
            <a:extLst>
              <a:ext uri="{FF2B5EF4-FFF2-40B4-BE49-F238E27FC236}">
                <a16:creationId xmlns:a16="http://schemas.microsoft.com/office/drawing/2014/main" id="{3CDEF74F-FBD8-4E9D-B82D-0EE8B0A5F6E7}"/>
              </a:ext>
            </a:extLst>
          </p:cNvPr>
          <p:cNvSpPr/>
          <p:nvPr/>
        </p:nvSpPr>
        <p:spPr>
          <a:xfrm>
            <a:off x="539788" y="1609019"/>
            <a:ext cx="11291596" cy="42165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684000"/>
            <a:r>
              <a:rPr lang="en-US" sz="2000" b="1" i="1" dirty="0">
                <a:solidFill>
                  <a:srgbClr val="FFFFFF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H</a:t>
            </a:r>
            <a:r>
              <a:rPr lang="en-US" sz="2000" b="1" dirty="0">
                <a:solidFill>
                  <a:srgbClr val="FFFFFF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1</a:t>
            </a:r>
            <a:r>
              <a:rPr lang="en-US" sz="2000" dirty="0">
                <a:solidFill>
                  <a:srgbClr val="FFFFFF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: The </a:t>
            </a:r>
            <a:r>
              <a:rPr lang="en-US" sz="2000" dirty="0" err="1">
                <a:solidFill>
                  <a:srgbClr val="FFFFFF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AfD</a:t>
            </a:r>
            <a:r>
              <a:rPr lang="en-US" sz="2000" dirty="0">
                <a:solidFill>
                  <a:srgbClr val="FFFFFF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 </a:t>
            </a:r>
            <a:r>
              <a:rPr lang="en-US" sz="2000" u="sng" dirty="0">
                <a:solidFill>
                  <a:srgbClr val="FFFFFF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addresses climate change in more posts than other main German parties </a:t>
            </a:r>
            <a:r>
              <a:rPr lang="en-US" sz="2000" dirty="0">
                <a:solidFill>
                  <a:srgbClr val="FFFFFF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(i.e., CDU/CSU, SPD, FDP, The Left) on social networking sites, </a:t>
            </a:r>
            <a:r>
              <a:rPr lang="en-US" sz="2000" u="sng" dirty="0">
                <a:solidFill>
                  <a:srgbClr val="FFFFFF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with the exception of the Greens.</a:t>
            </a:r>
            <a:endParaRPr lang="en-US" sz="2000" dirty="0">
              <a:solidFill>
                <a:srgbClr val="FFFFFF"/>
              </a:solidFill>
              <a:latin typeface="Red Hat Text" panose="02010303040201060303" pitchFamily="2" charset="0"/>
              <a:ea typeface="Red Hat Text" panose="02010303040201060303" pitchFamily="2" charset="0"/>
              <a:cs typeface="Red Hat Text" panose="02010303040201060303" pitchFamily="2" charset="0"/>
            </a:endParaRPr>
          </a:p>
          <a:p>
            <a:pPr indent="-684000"/>
            <a:endParaRPr lang="en-US" sz="2000" dirty="0">
              <a:solidFill>
                <a:srgbClr val="FFFFFF"/>
              </a:solidFill>
              <a:latin typeface="Red Hat Text" panose="02010303040201060303" pitchFamily="2" charset="0"/>
              <a:ea typeface="Red Hat Text" panose="02010303040201060303" pitchFamily="2" charset="0"/>
              <a:cs typeface="Red Hat Text" panose="02010303040201060303" pitchFamily="2" charset="0"/>
            </a:endParaRPr>
          </a:p>
          <a:p>
            <a:pPr indent="-684000"/>
            <a:r>
              <a:rPr lang="en-US" sz="2000" b="1" i="1" dirty="0">
                <a:solidFill>
                  <a:srgbClr val="FFFFFF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H</a:t>
            </a:r>
            <a:r>
              <a:rPr lang="en-US" sz="2000" b="1" dirty="0">
                <a:solidFill>
                  <a:srgbClr val="FFFFFF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2</a:t>
            </a:r>
            <a:r>
              <a:rPr lang="en-US" sz="2000" dirty="0">
                <a:solidFill>
                  <a:srgbClr val="FFFFFF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: In its communications on social networking sites, the </a:t>
            </a:r>
            <a:r>
              <a:rPr lang="en-US" sz="2000" dirty="0" err="1">
                <a:solidFill>
                  <a:srgbClr val="FFFFFF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AfD</a:t>
            </a:r>
            <a:r>
              <a:rPr lang="en-US" sz="2000" dirty="0">
                <a:solidFill>
                  <a:srgbClr val="FFFFFF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 </a:t>
            </a:r>
            <a:r>
              <a:rPr lang="en-US" sz="2000" u="sng" dirty="0">
                <a:solidFill>
                  <a:srgbClr val="FFFFFF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shows more climate change skepticism (H2.1) </a:t>
            </a:r>
            <a:r>
              <a:rPr lang="en-US" sz="2000" dirty="0">
                <a:solidFill>
                  <a:srgbClr val="FFFFFF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and</a:t>
            </a:r>
            <a:r>
              <a:rPr lang="en-US" sz="2000" u="sng" dirty="0">
                <a:solidFill>
                  <a:srgbClr val="FFFFFF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 less climate change acceptance (H2.2) </a:t>
            </a:r>
            <a:r>
              <a:rPr lang="en-US" sz="2000" dirty="0">
                <a:solidFill>
                  <a:srgbClr val="FFFFFF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than other main German parties (i.e., CDU/CSU, SPD, FDP, Greens, The Left).</a:t>
            </a:r>
          </a:p>
          <a:p>
            <a:pPr indent="-684000"/>
            <a:endParaRPr lang="en-US" sz="2000" dirty="0">
              <a:solidFill>
                <a:srgbClr val="FFFFFF"/>
              </a:solidFill>
              <a:latin typeface="Red Hat Text" panose="02010303040201060303" pitchFamily="2" charset="0"/>
              <a:ea typeface="Red Hat Text" panose="02010303040201060303" pitchFamily="2" charset="0"/>
              <a:cs typeface="Red Hat Text" panose="02010303040201060303" pitchFamily="2" charset="0"/>
            </a:endParaRPr>
          </a:p>
          <a:p>
            <a:pPr indent="-684000"/>
            <a:r>
              <a:rPr lang="en-US" sz="2000" b="1" i="1" dirty="0">
                <a:solidFill>
                  <a:srgbClr val="FFFFFF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H</a:t>
            </a:r>
            <a:r>
              <a:rPr lang="en-US" sz="2000" b="1" dirty="0">
                <a:solidFill>
                  <a:srgbClr val="FFFFFF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3</a:t>
            </a:r>
            <a:r>
              <a:rPr lang="en-US" sz="2000" dirty="0">
                <a:solidFill>
                  <a:srgbClr val="FFFFFF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: In its communications on social networking sites, the </a:t>
            </a:r>
            <a:r>
              <a:rPr lang="en-US" sz="2000" u="sng" dirty="0" err="1">
                <a:solidFill>
                  <a:srgbClr val="FFFFFF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AfD</a:t>
            </a:r>
            <a:r>
              <a:rPr lang="en-US" sz="2000" u="sng" dirty="0">
                <a:solidFill>
                  <a:srgbClr val="FFFFFF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 uses process and response skepticism more than evidence skepticism.</a:t>
            </a:r>
          </a:p>
          <a:p>
            <a:endParaRPr lang="en-US" sz="2000" dirty="0">
              <a:solidFill>
                <a:srgbClr val="FFFFFF"/>
              </a:solidFill>
              <a:latin typeface="Red Hat Text" panose="02010303040201060303" pitchFamily="2" charset="0"/>
              <a:ea typeface="Red Hat Text" panose="02010303040201060303" pitchFamily="2" charset="0"/>
              <a:cs typeface="Red Hat Text" panose="02010303040201060303" pitchFamily="2" charset="0"/>
            </a:endParaRPr>
          </a:p>
          <a:p>
            <a:br>
              <a:rPr lang="en-US" sz="2000" dirty="0">
                <a:solidFill>
                  <a:srgbClr val="FFFFFF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</a:br>
            <a:r>
              <a:rPr lang="en-US" sz="2800" b="1" dirty="0">
                <a:solidFill>
                  <a:srgbClr val="FFFFFF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+</a:t>
            </a:r>
            <a:r>
              <a:rPr lang="en-US" sz="2000" dirty="0">
                <a:solidFill>
                  <a:srgbClr val="FFFFFF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 explore </a:t>
            </a:r>
            <a:r>
              <a:rPr lang="en-US" sz="2000" dirty="0">
                <a:solidFill>
                  <a:srgbClr val="00B0F0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topics</a:t>
            </a:r>
            <a:r>
              <a:rPr lang="en-US" sz="2000" dirty="0">
                <a:solidFill>
                  <a:srgbClr val="FFFFFF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 through which CCS is realized</a:t>
            </a:r>
          </a:p>
          <a:p>
            <a:endParaRPr lang="de-DE" sz="2000" dirty="0">
              <a:solidFill>
                <a:srgbClr val="FFFFFF"/>
              </a:solidFill>
              <a:latin typeface="Red Hat Text" panose="02010303040201060303" pitchFamily="2" charset="0"/>
              <a:ea typeface="Red Hat Text" panose="02010303040201060303" pitchFamily="2" charset="0"/>
              <a:cs typeface="Red Hat Text" panose="02010303040201060303" pitchFamily="2" charset="0"/>
            </a:endParaRPr>
          </a:p>
        </p:txBody>
      </p:sp>
      <p:sp>
        <p:nvSpPr>
          <p:cNvPr id="9" name="Fußzeilenplatzhalter 23">
            <a:extLst>
              <a:ext uri="{FF2B5EF4-FFF2-40B4-BE49-F238E27FC236}">
                <a16:creationId xmlns:a16="http://schemas.microsoft.com/office/drawing/2014/main" id="{86CC091D-7F6D-4608-9EE7-C2D157E2C8B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72000" y="6480000"/>
            <a:ext cx="8964000" cy="216000"/>
          </a:xfrm>
        </p:spPr>
        <p:txBody>
          <a:bodyPr/>
          <a:lstStyle/>
          <a:p>
            <a:r>
              <a:rPr lang="de-DE" dirty="0">
                <a:solidFill>
                  <a:srgbClr val="FFFFFF"/>
                </a:solidFill>
              </a:rPr>
              <a:t>Bast, </a:t>
            </a:r>
            <a:r>
              <a:rPr lang="de-DE" dirty="0" err="1">
                <a:solidFill>
                  <a:srgbClr val="FFFFFF"/>
                </a:solidFill>
              </a:rPr>
              <a:t>Zagovora</a:t>
            </a:r>
            <a:r>
              <a:rPr lang="de-DE" dirty="0">
                <a:solidFill>
                  <a:srgbClr val="FFFFFF"/>
                </a:solidFill>
              </a:rPr>
              <a:t> &amp; Barros Everett: Climate </a:t>
            </a:r>
            <a:r>
              <a:rPr lang="de-DE" dirty="0" err="1">
                <a:solidFill>
                  <a:srgbClr val="FFFFFF"/>
                </a:solidFill>
              </a:rPr>
              <a:t>Skepticism</a:t>
            </a:r>
            <a:r>
              <a:rPr lang="de-DE" dirty="0">
                <a:solidFill>
                  <a:srgbClr val="FFFFFF"/>
                </a:solidFill>
              </a:rPr>
              <a:t> in Germany </a:t>
            </a:r>
          </a:p>
        </p:txBody>
      </p:sp>
    </p:spTree>
    <p:extLst>
      <p:ext uri="{BB962C8B-B14F-4D97-AF65-F5344CB8AC3E}">
        <p14:creationId xmlns:p14="http://schemas.microsoft.com/office/powerpoint/2010/main" val="4218046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>
            <a:extLst>
              <a:ext uri="{FF2B5EF4-FFF2-40B4-BE49-F238E27FC236}">
                <a16:creationId xmlns:a16="http://schemas.microsoft.com/office/drawing/2014/main" id="{D2CDB986-B796-4062-9371-66970A8817AA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153" name="think-cell Folie" r:id="rId5" imgW="429" imgH="429" progId="TCLayout.ActiveDocument.1">
                  <p:embed/>
                </p:oleObj>
              </mc:Choice>
              <mc:Fallback>
                <p:oleObj name="think-cell Folie" r:id="rId5" imgW="429" imgH="429" progId="TCLayout.ActiveDocument.1">
                  <p:embed/>
                  <p:pic>
                    <p:nvPicPr>
                      <p:cNvPr id="3" name="Objekt 2" hidden="1">
                        <a:extLst>
                          <a:ext uri="{FF2B5EF4-FFF2-40B4-BE49-F238E27FC236}">
                            <a16:creationId xmlns:a16="http://schemas.microsoft.com/office/drawing/2014/main" id="{D2CDB986-B796-4062-9371-66970A8817A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itel 1">
            <a:extLst>
              <a:ext uri="{FF2B5EF4-FFF2-40B4-BE49-F238E27FC236}">
                <a16:creationId xmlns:a16="http://schemas.microsoft.com/office/drawing/2014/main" id="{BA19A945-33E5-4D5D-8BA3-D98CD4435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998" y="540000"/>
            <a:ext cx="11254525" cy="362279"/>
          </a:xfrm>
        </p:spPr>
        <p:txBody>
          <a:bodyPr vert="horz"/>
          <a:lstStyle/>
          <a:p>
            <a:r>
              <a:rPr lang="en-US" dirty="0">
                <a:solidFill>
                  <a:schemeClr val="bg2"/>
                </a:solidFill>
                <a:latin typeface="Red Hat Text Medium" panose="02010303040201060303" pitchFamily="2" charset="0"/>
                <a:ea typeface="Red Hat Text Medium" panose="02010303040201060303" pitchFamily="2" charset="0"/>
                <a:cs typeface="Red Hat Text Medium" panose="02010303040201060303" pitchFamily="2" charset="0"/>
              </a:rPr>
              <a:t>Social Media Posts Were Classified With BERT Model</a:t>
            </a:r>
          </a:p>
        </p:txBody>
      </p:sp>
      <p:sp>
        <p:nvSpPr>
          <p:cNvPr id="16" name="Foliennummernplatzhalter 31">
            <a:extLst>
              <a:ext uri="{FF2B5EF4-FFF2-40B4-BE49-F238E27FC236}">
                <a16:creationId xmlns:a16="http://schemas.microsoft.com/office/drawing/2014/main" id="{79C843AE-B698-3D3F-FADB-2FDABEE21D3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44136" y="5940747"/>
            <a:ext cx="360000" cy="216000"/>
          </a:xfrm>
        </p:spPr>
        <p:txBody>
          <a:bodyPr lIns="0" tIns="0" rIns="0" bIns="0"/>
          <a:lstStyle/>
          <a:p>
            <a:pPr marL="0" marR="0" lvl="0" indent="0" algn="l" defTabSz="914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F25E18-4377-4EF8-9F68-54F1A4CDCAA3}" type="slidenum">
              <a:rPr kumimoji="0" lang="de-DE" sz="8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pPr marL="0" marR="0" lvl="0" indent="0" algn="l" defTabSz="9143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de-DE" sz="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ed Hat Text" panose="02010303040201060303" pitchFamily="2" charset="0"/>
              <a:ea typeface="Red Hat Text" panose="02010303040201060303" pitchFamily="2" charset="0"/>
              <a:cs typeface="Red Hat Text" panose="02010303040201060303" pitchFamily="2" charset="0"/>
            </a:endParaRPr>
          </a:p>
        </p:txBody>
      </p:sp>
      <p:cxnSp>
        <p:nvCxnSpPr>
          <p:cNvPr id="5" name="Gerader Verbinder 3">
            <a:extLst>
              <a:ext uri="{FF2B5EF4-FFF2-40B4-BE49-F238E27FC236}">
                <a16:creationId xmlns:a16="http://schemas.microsoft.com/office/drawing/2014/main" id="{2C4CC7B1-2BAC-CF59-5871-10D31B9FFF32}"/>
              </a:ext>
            </a:extLst>
          </p:cNvPr>
          <p:cNvCxnSpPr>
            <a:cxnSpLocks/>
          </p:cNvCxnSpPr>
          <p:nvPr/>
        </p:nvCxnSpPr>
        <p:spPr>
          <a:xfrm>
            <a:off x="577914" y="1251224"/>
            <a:ext cx="357486" cy="0"/>
          </a:xfrm>
          <a:prstGeom prst="line">
            <a:avLst/>
          </a:prstGeom>
          <a:ln>
            <a:solidFill>
              <a:schemeClr val="bg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Gruppieren 32">
            <a:extLst>
              <a:ext uri="{FF2B5EF4-FFF2-40B4-BE49-F238E27FC236}">
                <a16:creationId xmlns:a16="http://schemas.microsoft.com/office/drawing/2014/main" id="{10C4B3E2-E972-4686-85D3-7F20A0E7C49F}"/>
              </a:ext>
            </a:extLst>
          </p:cNvPr>
          <p:cNvGrpSpPr/>
          <p:nvPr/>
        </p:nvGrpSpPr>
        <p:grpSpPr>
          <a:xfrm>
            <a:off x="577914" y="1476007"/>
            <a:ext cx="3158346" cy="4841993"/>
            <a:chOff x="560050" y="1665288"/>
            <a:chExt cx="3415814" cy="4356100"/>
          </a:xfrm>
          <a:solidFill>
            <a:schemeClr val="tx2"/>
          </a:solidFill>
        </p:grpSpPr>
        <p:sp>
          <p:nvSpPr>
            <p:cNvPr id="34" name="Freihandform 27">
              <a:extLst>
                <a:ext uri="{FF2B5EF4-FFF2-40B4-BE49-F238E27FC236}">
                  <a16:creationId xmlns:a16="http://schemas.microsoft.com/office/drawing/2014/main" id="{48DF9AF8-487C-4A16-8053-A63A4C532048}"/>
                </a:ext>
              </a:extLst>
            </p:cNvPr>
            <p:cNvSpPr/>
            <p:nvPr/>
          </p:nvSpPr>
          <p:spPr>
            <a:xfrm>
              <a:off x="560050" y="1665288"/>
              <a:ext cx="3415812" cy="4320000"/>
            </a:xfrm>
            <a:custGeom>
              <a:avLst/>
              <a:gdLst>
                <a:gd name="connsiteX0" fmla="*/ 2 w 3415812"/>
                <a:gd name="connsiteY0" fmla="*/ 0 h 4320000"/>
                <a:gd name="connsiteX1" fmla="*/ 3415812 w 3415812"/>
                <a:gd name="connsiteY1" fmla="*/ 0 h 4320000"/>
                <a:gd name="connsiteX2" fmla="*/ 3415812 w 3415812"/>
                <a:gd name="connsiteY2" fmla="*/ 3240000 h 4320000"/>
                <a:gd name="connsiteX3" fmla="*/ 3415812 w 3415812"/>
                <a:gd name="connsiteY3" fmla="*/ 3245040 h 4320000"/>
                <a:gd name="connsiteX4" fmla="*/ 3415558 w 3415812"/>
                <a:gd name="connsiteY4" fmla="*/ 3245040 h 4320000"/>
                <a:gd name="connsiteX5" fmla="*/ 3410236 w 3415812"/>
                <a:gd name="connsiteY5" fmla="*/ 3350424 h 4320000"/>
                <a:gd name="connsiteX6" fmla="*/ 2446236 w 3415812"/>
                <a:gd name="connsiteY6" fmla="*/ 4314424 h 4320000"/>
                <a:gd name="connsiteX7" fmla="*/ 2353363 w 3415812"/>
                <a:gd name="connsiteY7" fmla="*/ 4319114 h 4320000"/>
                <a:gd name="connsiteX8" fmla="*/ 2353363 w 3415812"/>
                <a:gd name="connsiteY8" fmla="*/ 4320000 h 4320000"/>
                <a:gd name="connsiteX9" fmla="*/ 2335812 w 3415812"/>
                <a:gd name="connsiteY9" fmla="*/ 4320000 h 4320000"/>
                <a:gd name="connsiteX10" fmla="*/ 0 w 3415812"/>
                <a:gd name="connsiteY10" fmla="*/ 4320000 h 4320000"/>
                <a:gd name="connsiteX11" fmla="*/ 0 w 3415812"/>
                <a:gd name="connsiteY11" fmla="*/ 2 h 4320000"/>
                <a:gd name="connsiteX12" fmla="*/ 2 w 3415812"/>
                <a:gd name="connsiteY12" fmla="*/ 2 h 43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15812" h="4320000">
                  <a:moveTo>
                    <a:pt x="2" y="0"/>
                  </a:moveTo>
                  <a:lnTo>
                    <a:pt x="3415812" y="0"/>
                  </a:lnTo>
                  <a:lnTo>
                    <a:pt x="3415812" y="3240000"/>
                  </a:lnTo>
                  <a:lnTo>
                    <a:pt x="3415812" y="3245040"/>
                  </a:lnTo>
                  <a:lnTo>
                    <a:pt x="3415558" y="3245040"/>
                  </a:lnTo>
                  <a:lnTo>
                    <a:pt x="3410236" y="3350424"/>
                  </a:lnTo>
                  <a:cubicBezTo>
                    <a:pt x="3358617" y="3858714"/>
                    <a:pt x="2954526" y="4262805"/>
                    <a:pt x="2446236" y="4314424"/>
                  </a:cubicBezTo>
                  <a:lnTo>
                    <a:pt x="2353363" y="4319114"/>
                  </a:lnTo>
                  <a:lnTo>
                    <a:pt x="2353363" y="4320000"/>
                  </a:lnTo>
                  <a:lnTo>
                    <a:pt x="2335812" y="4320000"/>
                  </a:lnTo>
                  <a:lnTo>
                    <a:pt x="0" y="4320000"/>
                  </a:lnTo>
                  <a:lnTo>
                    <a:pt x="0" y="2"/>
                  </a:lnTo>
                  <a:lnTo>
                    <a:pt x="2" y="2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de-DE" sz="1400" dirty="0">
                <a:solidFill>
                  <a:schemeClr val="tx1"/>
                </a:solidFill>
              </a:endParaRPr>
            </a:p>
          </p:txBody>
        </p:sp>
        <p:sp>
          <p:nvSpPr>
            <p:cNvPr id="36" name="Textfeld 35">
              <a:extLst>
                <a:ext uri="{FF2B5EF4-FFF2-40B4-BE49-F238E27FC236}">
                  <a16:creationId xmlns:a16="http://schemas.microsoft.com/office/drawing/2014/main" id="{2B9605B2-608D-46ED-B6AA-04769F1580D4}"/>
                </a:ext>
              </a:extLst>
            </p:cNvPr>
            <p:cNvSpPr txBox="1"/>
            <p:nvPr/>
          </p:nvSpPr>
          <p:spPr>
            <a:xfrm>
              <a:off x="560054" y="1665288"/>
              <a:ext cx="3415810" cy="4356100"/>
            </a:xfrm>
            <a:prstGeom prst="rect">
              <a:avLst/>
            </a:prstGeom>
            <a:grpFill/>
            <a:ln>
              <a:noFill/>
            </a:ln>
            <a:effectLst/>
          </p:spPr>
          <p:txBody>
            <a:bodyPr wrap="square" lIns="360000" tIns="252000" rIns="180000" bIns="180000" rtlCol="0">
              <a:no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ed Hat Text" panose="02010303040201060303" pitchFamily="2" charset="0"/>
                  <a:ea typeface="Red Hat Text" panose="02010303040201060303" pitchFamily="2" charset="0"/>
                  <a:cs typeface="Red Hat Text" panose="02010303040201060303" pitchFamily="2" charset="0"/>
                </a:rPr>
                <a:t>Collection </a:t>
              </a:r>
              <a:r>
                <a:rPr kumimoji="0" lang="de-DE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ed Hat Text" panose="02010303040201060303" pitchFamily="2" charset="0"/>
                  <a:ea typeface="Red Hat Text" panose="02010303040201060303" pitchFamily="2" charset="0"/>
                  <a:cs typeface="Red Hat Text" panose="02010303040201060303" pitchFamily="2" charset="0"/>
                </a:rPr>
                <a:t>of</a:t>
              </a:r>
              <a:r>
                <a:rPr kumimoji="0" lang="de-DE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ed Hat Text" panose="02010303040201060303" pitchFamily="2" charset="0"/>
                  <a:ea typeface="Red Hat Text" panose="02010303040201060303" pitchFamily="2" charset="0"/>
                  <a:cs typeface="Red Hat Text" panose="02010303040201060303" pitchFamily="2" charset="0"/>
                </a:rPr>
                <a:t> </a:t>
              </a:r>
              <a:r>
                <a:rPr kumimoji="0" lang="de-DE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ed Hat Text" panose="02010303040201060303" pitchFamily="2" charset="0"/>
                  <a:ea typeface="Red Hat Text" panose="02010303040201060303" pitchFamily="2" charset="0"/>
                  <a:cs typeface="Red Hat Text" panose="02010303040201060303" pitchFamily="2" charset="0"/>
                </a:rPr>
                <a:t>Social</a:t>
              </a:r>
              <a:r>
                <a:rPr kumimoji="0" lang="de-DE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ed Hat Text" panose="02010303040201060303" pitchFamily="2" charset="0"/>
                  <a:ea typeface="Red Hat Text" panose="02010303040201060303" pitchFamily="2" charset="0"/>
                  <a:cs typeface="Red Hat Text" panose="02010303040201060303" pitchFamily="2" charset="0"/>
                </a:rPr>
                <a:t> Media Posts </a:t>
              </a:r>
            </a:p>
          </p:txBody>
        </p:sp>
        <p:sp>
          <p:nvSpPr>
            <p:cNvPr id="39" name="Textfeld 38">
              <a:extLst>
                <a:ext uri="{FF2B5EF4-FFF2-40B4-BE49-F238E27FC236}">
                  <a16:creationId xmlns:a16="http://schemas.microsoft.com/office/drawing/2014/main" id="{F600653E-5B75-4AA4-92ED-372EB51CDBCE}"/>
                </a:ext>
              </a:extLst>
            </p:cNvPr>
            <p:cNvSpPr txBox="1"/>
            <p:nvPr/>
          </p:nvSpPr>
          <p:spPr>
            <a:xfrm>
              <a:off x="636540" y="2673257"/>
              <a:ext cx="3229060" cy="2560209"/>
            </a:xfrm>
            <a:prstGeom prst="rect">
              <a:avLst/>
            </a:prstGeom>
            <a:grpFill/>
          </p:spPr>
          <p:txBody>
            <a:bodyPr wrap="square" lIns="324000" tIns="0" rIns="144000" bIns="0" rtlCol="0">
              <a:noAutofit/>
            </a:bodyPr>
            <a:lstStyle/>
            <a:p>
              <a:pPr marL="269875" indent="-269875" defTabSz="914400">
                <a:spcBef>
                  <a:spcPts val="600"/>
                </a:spcBef>
                <a:spcAft>
                  <a:spcPts val="600"/>
                </a:spcAft>
                <a:buClr>
                  <a:schemeClr val="bg2"/>
                </a:buClr>
                <a:buSzPct val="100000"/>
                <a:buFont typeface="Red Hat Text" panose="02010303040201060303" pitchFamily="2" charset="0"/>
                <a:buChar char="›"/>
                <a:defRPr/>
              </a:pPr>
              <a:r>
                <a:rPr lang="de-DE" sz="1600" dirty="0">
                  <a:solidFill>
                    <a:srgbClr val="FFFFFF"/>
                  </a:solidFill>
                  <a:latin typeface="Red Hat Text Medium" panose="02010303040201060303" pitchFamily="2" charset="0"/>
                  <a:ea typeface="Red Hat Text Medium" panose="02010303040201060303" pitchFamily="2" charset="0"/>
                  <a:cs typeface="Red Hat Text Medium" panose="02010303040201060303" pitchFamily="2" charset="0"/>
                </a:rPr>
                <a:t>November 1, 2023 – August 13, 2024</a:t>
              </a:r>
            </a:p>
            <a:p>
              <a:pPr marL="269875" indent="-269875" defTabSz="914400">
                <a:spcBef>
                  <a:spcPts val="600"/>
                </a:spcBef>
                <a:spcAft>
                  <a:spcPts val="600"/>
                </a:spcAft>
                <a:buClr>
                  <a:schemeClr val="bg2"/>
                </a:buClr>
                <a:buSzPct val="100000"/>
                <a:buFont typeface="Red Hat Text" panose="02010303040201060303" pitchFamily="2" charset="0"/>
                <a:buChar char="›"/>
                <a:defRPr/>
              </a:pPr>
              <a:r>
                <a:rPr lang="en-US" sz="1600" i="1" dirty="0">
                  <a:solidFill>
                    <a:srgbClr val="FFFFFF"/>
                  </a:solidFill>
                  <a:latin typeface="Red Hat Text Medium" panose="02010303040201060303" pitchFamily="2" charset="0"/>
                  <a:ea typeface="Red Hat Text Medium" panose="02010303040201060303" pitchFamily="2" charset="0"/>
                  <a:cs typeface="Red Hat Text Medium" panose="02010303040201060303" pitchFamily="2" charset="0"/>
                </a:rPr>
                <a:t>N</a:t>
              </a:r>
              <a:r>
                <a:rPr lang="en-US" sz="1600" dirty="0">
                  <a:solidFill>
                    <a:srgbClr val="FFFFFF"/>
                  </a:solidFill>
                  <a:latin typeface="Red Hat Text Medium" panose="02010303040201060303" pitchFamily="2" charset="0"/>
                  <a:ea typeface="Red Hat Text Medium" panose="02010303040201060303" pitchFamily="2" charset="0"/>
                  <a:cs typeface="Red Hat Text Medium" panose="02010303040201060303" pitchFamily="2" charset="0"/>
                </a:rPr>
                <a:t> = 50,615 posts by German parties </a:t>
              </a:r>
            </a:p>
            <a:p>
              <a:pPr marL="576000" lvl="1" indent="-216000" defTabSz="914400">
                <a:spcBef>
                  <a:spcPts val="600"/>
                </a:spcBef>
                <a:spcAft>
                  <a:spcPts val="600"/>
                </a:spcAft>
                <a:buClr>
                  <a:schemeClr val="bg2"/>
                </a:buClr>
                <a:buSzPct val="100000"/>
                <a:buFont typeface="Red Hat Text" panose="02010303040201060303" pitchFamily="2" charset="0"/>
                <a:buChar char="›"/>
                <a:defRPr/>
              </a:pPr>
              <a:r>
                <a:rPr lang="en-US" sz="1600" i="1" dirty="0" err="1">
                  <a:solidFill>
                    <a:srgbClr val="FFFFFF"/>
                  </a:solidFill>
                  <a:latin typeface="Red Hat Text Medium" panose="02010303040201060303" pitchFamily="2" charset="0"/>
                  <a:ea typeface="Red Hat Text Medium" panose="02010303040201060303" pitchFamily="2" charset="0"/>
                  <a:cs typeface="Red Hat Text Medium" panose="02010303040201060303" pitchFamily="2" charset="0"/>
                </a:rPr>
                <a:t>N</a:t>
              </a:r>
              <a:r>
                <a:rPr lang="en-US" sz="1600" baseline="-25000" dirty="0" err="1">
                  <a:solidFill>
                    <a:srgbClr val="FFFFFF"/>
                  </a:solidFill>
                  <a:latin typeface="Red Hat Text Medium" panose="02010303040201060303" pitchFamily="2" charset="0"/>
                  <a:ea typeface="Red Hat Text Medium" panose="02010303040201060303" pitchFamily="2" charset="0"/>
                  <a:cs typeface="Red Hat Text Medium" panose="02010303040201060303" pitchFamily="2" charset="0"/>
                </a:rPr>
                <a:t>Instagram</a:t>
              </a:r>
              <a:r>
                <a:rPr lang="en-US" sz="1600" dirty="0">
                  <a:solidFill>
                    <a:srgbClr val="FFFFFF"/>
                  </a:solidFill>
                  <a:latin typeface="Red Hat Text Medium" panose="02010303040201060303" pitchFamily="2" charset="0"/>
                  <a:ea typeface="Red Hat Text Medium" panose="02010303040201060303" pitchFamily="2" charset="0"/>
                  <a:cs typeface="Red Hat Text Medium" panose="02010303040201060303" pitchFamily="2" charset="0"/>
                </a:rPr>
                <a:t> = 23,308</a:t>
              </a:r>
            </a:p>
            <a:p>
              <a:pPr marL="576000" lvl="1" indent="-216000" defTabSz="914400">
                <a:spcBef>
                  <a:spcPts val="600"/>
                </a:spcBef>
                <a:spcAft>
                  <a:spcPts val="600"/>
                </a:spcAft>
                <a:buClr>
                  <a:schemeClr val="bg2"/>
                </a:buClr>
                <a:buSzPct val="100000"/>
                <a:buFont typeface="Red Hat Text" panose="02010303040201060303" pitchFamily="2" charset="0"/>
                <a:buChar char="›"/>
                <a:defRPr/>
              </a:pPr>
              <a:r>
                <a:rPr lang="en-US" sz="1600" i="1" dirty="0" err="1">
                  <a:solidFill>
                    <a:srgbClr val="FFFFFF"/>
                  </a:solidFill>
                  <a:latin typeface="Red Hat Text Medium" panose="02010303040201060303" pitchFamily="2" charset="0"/>
                  <a:ea typeface="Red Hat Text Medium" panose="02010303040201060303" pitchFamily="2" charset="0"/>
                  <a:cs typeface="Red Hat Text Medium" panose="02010303040201060303" pitchFamily="2" charset="0"/>
                </a:rPr>
                <a:t>N</a:t>
              </a:r>
              <a:r>
                <a:rPr lang="en-US" sz="1600" baseline="-25000" dirty="0" err="1">
                  <a:solidFill>
                    <a:srgbClr val="FFFFFF"/>
                  </a:solidFill>
                  <a:latin typeface="Red Hat Text Medium" panose="02010303040201060303" pitchFamily="2" charset="0"/>
                  <a:ea typeface="Red Hat Text Medium" panose="02010303040201060303" pitchFamily="2" charset="0"/>
                  <a:cs typeface="Red Hat Text Medium" panose="02010303040201060303" pitchFamily="2" charset="0"/>
                </a:rPr>
                <a:t>Facebook</a:t>
              </a:r>
              <a:r>
                <a:rPr lang="en-US" sz="1600" dirty="0">
                  <a:solidFill>
                    <a:srgbClr val="FFFFFF"/>
                  </a:solidFill>
                  <a:latin typeface="Red Hat Text Medium" panose="02010303040201060303" pitchFamily="2" charset="0"/>
                  <a:ea typeface="Red Hat Text Medium" panose="02010303040201060303" pitchFamily="2" charset="0"/>
                  <a:cs typeface="Red Hat Text Medium" panose="02010303040201060303" pitchFamily="2" charset="0"/>
                </a:rPr>
                <a:t> = 29,466</a:t>
              </a:r>
            </a:p>
            <a:p>
              <a:pPr marL="269875" indent="-269875" defTabSz="914400">
                <a:spcBef>
                  <a:spcPts val="600"/>
                </a:spcBef>
                <a:spcAft>
                  <a:spcPts val="600"/>
                </a:spcAft>
                <a:buClr>
                  <a:schemeClr val="bg2"/>
                </a:buClr>
                <a:buSzPct val="100000"/>
                <a:buFont typeface="Red Hat Text" panose="02010303040201060303" pitchFamily="2" charset="0"/>
                <a:buChar char="›"/>
                <a:defRPr/>
              </a:pPr>
              <a:endParaRPr lang="de-DE" sz="1600" dirty="0">
                <a:solidFill>
                  <a:srgbClr val="FFFFFF"/>
                </a:solidFill>
                <a:latin typeface="Red Hat Text Medium" panose="02010303040201060303" pitchFamily="2" charset="0"/>
                <a:ea typeface="Red Hat Text Medium" panose="02010303040201060303" pitchFamily="2" charset="0"/>
                <a:cs typeface="Red Hat Text Medium" panose="02010303040201060303" pitchFamily="2" charset="0"/>
              </a:endParaRPr>
            </a:p>
          </p:txBody>
        </p:sp>
        <p:cxnSp>
          <p:nvCxnSpPr>
            <p:cNvPr id="41" name="Gerade Verbindung mit Pfeil 40">
              <a:extLst>
                <a:ext uri="{FF2B5EF4-FFF2-40B4-BE49-F238E27FC236}">
                  <a16:creationId xmlns:a16="http://schemas.microsoft.com/office/drawing/2014/main" id="{612509B6-4E19-42B5-A688-2CE5581BD59D}"/>
                </a:ext>
              </a:extLst>
            </p:cNvPr>
            <p:cNvCxnSpPr>
              <a:cxnSpLocks/>
            </p:cNvCxnSpPr>
            <p:nvPr/>
          </p:nvCxnSpPr>
          <p:spPr>
            <a:xfrm>
              <a:off x="877321" y="2492445"/>
              <a:ext cx="360000" cy="0"/>
            </a:xfrm>
            <a:prstGeom prst="straightConnector1">
              <a:avLst/>
            </a:prstGeom>
            <a:grpFill/>
            <a:ln>
              <a:solidFill>
                <a:schemeClr val="bg2"/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6" name="Gerade Verbindung mit Pfeil 55">
            <a:extLst>
              <a:ext uri="{FF2B5EF4-FFF2-40B4-BE49-F238E27FC236}">
                <a16:creationId xmlns:a16="http://schemas.microsoft.com/office/drawing/2014/main" id="{08A404D3-58FC-4D58-9FEA-F051113572B7}"/>
              </a:ext>
            </a:extLst>
          </p:cNvPr>
          <p:cNvCxnSpPr>
            <a:cxnSpLocks/>
          </p:cNvCxnSpPr>
          <p:nvPr/>
        </p:nvCxnSpPr>
        <p:spPr>
          <a:xfrm>
            <a:off x="12474926" y="3889168"/>
            <a:ext cx="341887" cy="0"/>
          </a:xfrm>
          <a:prstGeom prst="straightConnector1">
            <a:avLst/>
          </a:prstGeom>
          <a:solidFill>
            <a:schemeClr val="tx2"/>
          </a:solidFill>
          <a:ln>
            <a:solidFill>
              <a:schemeClr val="bg2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Fußzeilenplatzhalter 23">
            <a:extLst>
              <a:ext uri="{FF2B5EF4-FFF2-40B4-BE49-F238E27FC236}">
                <a16:creationId xmlns:a16="http://schemas.microsoft.com/office/drawing/2014/main" id="{7EF8E2BB-8634-4596-AA38-E1F6C387F93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72000" y="6480000"/>
            <a:ext cx="8964000" cy="216000"/>
          </a:xfrm>
        </p:spPr>
        <p:txBody>
          <a:bodyPr/>
          <a:lstStyle/>
          <a:p>
            <a:r>
              <a:rPr lang="de-DE" dirty="0">
                <a:solidFill>
                  <a:srgbClr val="FFFFFF"/>
                </a:solidFill>
              </a:rPr>
              <a:t>Bast, </a:t>
            </a:r>
            <a:r>
              <a:rPr lang="de-DE" dirty="0" err="1">
                <a:solidFill>
                  <a:srgbClr val="FFFFFF"/>
                </a:solidFill>
              </a:rPr>
              <a:t>Zagovora</a:t>
            </a:r>
            <a:r>
              <a:rPr lang="de-DE" dirty="0">
                <a:solidFill>
                  <a:srgbClr val="FFFFFF"/>
                </a:solidFill>
              </a:rPr>
              <a:t> &amp; Barros Everett: Climate </a:t>
            </a:r>
            <a:r>
              <a:rPr lang="de-DE" dirty="0" err="1">
                <a:solidFill>
                  <a:srgbClr val="FFFFFF"/>
                </a:solidFill>
              </a:rPr>
              <a:t>Skepticism</a:t>
            </a:r>
            <a:r>
              <a:rPr lang="de-DE" dirty="0">
                <a:solidFill>
                  <a:srgbClr val="FFFFFF"/>
                </a:solidFill>
              </a:rPr>
              <a:t> in Germany </a:t>
            </a:r>
          </a:p>
        </p:txBody>
      </p:sp>
    </p:spTree>
    <p:extLst>
      <p:ext uri="{BB962C8B-B14F-4D97-AF65-F5344CB8AC3E}">
        <p14:creationId xmlns:p14="http://schemas.microsoft.com/office/powerpoint/2010/main" val="1347484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>
            <a:extLst>
              <a:ext uri="{FF2B5EF4-FFF2-40B4-BE49-F238E27FC236}">
                <a16:creationId xmlns:a16="http://schemas.microsoft.com/office/drawing/2014/main" id="{D2CDB986-B796-4062-9371-66970A8817AA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584" name="think-cell Folie" r:id="rId5" imgW="429" imgH="429" progId="TCLayout.ActiveDocument.1">
                  <p:embed/>
                </p:oleObj>
              </mc:Choice>
              <mc:Fallback>
                <p:oleObj name="think-cell Folie" r:id="rId5" imgW="429" imgH="429" progId="TCLayout.ActiveDocument.1">
                  <p:embed/>
                  <p:pic>
                    <p:nvPicPr>
                      <p:cNvPr id="3" name="Objekt 2" hidden="1">
                        <a:extLst>
                          <a:ext uri="{FF2B5EF4-FFF2-40B4-BE49-F238E27FC236}">
                            <a16:creationId xmlns:a16="http://schemas.microsoft.com/office/drawing/2014/main" id="{D2CDB986-B796-4062-9371-66970A8817A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itel 1">
            <a:extLst>
              <a:ext uri="{FF2B5EF4-FFF2-40B4-BE49-F238E27FC236}">
                <a16:creationId xmlns:a16="http://schemas.microsoft.com/office/drawing/2014/main" id="{BA19A945-33E5-4D5D-8BA3-D98CD4435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998" y="540000"/>
            <a:ext cx="11254525" cy="362279"/>
          </a:xfrm>
        </p:spPr>
        <p:txBody>
          <a:bodyPr vert="horz"/>
          <a:lstStyle/>
          <a:p>
            <a:r>
              <a:rPr lang="en-US" dirty="0">
                <a:solidFill>
                  <a:schemeClr val="bg2"/>
                </a:solidFill>
                <a:latin typeface="Red Hat Text Medium" panose="02010303040201060303" pitchFamily="2" charset="0"/>
                <a:ea typeface="Red Hat Text Medium" panose="02010303040201060303" pitchFamily="2" charset="0"/>
                <a:cs typeface="Red Hat Text Medium" panose="02010303040201060303" pitchFamily="2" charset="0"/>
              </a:rPr>
              <a:t>Social Media Posts Were Classified With BERT Model</a:t>
            </a:r>
          </a:p>
        </p:txBody>
      </p:sp>
      <p:sp>
        <p:nvSpPr>
          <p:cNvPr id="16" name="Foliennummernplatzhalter 31">
            <a:extLst>
              <a:ext uri="{FF2B5EF4-FFF2-40B4-BE49-F238E27FC236}">
                <a16:creationId xmlns:a16="http://schemas.microsoft.com/office/drawing/2014/main" id="{79C843AE-B698-3D3F-FADB-2FDABEE21D3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44136" y="5940747"/>
            <a:ext cx="360000" cy="216000"/>
          </a:xfrm>
        </p:spPr>
        <p:txBody>
          <a:bodyPr lIns="0" tIns="0" rIns="0" bIns="0"/>
          <a:lstStyle/>
          <a:p>
            <a:pPr marL="0" marR="0" lvl="0" indent="0" algn="l" defTabSz="914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F25E18-4377-4EF8-9F68-54F1A4CDCAA3}" type="slidenum">
              <a:rPr kumimoji="0" lang="de-DE" sz="8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pPr marL="0" marR="0" lvl="0" indent="0" algn="l" defTabSz="9143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de-DE" sz="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ed Hat Text" panose="02010303040201060303" pitchFamily="2" charset="0"/>
              <a:ea typeface="Red Hat Text" panose="02010303040201060303" pitchFamily="2" charset="0"/>
              <a:cs typeface="Red Hat Text" panose="02010303040201060303" pitchFamily="2" charset="0"/>
            </a:endParaRPr>
          </a:p>
        </p:txBody>
      </p:sp>
      <p:cxnSp>
        <p:nvCxnSpPr>
          <p:cNvPr id="5" name="Gerader Verbinder 3">
            <a:extLst>
              <a:ext uri="{FF2B5EF4-FFF2-40B4-BE49-F238E27FC236}">
                <a16:creationId xmlns:a16="http://schemas.microsoft.com/office/drawing/2014/main" id="{2C4CC7B1-2BAC-CF59-5871-10D31B9FFF32}"/>
              </a:ext>
            </a:extLst>
          </p:cNvPr>
          <p:cNvCxnSpPr>
            <a:cxnSpLocks/>
          </p:cNvCxnSpPr>
          <p:nvPr/>
        </p:nvCxnSpPr>
        <p:spPr>
          <a:xfrm>
            <a:off x="577914" y="1251224"/>
            <a:ext cx="357486" cy="0"/>
          </a:xfrm>
          <a:prstGeom prst="line">
            <a:avLst/>
          </a:prstGeom>
          <a:ln>
            <a:solidFill>
              <a:schemeClr val="bg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Pfeil: Chevron 13">
            <a:extLst>
              <a:ext uri="{FF2B5EF4-FFF2-40B4-BE49-F238E27FC236}">
                <a16:creationId xmlns:a16="http://schemas.microsoft.com/office/drawing/2014/main" id="{D16803E1-54DF-4320-AA88-B0D1FFB5398D}"/>
              </a:ext>
            </a:extLst>
          </p:cNvPr>
          <p:cNvSpPr/>
          <p:nvPr/>
        </p:nvSpPr>
        <p:spPr>
          <a:xfrm>
            <a:off x="3885239" y="3419067"/>
            <a:ext cx="401594" cy="475735"/>
          </a:xfrm>
          <a:prstGeom prst="chevron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e-DE" sz="1400" dirty="0">
              <a:solidFill>
                <a:schemeClr val="tx1"/>
              </a:solidFill>
            </a:endParaRPr>
          </a:p>
        </p:txBody>
      </p:sp>
      <p:grpSp>
        <p:nvGrpSpPr>
          <p:cNvPr id="42" name="Gruppieren 41">
            <a:extLst>
              <a:ext uri="{FF2B5EF4-FFF2-40B4-BE49-F238E27FC236}">
                <a16:creationId xmlns:a16="http://schemas.microsoft.com/office/drawing/2014/main" id="{89D1DE8C-0D41-4608-8E94-15DF0C88FA92}"/>
              </a:ext>
            </a:extLst>
          </p:cNvPr>
          <p:cNvGrpSpPr/>
          <p:nvPr/>
        </p:nvGrpSpPr>
        <p:grpSpPr>
          <a:xfrm>
            <a:off x="4376852" y="1476006"/>
            <a:ext cx="3158346" cy="4841993"/>
            <a:chOff x="560050" y="1665288"/>
            <a:chExt cx="3415814" cy="4356100"/>
          </a:xfrm>
          <a:solidFill>
            <a:schemeClr val="tx2"/>
          </a:solidFill>
        </p:grpSpPr>
        <p:sp>
          <p:nvSpPr>
            <p:cNvPr id="44" name="Freihandform 27">
              <a:extLst>
                <a:ext uri="{FF2B5EF4-FFF2-40B4-BE49-F238E27FC236}">
                  <a16:creationId xmlns:a16="http://schemas.microsoft.com/office/drawing/2014/main" id="{61A97C92-DD00-4F83-8415-A5D0A4CDC9E0}"/>
                </a:ext>
              </a:extLst>
            </p:cNvPr>
            <p:cNvSpPr/>
            <p:nvPr/>
          </p:nvSpPr>
          <p:spPr>
            <a:xfrm>
              <a:off x="560050" y="1665288"/>
              <a:ext cx="3415812" cy="4320000"/>
            </a:xfrm>
            <a:custGeom>
              <a:avLst/>
              <a:gdLst>
                <a:gd name="connsiteX0" fmla="*/ 2 w 3415812"/>
                <a:gd name="connsiteY0" fmla="*/ 0 h 4320000"/>
                <a:gd name="connsiteX1" fmla="*/ 3415812 w 3415812"/>
                <a:gd name="connsiteY1" fmla="*/ 0 h 4320000"/>
                <a:gd name="connsiteX2" fmla="*/ 3415812 w 3415812"/>
                <a:gd name="connsiteY2" fmla="*/ 3240000 h 4320000"/>
                <a:gd name="connsiteX3" fmla="*/ 3415812 w 3415812"/>
                <a:gd name="connsiteY3" fmla="*/ 3245040 h 4320000"/>
                <a:gd name="connsiteX4" fmla="*/ 3415558 w 3415812"/>
                <a:gd name="connsiteY4" fmla="*/ 3245040 h 4320000"/>
                <a:gd name="connsiteX5" fmla="*/ 3410236 w 3415812"/>
                <a:gd name="connsiteY5" fmla="*/ 3350424 h 4320000"/>
                <a:gd name="connsiteX6" fmla="*/ 2446236 w 3415812"/>
                <a:gd name="connsiteY6" fmla="*/ 4314424 h 4320000"/>
                <a:gd name="connsiteX7" fmla="*/ 2353363 w 3415812"/>
                <a:gd name="connsiteY7" fmla="*/ 4319114 h 4320000"/>
                <a:gd name="connsiteX8" fmla="*/ 2353363 w 3415812"/>
                <a:gd name="connsiteY8" fmla="*/ 4320000 h 4320000"/>
                <a:gd name="connsiteX9" fmla="*/ 2335812 w 3415812"/>
                <a:gd name="connsiteY9" fmla="*/ 4320000 h 4320000"/>
                <a:gd name="connsiteX10" fmla="*/ 0 w 3415812"/>
                <a:gd name="connsiteY10" fmla="*/ 4320000 h 4320000"/>
                <a:gd name="connsiteX11" fmla="*/ 0 w 3415812"/>
                <a:gd name="connsiteY11" fmla="*/ 2 h 4320000"/>
                <a:gd name="connsiteX12" fmla="*/ 2 w 3415812"/>
                <a:gd name="connsiteY12" fmla="*/ 2 h 43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15812" h="4320000">
                  <a:moveTo>
                    <a:pt x="2" y="0"/>
                  </a:moveTo>
                  <a:lnTo>
                    <a:pt x="3415812" y="0"/>
                  </a:lnTo>
                  <a:lnTo>
                    <a:pt x="3415812" y="3240000"/>
                  </a:lnTo>
                  <a:lnTo>
                    <a:pt x="3415812" y="3245040"/>
                  </a:lnTo>
                  <a:lnTo>
                    <a:pt x="3415558" y="3245040"/>
                  </a:lnTo>
                  <a:lnTo>
                    <a:pt x="3410236" y="3350424"/>
                  </a:lnTo>
                  <a:cubicBezTo>
                    <a:pt x="3358617" y="3858714"/>
                    <a:pt x="2954526" y="4262805"/>
                    <a:pt x="2446236" y="4314424"/>
                  </a:cubicBezTo>
                  <a:lnTo>
                    <a:pt x="2353363" y="4319114"/>
                  </a:lnTo>
                  <a:lnTo>
                    <a:pt x="2353363" y="4320000"/>
                  </a:lnTo>
                  <a:lnTo>
                    <a:pt x="2335812" y="4320000"/>
                  </a:lnTo>
                  <a:lnTo>
                    <a:pt x="0" y="4320000"/>
                  </a:lnTo>
                  <a:lnTo>
                    <a:pt x="0" y="2"/>
                  </a:lnTo>
                  <a:lnTo>
                    <a:pt x="2" y="2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de-DE" sz="1400" dirty="0">
                <a:solidFill>
                  <a:schemeClr val="tx1"/>
                </a:solidFill>
              </a:endParaRPr>
            </a:p>
          </p:txBody>
        </p:sp>
        <p:sp>
          <p:nvSpPr>
            <p:cNvPr id="45" name="Textfeld 44">
              <a:extLst>
                <a:ext uri="{FF2B5EF4-FFF2-40B4-BE49-F238E27FC236}">
                  <a16:creationId xmlns:a16="http://schemas.microsoft.com/office/drawing/2014/main" id="{A4CC13CF-C012-4827-BE53-437A59480D2B}"/>
                </a:ext>
              </a:extLst>
            </p:cNvPr>
            <p:cNvSpPr txBox="1"/>
            <p:nvPr/>
          </p:nvSpPr>
          <p:spPr>
            <a:xfrm>
              <a:off x="560054" y="1665288"/>
              <a:ext cx="3415810" cy="4356100"/>
            </a:xfrm>
            <a:prstGeom prst="rect">
              <a:avLst/>
            </a:prstGeom>
            <a:grpFill/>
            <a:ln>
              <a:noFill/>
            </a:ln>
            <a:effectLst/>
          </p:spPr>
          <p:txBody>
            <a:bodyPr wrap="square" lIns="360000" tIns="252000" rIns="180000" bIns="180000" rtlCol="0">
              <a:no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ed Hat Text" panose="02010303040201060303" pitchFamily="2" charset="0"/>
                  <a:ea typeface="Red Hat Text" panose="02010303040201060303" pitchFamily="2" charset="0"/>
                  <a:cs typeface="Red Hat Text" panose="02010303040201060303" pitchFamily="2" charset="0"/>
                </a:rPr>
                <a:t>Manual </a:t>
              </a:r>
              <a:r>
                <a:rPr kumimoji="0" lang="de-DE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ed Hat Text" panose="02010303040201060303" pitchFamily="2" charset="0"/>
                  <a:ea typeface="Red Hat Text" panose="02010303040201060303" pitchFamily="2" charset="0"/>
                  <a:cs typeface="Red Hat Text" panose="02010303040201060303" pitchFamily="2" charset="0"/>
                </a:rPr>
                <a:t>Labelling</a:t>
              </a:r>
              <a:endParaRPr kumimoji="0" lang="de-DE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endParaRPr>
            </a:p>
          </p:txBody>
        </p:sp>
        <p:sp>
          <p:nvSpPr>
            <p:cNvPr id="48" name="Textfeld 47">
              <a:extLst>
                <a:ext uri="{FF2B5EF4-FFF2-40B4-BE49-F238E27FC236}">
                  <a16:creationId xmlns:a16="http://schemas.microsoft.com/office/drawing/2014/main" id="{24B67BBE-621E-489A-85DF-267970F16B1A}"/>
                </a:ext>
              </a:extLst>
            </p:cNvPr>
            <p:cNvSpPr txBox="1"/>
            <p:nvPr/>
          </p:nvSpPr>
          <p:spPr>
            <a:xfrm>
              <a:off x="623816" y="2681680"/>
              <a:ext cx="3352045" cy="2560209"/>
            </a:xfrm>
            <a:prstGeom prst="rect">
              <a:avLst/>
            </a:prstGeom>
            <a:grpFill/>
          </p:spPr>
          <p:txBody>
            <a:bodyPr wrap="square" lIns="324000" tIns="0" rIns="144000" bIns="0" rtlCol="0">
              <a:noAutofit/>
            </a:bodyPr>
            <a:lstStyle/>
            <a:p>
              <a:pPr marL="269875" indent="-269875" defTabSz="914400">
                <a:spcBef>
                  <a:spcPts val="600"/>
                </a:spcBef>
                <a:spcAft>
                  <a:spcPts val="600"/>
                </a:spcAft>
                <a:buClr>
                  <a:schemeClr val="bg2"/>
                </a:buClr>
                <a:buSzPct val="100000"/>
                <a:buFont typeface="Red Hat Text" panose="02010303040201060303" pitchFamily="2" charset="0"/>
                <a:buChar char="›"/>
                <a:defRPr/>
              </a:pPr>
              <a:r>
                <a:rPr lang="en-US" sz="1600" dirty="0">
                  <a:solidFill>
                    <a:srgbClr val="FFFFFF"/>
                  </a:solidFill>
                  <a:latin typeface="Red Hat Text Medium" panose="02010303040201060303" pitchFamily="2" charset="0"/>
                  <a:ea typeface="Red Hat Text Medium" panose="02010303040201060303" pitchFamily="2" charset="0"/>
                  <a:cs typeface="Red Hat Text Medium" panose="02010303040201060303" pitchFamily="2" charset="0"/>
                </a:rPr>
                <a:t>Random sample (</a:t>
              </a:r>
              <a:r>
                <a:rPr lang="en-US" sz="1600" i="1" dirty="0">
                  <a:solidFill>
                    <a:srgbClr val="FFFFFF"/>
                  </a:solidFill>
                  <a:latin typeface="Red Hat Text Medium" panose="02010303040201060303" pitchFamily="2" charset="0"/>
                  <a:ea typeface="Red Hat Text Medium" panose="02010303040201060303" pitchFamily="2" charset="0"/>
                  <a:cs typeface="Red Hat Text Medium" panose="02010303040201060303" pitchFamily="2" charset="0"/>
                </a:rPr>
                <a:t>N</a:t>
              </a:r>
              <a:r>
                <a:rPr lang="en-US" sz="1600" dirty="0">
                  <a:solidFill>
                    <a:srgbClr val="FFFFFF"/>
                  </a:solidFill>
                  <a:latin typeface="Red Hat Text Medium" panose="02010303040201060303" pitchFamily="2" charset="0"/>
                  <a:ea typeface="Red Hat Text Medium" panose="02010303040201060303" pitchFamily="2" charset="0"/>
                  <a:cs typeface="Red Hat Text Medium" panose="02010303040201060303" pitchFamily="2" charset="0"/>
                </a:rPr>
                <a:t>=6,000) labelled by 2 coders</a:t>
              </a:r>
            </a:p>
            <a:p>
              <a:pPr marL="269875" indent="-269875" defTabSz="914400">
                <a:spcBef>
                  <a:spcPts val="600"/>
                </a:spcBef>
                <a:spcAft>
                  <a:spcPts val="600"/>
                </a:spcAft>
                <a:buClr>
                  <a:schemeClr val="bg2"/>
                </a:buClr>
                <a:buSzPct val="100000"/>
                <a:buFont typeface="Red Hat Text" panose="02010303040201060303" pitchFamily="2" charset="0"/>
                <a:buChar char="›"/>
                <a:defRPr/>
              </a:pPr>
              <a:r>
                <a:rPr lang="en-US" sz="1600" dirty="0">
                  <a:solidFill>
                    <a:srgbClr val="FFFFFF"/>
                  </a:solidFill>
                  <a:latin typeface="Red Hat Text Medium" panose="02010303040201060303" pitchFamily="2" charset="0"/>
                  <a:ea typeface="Red Hat Text Medium" panose="02010303040201060303" pitchFamily="2" charset="0"/>
                  <a:cs typeface="Red Hat Text Medium" panose="02010303040201060303" pitchFamily="2" charset="0"/>
                </a:rPr>
                <a:t>Codebook based on </a:t>
              </a:r>
              <a:r>
                <a:rPr lang="en-US" sz="1600" dirty="0" err="1">
                  <a:solidFill>
                    <a:srgbClr val="FFFFFF"/>
                  </a:solidFill>
                  <a:latin typeface="Red Hat Text Medium" panose="02010303040201060303" pitchFamily="2" charset="0"/>
                  <a:ea typeface="Red Hat Text Medium" panose="02010303040201060303" pitchFamily="2" charset="0"/>
                  <a:cs typeface="Red Hat Text Medium" panose="02010303040201060303" pitchFamily="2" charset="0"/>
                </a:rPr>
                <a:t>Fortchner</a:t>
              </a:r>
              <a:r>
                <a:rPr lang="en-US" sz="1600" dirty="0">
                  <a:solidFill>
                    <a:srgbClr val="FFFFFF"/>
                  </a:solidFill>
                  <a:latin typeface="Red Hat Text Medium" panose="02010303040201060303" pitchFamily="2" charset="0"/>
                  <a:ea typeface="Red Hat Text Medium" panose="02010303040201060303" pitchFamily="2" charset="0"/>
                  <a:cs typeface="Red Hat Text Medium" panose="02010303040201060303" pitchFamily="2" charset="0"/>
                </a:rPr>
                <a:t> &amp; </a:t>
              </a:r>
              <a:r>
                <a:rPr lang="en-US" sz="1600" dirty="0" err="1">
                  <a:solidFill>
                    <a:srgbClr val="FFFFFF"/>
                  </a:solidFill>
                  <a:latin typeface="Red Hat Text Medium" panose="02010303040201060303" pitchFamily="2" charset="0"/>
                  <a:ea typeface="Red Hat Text Medium" panose="02010303040201060303" pitchFamily="2" charset="0"/>
                  <a:cs typeface="Red Hat Text Medium" panose="02010303040201060303" pitchFamily="2" charset="0"/>
                </a:rPr>
                <a:t>Lubarda</a:t>
              </a:r>
              <a:r>
                <a:rPr lang="en-US" sz="1600" dirty="0">
                  <a:solidFill>
                    <a:srgbClr val="FFFFFF"/>
                  </a:solidFill>
                  <a:latin typeface="Red Hat Text Medium" panose="02010303040201060303" pitchFamily="2" charset="0"/>
                  <a:ea typeface="Red Hat Text Medium" panose="02010303040201060303" pitchFamily="2" charset="0"/>
                  <a:cs typeface="Red Hat Text Medium" panose="02010303040201060303" pitchFamily="2" charset="0"/>
                </a:rPr>
                <a:t>, 2023</a:t>
              </a:r>
            </a:p>
            <a:p>
              <a:pPr marL="269875" indent="-269875" defTabSz="914400">
                <a:spcBef>
                  <a:spcPts val="600"/>
                </a:spcBef>
                <a:spcAft>
                  <a:spcPts val="600"/>
                </a:spcAft>
                <a:buClr>
                  <a:schemeClr val="bg2"/>
                </a:buClr>
                <a:buSzPct val="100000"/>
                <a:buFont typeface="Red Hat Text" panose="02010303040201060303" pitchFamily="2" charset="0"/>
                <a:buChar char="›"/>
                <a:defRPr/>
              </a:pPr>
              <a:r>
                <a:rPr lang="en-US" sz="1600" dirty="0">
                  <a:solidFill>
                    <a:srgbClr val="FFFFFF"/>
                  </a:solidFill>
                  <a:latin typeface="Red Hat Text Medium" panose="02010303040201060303" pitchFamily="2" charset="0"/>
                  <a:ea typeface="Red Hat Text Medium" panose="02010303040201060303" pitchFamily="2" charset="0"/>
                  <a:cs typeface="Red Hat Text Medium" panose="02010303040201060303" pitchFamily="2" charset="0"/>
                </a:rPr>
                <a:t>Climate</a:t>
              </a:r>
            </a:p>
            <a:p>
              <a:pPr marL="727040" lvl="1" indent="-269875" defTabSz="914400">
                <a:lnSpc>
                  <a:spcPts val="1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bg2"/>
                </a:buClr>
                <a:buSzPct val="100000"/>
                <a:buFont typeface="Red Hat Text" panose="02010303040201060303" pitchFamily="2" charset="0"/>
                <a:buChar char="›"/>
                <a:defRPr/>
              </a:pPr>
              <a:r>
                <a:rPr lang="en-US" sz="1600" dirty="0">
                  <a:solidFill>
                    <a:srgbClr val="FFFFFF"/>
                  </a:solidFill>
                  <a:latin typeface="Red Hat Text Medium" panose="02010303040201060303" pitchFamily="2" charset="0"/>
                  <a:ea typeface="Red Hat Text Medium" panose="02010303040201060303" pitchFamily="2" charset="0"/>
                  <a:cs typeface="Red Hat Text Medium" panose="02010303040201060303" pitchFamily="2" charset="0"/>
                </a:rPr>
                <a:t>Acceptance</a:t>
              </a:r>
            </a:p>
            <a:p>
              <a:pPr marL="727040" lvl="1" indent="-269875" defTabSz="914400">
                <a:lnSpc>
                  <a:spcPts val="1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bg2"/>
                </a:buClr>
                <a:buSzPct val="100000"/>
                <a:buFont typeface="Red Hat Text" panose="02010303040201060303" pitchFamily="2" charset="0"/>
                <a:buChar char="›"/>
                <a:defRPr/>
              </a:pPr>
              <a:r>
                <a:rPr lang="en-US" sz="1600" dirty="0">
                  <a:solidFill>
                    <a:srgbClr val="FFFFFF"/>
                  </a:solidFill>
                  <a:latin typeface="Red Hat Text Medium" panose="02010303040201060303" pitchFamily="2" charset="0"/>
                  <a:ea typeface="Red Hat Text Medium" panose="02010303040201060303" pitchFamily="2" charset="0"/>
                  <a:cs typeface="Red Hat Text Medium" panose="02010303040201060303" pitchFamily="2" charset="0"/>
                </a:rPr>
                <a:t>Skepticism</a:t>
              </a:r>
            </a:p>
            <a:p>
              <a:pPr marL="1184205" lvl="2" indent="-269875" defTabSz="914400">
                <a:lnSpc>
                  <a:spcPts val="1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bg2"/>
                </a:buClr>
                <a:buSzPct val="100000"/>
                <a:buFont typeface="Red Hat Text" panose="02010303040201060303" pitchFamily="2" charset="0"/>
                <a:buChar char="›"/>
                <a:defRPr/>
              </a:pPr>
              <a:r>
                <a:rPr lang="en-US" sz="1600" dirty="0">
                  <a:solidFill>
                    <a:srgbClr val="FFFFFF"/>
                  </a:solidFill>
                  <a:latin typeface="Red Hat Text Medium" panose="02010303040201060303" pitchFamily="2" charset="0"/>
                  <a:ea typeface="Red Hat Text Medium" panose="02010303040201060303" pitchFamily="2" charset="0"/>
                  <a:cs typeface="Red Hat Text Medium" panose="02010303040201060303" pitchFamily="2" charset="0"/>
                </a:rPr>
                <a:t>Evidence</a:t>
              </a:r>
            </a:p>
            <a:p>
              <a:pPr marL="1184205" lvl="2" indent="-269875" defTabSz="914400">
                <a:lnSpc>
                  <a:spcPts val="1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bg2"/>
                </a:buClr>
                <a:buSzPct val="100000"/>
                <a:buFont typeface="Red Hat Text" panose="02010303040201060303" pitchFamily="2" charset="0"/>
                <a:buChar char="›"/>
                <a:defRPr/>
              </a:pPr>
              <a:r>
                <a:rPr lang="en-US" sz="1600" dirty="0">
                  <a:solidFill>
                    <a:srgbClr val="FFFFFF"/>
                  </a:solidFill>
                  <a:latin typeface="Red Hat Text Medium" panose="02010303040201060303" pitchFamily="2" charset="0"/>
                  <a:ea typeface="Red Hat Text Medium" panose="02010303040201060303" pitchFamily="2" charset="0"/>
                  <a:cs typeface="Red Hat Text Medium" panose="02010303040201060303" pitchFamily="2" charset="0"/>
                </a:rPr>
                <a:t>Response</a:t>
              </a:r>
            </a:p>
            <a:p>
              <a:pPr marL="1184205" lvl="2" indent="-269875" defTabSz="914400">
                <a:lnSpc>
                  <a:spcPts val="1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bg2"/>
                </a:buClr>
                <a:buSzPct val="100000"/>
                <a:buFont typeface="Red Hat Text" panose="02010303040201060303" pitchFamily="2" charset="0"/>
                <a:buChar char="›"/>
                <a:defRPr/>
              </a:pPr>
              <a:r>
                <a:rPr lang="en-US" sz="1600" dirty="0">
                  <a:solidFill>
                    <a:srgbClr val="FFFFFF"/>
                  </a:solidFill>
                  <a:latin typeface="Red Hat Text Medium" panose="02010303040201060303" pitchFamily="2" charset="0"/>
                  <a:ea typeface="Red Hat Text Medium" panose="02010303040201060303" pitchFamily="2" charset="0"/>
                  <a:cs typeface="Red Hat Text Medium" panose="02010303040201060303" pitchFamily="2" charset="0"/>
                </a:rPr>
                <a:t>Process</a:t>
              </a:r>
            </a:p>
          </p:txBody>
        </p:sp>
        <p:cxnSp>
          <p:nvCxnSpPr>
            <p:cNvPr id="49" name="Gerade Verbindung mit Pfeil 48">
              <a:extLst>
                <a:ext uri="{FF2B5EF4-FFF2-40B4-BE49-F238E27FC236}">
                  <a16:creationId xmlns:a16="http://schemas.microsoft.com/office/drawing/2014/main" id="{A27346C2-F8A4-450E-BFAF-6402C74EBC02}"/>
                </a:ext>
              </a:extLst>
            </p:cNvPr>
            <p:cNvCxnSpPr>
              <a:cxnSpLocks/>
            </p:cNvCxnSpPr>
            <p:nvPr/>
          </p:nvCxnSpPr>
          <p:spPr>
            <a:xfrm>
              <a:off x="816519" y="2400277"/>
              <a:ext cx="360000" cy="0"/>
            </a:xfrm>
            <a:prstGeom prst="straightConnector1">
              <a:avLst/>
            </a:prstGeom>
            <a:grpFill/>
            <a:ln>
              <a:solidFill>
                <a:schemeClr val="bg2"/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6" name="Gerade Verbindung mit Pfeil 55">
            <a:extLst>
              <a:ext uri="{FF2B5EF4-FFF2-40B4-BE49-F238E27FC236}">
                <a16:creationId xmlns:a16="http://schemas.microsoft.com/office/drawing/2014/main" id="{08A404D3-58FC-4D58-9FEA-F051113572B7}"/>
              </a:ext>
            </a:extLst>
          </p:cNvPr>
          <p:cNvCxnSpPr>
            <a:cxnSpLocks/>
          </p:cNvCxnSpPr>
          <p:nvPr/>
        </p:nvCxnSpPr>
        <p:spPr>
          <a:xfrm>
            <a:off x="12474926" y="3889168"/>
            <a:ext cx="341887" cy="0"/>
          </a:xfrm>
          <a:prstGeom prst="straightConnector1">
            <a:avLst/>
          </a:prstGeom>
          <a:solidFill>
            <a:schemeClr val="tx2"/>
          </a:solidFill>
          <a:ln>
            <a:solidFill>
              <a:schemeClr val="bg2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Fußzeilenplatzhalter 23">
            <a:extLst>
              <a:ext uri="{FF2B5EF4-FFF2-40B4-BE49-F238E27FC236}">
                <a16:creationId xmlns:a16="http://schemas.microsoft.com/office/drawing/2014/main" id="{7EF8E2BB-8634-4596-AA38-E1F6C387F93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72000" y="6480000"/>
            <a:ext cx="8964000" cy="216000"/>
          </a:xfrm>
        </p:spPr>
        <p:txBody>
          <a:bodyPr/>
          <a:lstStyle/>
          <a:p>
            <a:r>
              <a:rPr lang="de-DE" dirty="0">
                <a:solidFill>
                  <a:srgbClr val="FFFFFF"/>
                </a:solidFill>
              </a:rPr>
              <a:t>Bast, </a:t>
            </a:r>
            <a:r>
              <a:rPr lang="de-DE" dirty="0" err="1">
                <a:solidFill>
                  <a:srgbClr val="FFFFFF"/>
                </a:solidFill>
              </a:rPr>
              <a:t>Zagovora</a:t>
            </a:r>
            <a:r>
              <a:rPr lang="de-DE" dirty="0">
                <a:solidFill>
                  <a:srgbClr val="FFFFFF"/>
                </a:solidFill>
              </a:rPr>
              <a:t> &amp; Barros Everett: Climate </a:t>
            </a:r>
            <a:r>
              <a:rPr lang="de-DE" dirty="0" err="1">
                <a:solidFill>
                  <a:srgbClr val="FFFFFF"/>
                </a:solidFill>
              </a:rPr>
              <a:t>Skepticism</a:t>
            </a:r>
            <a:r>
              <a:rPr lang="de-DE" dirty="0">
                <a:solidFill>
                  <a:srgbClr val="FFFFFF"/>
                </a:solidFill>
              </a:rPr>
              <a:t> in Germany </a:t>
            </a:r>
          </a:p>
        </p:txBody>
      </p:sp>
      <p:sp>
        <p:nvSpPr>
          <p:cNvPr id="25" name="Foliennummernplatzhalter 31">
            <a:extLst>
              <a:ext uri="{FF2B5EF4-FFF2-40B4-BE49-F238E27FC236}">
                <a16:creationId xmlns:a16="http://schemas.microsoft.com/office/drawing/2014/main" id="{02177C02-17DB-4C8F-BDB8-B62E6C104AD5}"/>
              </a:ext>
            </a:extLst>
          </p:cNvPr>
          <p:cNvSpPr txBox="1">
            <a:spLocks/>
          </p:cNvSpPr>
          <p:nvPr/>
        </p:nvSpPr>
        <p:spPr>
          <a:xfrm>
            <a:off x="844136" y="5940747"/>
            <a:ext cx="360000" cy="216000"/>
          </a:xfrm>
          <a:prstGeom prst="rect">
            <a:avLst/>
          </a:prstGeom>
        </p:spPr>
        <p:txBody>
          <a:bodyPr vert="horz" lIns="0" tIns="0" rIns="0" bIns="0" rtlCol="0" anchor="t"/>
          <a:lstStyle>
            <a:defPPr>
              <a:defRPr lang="de-DE"/>
            </a:defPPr>
            <a:lvl1pPr marL="0" algn="l" defTabSz="914330" rtl="0" eaLnBrk="1" latinLnBrk="0" hangingPunct="1">
              <a:defRPr sz="800" b="1" i="0" kern="1200">
                <a:solidFill>
                  <a:srgbClr val="282827"/>
                </a:solidFill>
                <a:latin typeface="Red Hat Text SemiBold" panose="02010303040201060303" pitchFamily="2" charset="0"/>
                <a:ea typeface="Red Hat Text SemiBold" panose="02010303040201060303" pitchFamily="2" charset="0"/>
                <a:cs typeface="Red Hat Text SemiBold" panose="02010303040201060303" pitchFamily="2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6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1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7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1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7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2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C5F25E18-4377-4EF8-9F68-54F1A4CDCAA3}" type="slidenum">
              <a:rPr lang="de-DE" smtClean="0">
                <a:solidFill>
                  <a:srgbClr val="FFFFFF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pPr>
                <a:defRPr/>
              </a:pPr>
              <a:t>15</a:t>
            </a:fld>
            <a:endParaRPr lang="de-DE" dirty="0">
              <a:solidFill>
                <a:srgbClr val="FFFFFF"/>
              </a:solidFill>
              <a:latin typeface="Red Hat Text" panose="02010303040201060303" pitchFamily="2" charset="0"/>
              <a:ea typeface="Red Hat Text" panose="02010303040201060303" pitchFamily="2" charset="0"/>
              <a:cs typeface="Red Hat Text" panose="02010303040201060303" pitchFamily="2" charset="0"/>
            </a:endParaRPr>
          </a:p>
        </p:txBody>
      </p:sp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0A9C7073-843B-4450-B2BE-56DE6502037E}"/>
              </a:ext>
            </a:extLst>
          </p:cNvPr>
          <p:cNvGrpSpPr/>
          <p:nvPr/>
        </p:nvGrpSpPr>
        <p:grpSpPr>
          <a:xfrm>
            <a:off x="577914" y="1476007"/>
            <a:ext cx="3158346" cy="4841993"/>
            <a:chOff x="560050" y="1665288"/>
            <a:chExt cx="3415814" cy="4356100"/>
          </a:xfrm>
          <a:solidFill>
            <a:schemeClr val="tx2"/>
          </a:solidFill>
        </p:grpSpPr>
        <p:sp>
          <p:nvSpPr>
            <p:cNvPr id="27" name="Freihandform 27">
              <a:extLst>
                <a:ext uri="{FF2B5EF4-FFF2-40B4-BE49-F238E27FC236}">
                  <a16:creationId xmlns:a16="http://schemas.microsoft.com/office/drawing/2014/main" id="{062A87BF-7D37-4709-A64B-2E55840152EF}"/>
                </a:ext>
              </a:extLst>
            </p:cNvPr>
            <p:cNvSpPr/>
            <p:nvPr/>
          </p:nvSpPr>
          <p:spPr>
            <a:xfrm>
              <a:off x="560050" y="1665288"/>
              <a:ext cx="3415812" cy="4320000"/>
            </a:xfrm>
            <a:custGeom>
              <a:avLst/>
              <a:gdLst>
                <a:gd name="connsiteX0" fmla="*/ 2 w 3415812"/>
                <a:gd name="connsiteY0" fmla="*/ 0 h 4320000"/>
                <a:gd name="connsiteX1" fmla="*/ 3415812 w 3415812"/>
                <a:gd name="connsiteY1" fmla="*/ 0 h 4320000"/>
                <a:gd name="connsiteX2" fmla="*/ 3415812 w 3415812"/>
                <a:gd name="connsiteY2" fmla="*/ 3240000 h 4320000"/>
                <a:gd name="connsiteX3" fmla="*/ 3415812 w 3415812"/>
                <a:gd name="connsiteY3" fmla="*/ 3245040 h 4320000"/>
                <a:gd name="connsiteX4" fmla="*/ 3415558 w 3415812"/>
                <a:gd name="connsiteY4" fmla="*/ 3245040 h 4320000"/>
                <a:gd name="connsiteX5" fmla="*/ 3410236 w 3415812"/>
                <a:gd name="connsiteY5" fmla="*/ 3350424 h 4320000"/>
                <a:gd name="connsiteX6" fmla="*/ 2446236 w 3415812"/>
                <a:gd name="connsiteY6" fmla="*/ 4314424 h 4320000"/>
                <a:gd name="connsiteX7" fmla="*/ 2353363 w 3415812"/>
                <a:gd name="connsiteY7" fmla="*/ 4319114 h 4320000"/>
                <a:gd name="connsiteX8" fmla="*/ 2353363 w 3415812"/>
                <a:gd name="connsiteY8" fmla="*/ 4320000 h 4320000"/>
                <a:gd name="connsiteX9" fmla="*/ 2335812 w 3415812"/>
                <a:gd name="connsiteY9" fmla="*/ 4320000 h 4320000"/>
                <a:gd name="connsiteX10" fmla="*/ 0 w 3415812"/>
                <a:gd name="connsiteY10" fmla="*/ 4320000 h 4320000"/>
                <a:gd name="connsiteX11" fmla="*/ 0 w 3415812"/>
                <a:gd name="connsiteY11" fmla="*/ 2 h 4320000"/>
                <a:gd name="connsiteX12" fmla="*/ 2 w 3415812"/>
                <a:gd name="connsiteY12" fmla="*/ 2 h 43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15812" h="4320000">
                  <a:moveTo>
                    <a:pt x="2" y="0"/>
                  </a:moveTo>
                  <a:lnTo>
                    <a:pt x="3415812" y="0"/>
                  </a:lnTo>
                  <a:lnTo>
                    <a:pt x="3415812" y="3240000"/>
                  </a:lnTo>
                  <a:lnTo>
                    <a:pt x="3415812" y="3245040"/>
                  </a:lnTo>
                  <a:lnTo>
                    <a:pt x="3415558" y="3245040"/>
                  </a:lnTo>
                  <a:lnTo>
                    <a:pt x="3410236" y="3350424"/>
                  </a:lnTo>
                  <a:cubicBezTo>
                    <a:pt x="3358617" y="3858714"/>
                    <a:pt x="2954526" y="4262805"/>
                    <a:pt x="2446236" y="4314424"/>
                  </a:cubicBezTo>
                  <a:lnTo>
                    <a:pt x="2353363" y="4319114"/>
                  </a:lnTo>
                  <a:lnTo>
                    <a:pt x="2353363" y="4320000"/>
                  </a:lnTo>
                  <a:lnTo>
                    <a:pt x="2335812" y="4320000"/>
                  </a:lnTo>
                  <a:lnTo>
                    <a:pt x="0" y="4320000"/>
                  </a:lnTo>
                  <a:lnTo>
                    <a:pt x="0" y="2"/>
                  </a:lnTo>
                  <a:lnTo>
                    <a:pt x="2" y="2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de-DE" sz="1400" dirty="0">
                <a:solidFill>
                  <a:schemeClr val="tx1"/>
                </a:solidFill>
              </a:endParaRPr>
            </a:p>
          </p:txBody>
        </p:sp>
        <p:sp>
          <p:nvSpPr>
            <p:cNvPr id="28" name="Textfeld 27">
              <a:extLst>
                <a:ext uri="{FF2B5EF4-FFF2-40B4-BE49-F238E27FC236}">
                  <a16:creationId xmlns:a16="http://schemas.microsoft.com/office/drawing/2014/main" id="{C313CB46-B04D-49EC-BE62-7CFD9C525C68}"/>
                </a:ext>
              </a:extLst>
            </p:cNvPr>
            <p:cNvSpPr txBox="1"/>
            <p:nvPr/>
          </p:nvSpPr>
          <p:spPr>
            <a:xfrm>
              <a:off x="560054" y="1665288"/>
              <a:ext cx="3415810" cy="4356100"/>
            </a:xfrm>
            <a:prstGeom prst="rect">
              <a:avLst/>
            </a:prstGeom>
            <a:grpFill/>
            <a:ln>
              <a:noFill/>
            </a:ln>
            <a:effectLst/>
          </p:spPr>
          <p:txBody>
            <a:bodyPr wrap="square" lIns="360000" tIns="252000" rIns="180000" bIns="180000" rtlCol="0">
              <a:no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ed Hat Text" panose="02010303040201060303" pitchFamily="2" charset="0"/>
                  <a:ea typeface="Red Hat Text" panose="02010303040201060303" pitchFamily="2" charset="0"/>
                  <a:cs typeface="Red Hat Text" panose="02010303040201060303" pitchFamily="2" charset="0"/>
                </a:rPr>
                <a:t>Collection </a:t>
              </a:r>
              <a:r>
                <a:rPr kumimoji="0" lang="de-DE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ed Hat Text" panose="02010303040201060303" pitchFamily="2" charset="0"/>
                  <a:ea typeface="Red Hat Text" panose="02010303040201060303" pitchFamily="2" charset="0"/>
                  <a:cs typeface="Red Hat Text" panose="02010303040201060303" pitchFamily="2" charset="0"/>
                </a:rPr>
                <a:t>of</a:t>
              </a:r>
              <a:r>
                <a:rPr kumimoji="0" lang="de-DE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ed Hat Text" panose="02010303040201060303" pitchFamily="2" charset="0"/>
                  <a:ea typeface="Red Hat Text" panose="02010303040201060303" pitchFamily="2" charset="0"/>
                  <a:cs typeface="Red Hat Text" panose="02010303040201060303" pitchFamily="2" charset="0"/>
                </a:rPr>
                <a:t> </a:t>
              </a:r>
              <a:r>
                <a:rPr kumimoji="0" lang="de-DE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ed Hat Text" panose="02010303040201060303" pitchFamily="2" charset="0"/>
                  <a:ea typeface="Red Hat Text" panose="02010303040201060303" pitchFamily="2" charset="0"/>
                  <a:cs typeface="Red Hat Text" panose="02010303040201060303" pitchFamily="2" charset="0"/>
                </a:rPr>
                <a:t>Social</a:t>
              </a:r>
              <a:r>
                <a:rPr kumimoji="0" lang="de-DE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ed Hat Text" panose="02010303040201060303" pitchFamily="2" charset="0"/>
                  <a:ea typeface="Red Hat Text" panose="02010303040201060303" pitchFamily="2" charset="0"/>
                  <a:cs typeface="Red Hat Text" panose="02010303040201060303" pitchFamily="2" charset="0"/>
                </a:rPr>
                <a:t> Media Posts </a:t>
              </a:r>
            </a:p>
          </p:txBody>
        </p:sp>
        <p:sp>
          <p:nvSpPr>
            <p:cNvPr id="29" name="Textfeld 28">
              <a:extLst>
                <a:ext uri="{FF2B5EF4-FFF2-40B4-BE49-F238E27FC236}">
                  <a16:creationId xmlns:a16="http://schemas.microsoft.com/office/drawing/2014/main" id="{36770AC5-41A8-439C-A8E3-AEDD5E50F5BC}"/>
                </a:ext>
              </a:extLst>
            </p:cNvPr>
            <p:cNvSpPr txBox="1"/>
            <p:nvPr/>
          </p:nvSpPr>
          <p:spPr>
            <a:xfrm>
              <a:off x="636540" y="2673257"/>
              <a:ext cx="3229060" cy="2560209"/>
            </a:xfrm>
            <a:prstGeom prst="rect">
              <a:avLst/>
            </a:prstGeom>
            <a:grpFill/>
          </p:spPr>
          <p:txBody>
            <a:bodyPr wrap="square" lIns="324000" tIns="0" rIns="144000" bIns="0" rtlCol="0">
              <a:noAutofit/>
            </a:bodyPr>
            <a:lstStyle/>
            <a:p>
              <a:pPr marL="269875" indent="-269875" defTabSz="914400">
                <a:spcBef>
                  <a:spcPts val="600"/>
                </a:spcBef>
                <a:spcAft>
                  <a:spcPts val="600"/>
                </a:spcAft>
                <a:buClr>
                  <a:schemeClr val="bg2"/>
                </a:buClr>
                <a:buSzPct val="100000"/>
                <a:buFont typeface="Red Hat Text" panose="02010303040201060303" pitchFamily="2" charset="0"/>
                <a:buChar char="›"/>
                <a:defRPr/>
              </a:pPr>
              <a:r>
                <a:rPr lang="de-DE" sz="1600" dirty="0">
                  <a:solidFill>
                    <a:srgbClr val="FFFFFF"/>
                  </a:solidFill>
                  <a:latin typeface="Red Hat Text Medium" panose="02010303040201060303" pitchFamily="2" charset="0"/>
                  <a:ea typeface="Red Hat Text Medium" panose="02010303040201060303" pitchFamily="2" charset="0"/>
                  <a:cs typeface="Red Hat Text Medium" panose="02010303040201060303" pitchFamily="2" charset="0"/>
                </a:rPr>
                <a:t>November 1, 2023 – August 13, 2024</a:t>
              </a:r>
            </a:p>
            <a:p>
              <a:pPr marL="269875" indent="-269875" defTabSz="914400">
                <a:spcBef>
                  <a:spcPts val="600"/>
                </a:spcBef>
                <a:spcAft>
                  <a:spcPts val="600"/>
                </a:spcAft>
                <a:buClr>
                  <a:schemeClr val="bg2"/>
                </a:buClr>
                <a:buSzPct val="100000"/>
                <a:buFont typeface="Red Hat Text" panose="02010303040201060303" pitchFamily="2" charset="0"/>
                <a:buChar char="›"/>
                <a:defRPr/>
              </a:pPr>
              <a:r>
                <a:rPr lang="en-US" sz="1600" i="1" dirty="0">
                  <a:solidFill>
                    <a:srgbClr val="FFFFFF"/>
                  </a:solidFill>
                  <a:latin typeface="Red Hat Text Medium" panose="02010303040201060303" pitchFamily="2" charset="0"/>
                  <a:ea typeface="Red Hat Text Medium" panose="02010303040201060303" pitchFamily="2" charset="0"/>
                  <a:cs typeface="Red Hat Text Medium" panose="02010303040201060303" pitchFamily="2" charset="0"/>
                </a:rPr>
                <a:t>N</a:t>
              </a:r>
              <a:r>
                <a:rPr lang="en-US" sz="1600" dirty="0">
                  <a:solidFill>
                    <a:srgbClr val="FFFFFF"/>
                  </a:solidFill>
                  <a:latin typeface="Red Hat Text Medium" panose="02010303040201060303" pitchFamily="2" charset="0"/>
                  <a:ea typeface="Red Hat Text Medium" panose="02010303040201060303" pitchFamily="2" charset="0"/>
                  <a:cs typeface="Red Hat Text Medium" panose="02010303040201060303" pitchFamily="2" charset="0"/>
                </a:rPr>
                <a:t> = 50,615 posts by German parties </a:t>
              </a:r>
            </a:p>
            <a:p>
              <a:pPr marL="576000" lvl="1" indent="-216000" defTabSz="914400">
                <a:spcBef>
                  <a:spcPts val="600"/>
                </a:spcBef>
                <a:spcAft>
                  <a:spcPts val="600"/>
                </a:spcAft>
                <a:buClr>
                  <a:schemeClr val="bg2"/>
                </a:buClr>
                <a:buSzPct val="100000"/>
                <a:buFont typeface="Red Hat Text" panose="02010303040201060303" pitchFamily="2" charset="0"/>
                <a:buChar char="›"/>
                <a:defRPr/>
              </a:pPr>
              <a:r>
                <a:rPr lang="en-US" sz="1600" i="1" dirty="0" err="1">
                  <a:solidFill>
                    <a:srgbClr val="FFFFFF"/>
                  </a:solidFill>
                  <a:latin typeface="Red Hat Text Medium" panose="02010303040201060303" pitchFamily="2" charset="0"/>
                  <a:ea typeface="Red Hat Text Medium" panose="02010303040201060303" pitchFamily="2" charset="0"/>
                  <a:cs typeface="Red Hat Text Medium" panose="02010303040201060303" pitchFamily="2" charset="0"/>
                </a:rPr>
                <a:t>N</a:t>
              </a:r>
              <a:r>
                <a:rPr lang="en-US" sz="1600" baseline="-25000" dirty="0" err="1">
                  <a:solidFill>
                    <a:srgbClr val="FFFFFF"/>
                  </a:solidFill>
                  <a:latin typeface="Red Hat Text Medium" panose="02010303040201060303" pitchFamily="2" charset="0"/>
                  <a:ea typeface="Red Hat Text Medium" panose="02010303040201060303" pitchFamily="2" charset="0"/>
                  <a:cs typeface="Red Hat Text Medium" panose="02010303040201060303" pitchFamily="2" charset="0"/>
                </a:rPr>
                <a:t>Instagram</a:t>
              </a:r>
              <a:r>
                <a:rPr lang="en-US" sz="1600" dirty="0">
                  <a:solidFill>
                    <a:srgbClr val="FFFFFF"/>
                  </a:solidFill>
                  <a:latin typeface="Red Hat Text Medium" panose="02010303040201060303" pitchFamily="2" charset="0"/>
                  <a:ea typeface="Red Hat Text Medium" panose="02010303040201060303" pitchFamily="2" charset="0"/>
                  <a:cs typeface="Red Hat Text Medium" panose="02010303040201060303" pitchFamily="2" charset="0"/>
                </a:rPr>
                <a:t> = 23,308</a:t>
              </a:r>
            </a:p>
            <a:p>
              <a:pPr marL="576000" lvl="1" indent="-216000" defTabSz="914400">
                <a:spcBef>
                  <a:spcPts val="600"/>
                </a:spcBef>
                <a:spcAft>
                  <a:spcPts val="600"/>
                </a:spcAft>
                <a:buClr>
                  <a:schemeClr val="bg2"/>
                </a:buClr>
                <a:buSzPct val="100000"/>
                <a:buFont typeface="Red Hat Text" panose="02010303040201060303" pitchFamily="2" charset="0"/>
                <a:buChar char="›"/>
                <a:defRPr/>
              </a:pPr>
              <a:r>
                <a:rPr lang="en-US" sz="1600" i="1" dirty="0" err="1">
                  <a:solidFill>
                    <a:srgbClr val="FFFFFF"/>
                  </a:solidFill>
                  <a:latin typeface="Red Hat Text Medium" panose="02010303040201060303" pitchFamily="2" charset="0"/>
                  <a:ea typeface="Red Hat Text Medium" panose="02010303040201060303" pitchFamily="2" charset="0"/>
                  <a:cs typeface="Red Hat Text Medium" panose="02010303040201060303" pitchFamily="2" charset="0"/>
                </a:rPr>
                <a:t>N</a:t>
              </a:r>
              <a:r>
                <a:rPr lang="en-US" sz="1600" baseline="-25000" dirty="0" err="1">
                  <a:solidFill>
                    <a:srgbClr val="FFFFFF"/>
                  </a:solidFill>
                  <a:latin typeface="Red Hat Text Medium" panose="02010303040201060303" pitchFamily="2" charset="0"/>
                  <a:ea typeface="Red Hat Text Medium" panose="02010303040201060303" pitchFamily="2" charset="0"/>
                  <a:cs typeface="Red Hat Text Medium" panose="02010303040201060303" pitchFamily="2" charset="0"/>
                </a:rPr>
                <a:t>Facebook</a:t>
              </a:r>
              <a:r>
                <a:rPr lang="en-US" sz="1600" dirty="0">
                  <a:solidFill>
                    <a:srgbClr val="FFFFFF"/>
                  </a:solidFill>
                  <a:latin typeface="Red Hat Text Medium" panose="02010303040201060303" pitchFamily="2" charset="0"/>
                  <a:ea typeface="Red Hat Text Medium" panose="02010303040201060303" pitchFamily="2" charset="0"/>
                  <a:cs typeface="Red Hat Text Medium" panose="02010303040201060303" pitchFamily="2" charset="0"/>
                </a:rPr>
                <a:t> = 29,466</a:t>
              </a:r>
            </a:p>
            <a:p>
              <a:pPr marL="269875" indent="-269875" defTabSz="914400">
                <a:spcBef>
                  <a:spcPts val="600"/>
                </a:spcBef>
                <a:spcAft>
                  <a:spcPts val="600"/>
                </a:spcAft>
                <a:buClr>
                  <a:schemeClr val="bg2"/>
                </a:buClr>
                <a:buSzPct val="100000"/>
                <a:buFont typeface="Red Hat Text" panose="02010303040201060303" pitchFamily="2" charset="0"/>
                <a:buChar char="›"/>
                <a:defRPr/>
              </a:pPr>
              <a:endParaRPr lang="de-DE" sz="1600" dirty="0">
                <a:solidFill>
                  <a:srgbClr val="FFFFFF"/>
                </a:solidFill>
                <a:latin typeface="Red Hat Text Medium" panose="02010303040201060303" pitchFamily="2" charset="0"/>
                <a:ea typeface="Red Hat Text Medium" panose="02010303040201060303" pitchFamily="2" charset="0"/>
                <a:cs typeface="Red Hat Text Medium" panose="02010303040201060303" pitchFamily="2" charset="0"/>
              </a:endParaRPr>
            </a:p>
          </p:txBody>
        </p:sp>
        <p:cxnSp>
          <p:nvCxnSpPr>
            <p:cNvPr id="30" name="Gerade Verbindung mit Pfeil 29">
              <a:extLst>
                <a:ext uri="{FF2B5EF4-FFF2-40B4-BE49-F238E27FC236}">
                  <a16:creationId xmlns:a16="http://schemas.microsoft.com/office/drawing/2014/main" id="{84DCA3DB-F193-4CFD-A8E0-D2848DD748F1}"/>
                </a:ext>
              </a:extLst>
            </p:cNvPr>
            <p:cNvCxnSpPr>
              <a:cxnSpLocks/>
            </p:cNvCxnSpPr>
            <p:nvPr/>
          </p:nvCxnSpPr>
          <p:spPr>
            <a:xfrm>
              <a:off x="877321" y="2492445"/>
              <a:ext cx="360000" cy="0"/>
            </a:xfrm>
            <a:prstGeom prst="straightConnector1">
              <a:avLst/>
            </a:prstGeom>
            <a:grpFill/>
            <a:ln>
              <a:solidFill>
                <a:schemeClr val="bg2"/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32263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>
            <a:extLst>
              <a:ext uri="{FF2B5EF4-FFF2-40B4-BE49-F238E27FC236}">
                <a16:creationId xmlns:a16="http://schemas.microsoft.com/office/drawing/2014/main" id="{D2CDB986-B796-4062-9371-66970A8817AA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561" name="think-cell Folie" r:id="rId5" imgW="429" imgH="429" progId="TCLayout.ActiveDocument.1">
                  <p:embed/>
                </p:oleObj>
              </mc:Choice>
              <mc:Fallback>
                <p:oleObj name="think-cell Folie" r:id="rId5" imgW="429" imgH="429" progId="TCLayout.ActiveDocument.1">
                  <p:embed/>
                  <p:pic>
                    <p:nvPicPr>
                      <p:cNvPr id="3" name="Objekt 2" hidden="1">
                        <a:extLst>
                          <a:ext uri="{FF2B5EF4-FFF2-40B4-BE49-F238E27FC236}">
                            <a16:creationId xmlns:a16="http://schemas.microsoft.com/office/drawing/2014/main" id="{D2CDB986-B796-4062-9371-66970A8817A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itel 1">
            <a:extLst>
              <a:ext uri="{FF2B5EF4-FFF2-40B4-BE49-F238E27FC236}">
                <a16:creationId xmlns:a16="http://schemas.microsoft.com/office/drawing/2014/main" id="{BA19A945-33E5-4D5D-8BA3-D98CD4435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998" y="540000"/>
            <a:ext cx="11254525" cy="362279"/>
          </a:xfrm>
        </p:spPr>
        <p:txBody>
          <a:bodyPr vert="horz"/>
          <a:lstStyle/>
          <a:p>
            <a:r>
              <a:rPr lang="en-US" dirty="0">
                <a:solidFill>
                  <a:schemeClr val="bg2"/>
                </a:solidFill>
                <a:latin typeface="Red Hat Text Medium" panose="02010303040201060303" pitchFamily="2" charset="0"/>
                <a:ea typeface="Red Hat Text Medium" panose="02010303040201060303" pitchFamily="2" charset="0"/>
                <a:cs typeface="Red Hat Text Medium" panose="02010303040201060303" pitchFamily="2" charset="0"/>
              </a:rPr>
              <a:t>Social Media Posts Were Classified With BERT Model</a:t>
            </a:r>
          </a:p>
        </p:txBody>
      </p:sp>
      <p:sp>
        <p:nvSpPr>
          <p:cNvPr id="16" name="Foliennummernplatzhalter 31">
            <a:extLst>
              <a:ext uri="{FF2B5EF4-FFF2-40B4-BE49-F238E27FC236}">
                <a16:creationId xmlns:a16="http://schemas.microsoft.com/office/drawing/2014/main" id="{79C843AE-B698-3D3F-FADB-2FDABEE21D3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44136" y="5940747"/>
            <a:ext cx="360000" cy="216000"/>
          </a:xfrm>
        </p:spPr>
        <p:txBody>
          <a:bodyPr lIns="0" tIns="0" rIns="0" bIns="0"/>
          <a:lstStyle/>
          <a:p>
            <a:pPr marL="0" marR="0" lvl="0" indent="0" algn="l" defTabSz="914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F25E18-4377-4EF8-9F68-54F1A4CDCAA3}" type="slidenum">
              <a:rPr kumimoji="0" lang="de-DE" sz="8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pPr marL="0" marR="0" lvl="0" indent="0" algn="l" defTabSz="9143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de-DE" sz="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ed Hat Text" panose="02010303040201060303" pitchFamily="2" charset="0"/>
              <a:ea typeface="Red Hat Text" panose="02010303040201060303" pitchFamily="2" charset="0"/>
              <a:cs typeface="Red Hat Text" panose="02010303040201060303" pitchFamily="2" charset="0"/>
            </a:endParaRPr>
          </a:p>
        </p:txBody>
      </p:sp>
      <p:cxnSp>
        <p:nvCxnSpPr>
          <p:cNvPr id="5" name="Gerader Verbinder 3">
            <a:extLst>
              <a:ext uri="{FF2B5EF4-FFF2-40B4-BE49-F238E27FC236}">
                <a16:creationId xmlns:a16="http://schemas.microsoft.com/office/drawing/2014/main" id="{2C4CC7B1-2BAC-CF59-5871-10D31B9FFF32}"/>
              </a:ext>
            </a:extLst>
          </p:cNvPr>
          <p:cNvCxnSpPr>
            <a:cxnSpLocks/>
          </p:cNvCxnSpPr>
          <p:nvPr/>
        </p:nvCxnSpPr>
        <p:spPr>
          <a:xfrm>
            <a:off x="577914" y="1251224"/>
            <a:ext cx="357486" cy="0"/>
          </a:xfrm>
          <a:prstGeom prst="line">
            <a:avLst/>
          </a:prstGeom>
          <a:ln>
            <a:solidFill>
              <a:schemeClr val="bg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Pfeil: Chevron 13">
            <a:extLst>
              <a:ext uri="{FF2B5EF4-FFF2-40B4-BE49-F238E27FC236}">
                <a16:creationId xmlns:a16="http://schemas.microsoft.com/office/drawing/2014/main" id="{D16803E1-54DF-4320-AA88-B0D1FFB5398D}"/>
              </a:ext>
            </a:extLst>
          </p:cNvPr>
          <p:cNvSpPr/>
          <p:nvPr/>
        </p:nvSpPr>
        <p:spPr>
          <a:xfrm>
            <a:off x="3885239" y="3419067"/>
            <a:ext cx="401594" cy="475735"/>
          </a:xfrm>
          <a:prstGeom prst="chevron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23" name="Pfeil: Chevron 22">
            <a:extLst>
              <a:ext uri="{FF2B5EF4-FFF2-40B4-BE49-F238E27FC236}">
                <a16:creationId xmlns:a16="http://schemas.microsoft.com/office/drawing/2014/main" id="{C0AF8588-A27C-4C41-8BD3-38E5569B7DF5}"/>
              </a:ext>
            </a:extLst>
          </p:cNvPr>
          <p:cNvSpPr/>
          <p:nvPr/>
        </p:nvSpPr>
        <p:spPr>
          <a:xfrm>
            <a:off x="7658074" y="3422837"/>
            <a:ext cx="363042" cy="475735"/>
          </a:xfrm>
          <a:prstGeom prst="chevron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e-DE" sz="1400" dirty="0">
              <a:solidFill>
                <a:schemeClr val="tx1"/>
              </a:solidFill>
            </a:endParaRPr>
          </a:p>
        </p:txBody>
      </p:sp>
      <p:grpSp>
        <p:nvGrpSpPr>
          <p:cNvPr id="42" name="Gruppieren 41">
            <a:extLst>
              <a:ext uri="{FF2B5EF4-FFF2-40B4-BE49-F238E27FC236}">
                <a16:creationId xmlns:a16="http://schemas.microsoft.com/office/drawing/2014/main" id="{89D1DE8C-0D41-4608-8E94-15DF0C88FA92}"/>
              </a:ext>
            </a:extLst>
          </p:cNvPr>
          <p:cNvGrpSpPr/>
          <p:nvPr/>
        </p:nvGrpSpPr>
        <p:grpSpPr>
          <a:xfrm>
            <a:off x="4376852" y="1476006"/>
            <a:ext cx="3158346" cy="4841993"/>
            <a:chOff x="560050" y="1665288"/>
            <a:chExt cx="3415814" cy="4356100"/>
          </a:xfrm>
          <a:solidFill>
            <a:schemeClr val="tx2"/>
          </a:solidFill>
        </p:grpSpPr>
        <p:sp>
          <p:nvSpPr>
            <p:cNvPr id="44" name="Freihandform 27">
              <a:extLst>
                <a:ext uri="{FF2B5EF4-FFF2-40B4-BE49-F238E27FC236}">
                  <a16:creationId xmlns:a16="http://schemas.microsoft.com/office/drawing/2014/main" id="{61A97C92-DD00-4F83-8415-A5D0A4CDC9E0}"/>
                </a:ext>
              </a:extLst>
            </p:cNvPr>
            <p:cNvSpPr/>
            <p:nvPr/>
          </p:nvSpPr>
          <p:spPr>
            <a:xfrm>
              <a:off x="560050" y="1665288"/>
              <a:ext cx="3415812" cy="4320000"/>
            </a:xfrm>
            <a:custGeom>
              <a:avLst/>
              <a:gdLst>
                <a:gd name="connsiteX0" fmla="*/ 2 w 3415812"/>
                <a:gd name="connsiteY0" fmla="*/ 0 h 4320000"/>
                <a:gd name="connsiteX1" fmla="*/ 3415812 w 3415812"/>
                <a:gd name="connsiteY1" fmla="*/ 0 h 4320000"/>
                <a:gd name="connsiteX2" fmla="*/ 3415812 w 3415812"/>
                <a:gd name="connsiteY2" fmla="*/ 3240000 h 4320000"/>
                <a:gd name="connsiteX3" fmla="*/ 3415812 w 3415812"/>
                <a:gd name="connsiteY3" fmla="*/ 3245040 h 4320000"/>
                <a:gd name="connsiteX4" fmla="*/ 3415558 w 3415812"/>
                <a:gd name="connsiteY4" fmla="*/ 3245040 h 4320000"/>
                <a:gd name="connsiteX5" fmla="*/ 3410236 w 3415812"/>
                <a:gd name="connsiteY5" fmla="*/ 3350424 h 4320000"/>
                <a:gd name="connsiteX6" fmla="*/ 2446236 w 3415812"/>
                <a:gd name="connsiteY6" fmla="*/ 4314424 h 4320000"/>
                <a:gd name="connsiteX7" fmla="*/ 2353363 w 3415812"/>
                <a:gd name="connsiteY7" fmla="*/ 4319114 h 4320000"/>
                <a:gd name="connsiteX8" fmla="*/ 2353363 w 3415812"/>
                <a:gd name="connsiteY8" fmla="*/ 4320000 h 4320000"/>
                <a:gd name="connsiteX9" fmla="*/ 2335812 w 3415812"/>
                <a:gd name="connsiteY9" fmla="*/ 4320000 h 4320000"/>
                <a:gd name="connsiteX10" fmla="*/ 0 w 3415812"/>
                <a:gd name="connsiteY10" fmla="*/ 4320000 h 4320000"/>
                <a:gd name="connsiteX11" fmla="*/ 0 w 3415812"/>
                <a:gd name="connsiteY11" fmla="*/ 2 h 4320000"/>
                <a:gd name="connsiteX12" fmla="*/ 2 w 3415812"/>
                <a:gd name="connsiteY12" fmla="*/ 2 h 43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15812" h="4320000">
                  <a:moveTo>
                    <a:pt x="2" y="0"/>
                  </a:moveTo>
                  <a:lnTo>
                    <a:pt x="3415812" y="0"/>
                  </a:lnTo>
                  <a:lnTo>
                    <a:pt x="3415812" y="3240000"/>
                  </a:lnTo>
                  <a:lnTo>
                    <a:pt x="3415812" y="3245040"/>
                  </a:lnTo>
                  <a:lnTo>
                    <a:pt x="3415558" y="3245040"/>
                  </a:lnTo>
                  <a:lnTo>
                    <a:pt x="3410236" y="3350424"/>
                  </a:lnTo>
                  <a:cubicBezTo>
                    <a:pt x="3358617" y="3858714"/>
                    <a:pt x="2954526" y="4262805"/>
                    <a:pt x="2446236" y="4314424"/>
                  </a:cubicBezTo>
                  <a:lnTo>
                    <a:pt x="2353363" y="4319114"/>
                  </a:lnTo>
                  <a:lnTo>
                    <a:pt x="2353363" y="4320000"/>
                  </a:lnTo>
                  <a:lnTo>
                    <a:pt x="2335812" y="4320000"/>
                  </a:lnTo>
                  <a:lnTo>
                    <a:pt x="0" y="4320000"/>
                  </a:lnTo>
                  <a:lnTo>
                    <a:pt x="0" y="2"/>
                  </a:lnTo>
                  <a:lnTo>
                    <a:pt x="2" y="2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de-DE" sz="1400" dirty="0">
                <a:solidFill>
                  <a:schemeClr val="tx1"/>
                </a:solidFill>
              </a:endParaRPr>
            </a:p>
          </p:txBody>
        </p:sp>
        <p:sp>
          <p:nvSpPr>
            <p:cNvPr id="45" name="Textfeld 44">
              <a:extLst>
                <a:ext uri="{FF2B5EF4-FFF2-40B4-BE49-F238E27FC236}">
                  <a16:creationId xmlns:a16="http://schemas.microsoft.com/office/drawing/2014/main" id="{A4CC13CF-C012-4827-BE53-437A59480D2B}"/>
                </a:ext>
              </a:extLst>
            </p:cNvPr>
            <p:cNvSpPr txBox="1"/>
            <p:nvPr/>
          </p:nvSpPr>
          <p:spPr>
            <a:xfrm>
              <a:off x="560054" y="1665288"/>
              <a:ext cx="3415810" cy="4356100"/>
            </a:xfrm>
            <a:prstGeom prst="rect">
              <a:avLst/>
            </a:prstGeom>
            <a:grpFill/>
            <a:ln>
              <a:noFill/>
            </a:ln>
            <a:effectLst/>
          </p:spPr>
          <p:txBody>
            <a:bodyPr wrap="square" lIns="360000" tIns="252000" rIns="180000" bIns="180000" rtlCol="0">
              <a:no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ed Hat Text" panose="02010303040201060303" pitchFamily="2" charset="0"/>
                  <a:ea typeface="Red Hat Text" panose="02010303040201060303" pitchFamily="2" charset="0"/>
                  <a:cs typeface="Red Hat Text" panose="02010303040201060303" pitchFamily="2" charset="0"/>
                </a:rPr>
                <a:t>Manual </a:t>
              </a:r>
              <a:r>
                <a:rPr kumimoji="0" lang="de-DE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ed Hat Text" panose="02010303040201060303" pitchFamily="2" charset="0"/>
                  <a:ea typeface="Red Hat Text" panose="02010303040201060303" pitchFamily="2" charset="0"/>
                  <a:cs typeface="Red Hat Text" panose="02010303040201060303" pitchFamily="2" charset="0"/>
                </a:rPr>
                <a:t>Labelling</a:t>
              </a:r>
              <a:endParaRPr kumimoji="0" lang="de-DE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endParaRPr>
            </a:p>
          </p:txBody>
        </p:sp>
        <p:sp>
          <p:nvSpPr>
            <p:cNvPr id="48" name="Textfeld 47">
              <a:extLst>
                <a:ext uri="{FF2B5EF4-FFF2-40B4-BE49-F238E27FC236}">
                  <a16:creationId xmlns:a16="http://schemas.microsoft.com/office/drawing/2014/main" id="{24B67BBE-621E-489A-85DF-267970F16B1A}"/>
                </a:ext>
              </a:extLst>
            </p:cNvPr>
            <p:cNvSpPr txBox="1"/>
            <p:nvPr/>
          </p:nvSpPr>
          <p:spPr>
            <a:xfrm>
              <a:off x="623816" y="2681680"/>
              <a:ext cx="3352045" cy="2560209"/>
            </a:xfrm>
            <a:prstGeom prst="rect">
              <a:avLst/>
            </a:prstGeom>
            <a:grpFill/>
          </p:spPr>
          <p:txBody>
            <a:bodyPr wrap="square" lIns="324000" tIns="0" rIns="144000" bIns="0" rtlCol="0">
              <a:noAutofit/>
            </a:bodyPr>
            <a:lstStyle/>
            <a:p>
              <a:pPr marL="269875" indent="-269875" defTabSz="914400">
                <a:spcBef>
                  <a:spcPts val="600"/>
                </a:spcBef>
                <a:spcAft>
                  <a:spcPts val="600"/>
                </a:spcAft>
                <a:buClr>
                  <a:schemeClr val="bg2"/>
                </a:buClr>
                <a:buSzPct val="100000"/>
                <a:buFont typeface="Red Hat Text" panose="02010303040201060303" pitchFamily="2" charset="0"/>
                <a:buChar char="›"/>
                <a:defRPr/>
              </a:pPr>
              <a:r>
                <a:rPr lang="en-US" sz="1600" dirty="0">
                  <a:solidFill>
                    <a:srgbClr val="FFFFFF"/>
                  </a:solidFill>
                  <a:latin typeface="Red Hat Text Medium" panose="02010303040201060303" pitchFamily="2" charset="0"/>
                  <a:ea typeface="Red Hat Text Medium" panose="02010303040201060303" pitchFamily="2" charset="0"/>
                  <a:cs typeface="Red Hat Text Medium" panose="02010303040201060303" pitchFamily="2" charset="0"/>
                </a:rPr>
                <a:t>Random sample (</a:t>
              </a:r>
              <a:r>
                <a:rPr lang="en-US" sz="1600" i="1" dirty="0">
                  <a:solidFill>
                    <a:srgbClr val="FFFFFF"/>
                  </a:solidFill>
                  <a:latin typeface="Red Hat Text Medium" panose="02010303040201060303" pitchFamily="2" charset="0"/>
                  <a:ea typeface="Red Hat Text Medium" panose="02010303040201060303" pitchFamily="2" charset="0"/>
                  <a:cs typeface="Red Hat Text Medium" panose="02010303040201060303" pitchFamily="2" charset="0"/>
                </a:rPr>
                <a:t>N</a:t>
              </a:r>
              <a:r>
                <a:rPr lang="en-US" sz="1600" dirty="0">
                  <a:solidFill>
                    <a:srgbClr val="FFFFFF"/>
                  </a:solidFill>
                  <a:latin typeface="Red Hat Text Medium" panose="02010303040201060303" pitchFamily="2" charset="0"/>
                  <a:ea typeface="Red Hat Text Medium" panose="02010303040201060303" pitchFamily="2" charset="0"/>
                  <a:cs typeface="Red Hat Text Medium" panose="02010303040201060303" pitchFamily="2" charset="0"/>
                </a:rPr>
                <a:t>=6,000) labelled by 2 coders</a:t>
              </a:r>
            </a:p>
            <a:p>
              <a:pPr marL="269875" indent="-269875" defTabSz="914400">
                <a:spcBef>
                  <a:spcPts val="600"/>
                </a:spcBef>
                <a:spcAft>
                  <a:spcPts val="600"/>
                </a:spcAft>
                <a:buClr>
                  <a:schemeClr val="bg2"/>
                </a:buClr>
                <a:buSzPct val="100000"/>
                <a:buFont typeface="Red Hat Text" panose="02010303040201060303" pitchFamily="2" charset="0"/>
                <a:buChar char="›"/>
                <a:defRPr/>
              </a:pPr>
              <a:r>
                <a:rPr lang="en-US" sz="1600" dirty="0">
                  <a:solidFill>
                    <a:srgbClr val="FFFFFF"/>
                  </a:solidFill>
                  <a:latin typeface="Red Hat Text Medium" panose="02010303040201060303" pitchFamily="2" charset="0"/>
                  <a:ea typeface="Red Hat Text Medium" panose="02010303040201060303" pitchFamily="2" charset="0"/>
                  <a:cs typeface="Red Hat Text Medium" panose="02010303040201060303" pitchFamily="2" charset="0"/>
                </a:rPr>
                <a:t>Codebook based on </a:t>
              </a:r>
              <a:r>
                <a:rPr lang="en-US" sz="1600" dirty="0" err="1">
                  <a:solidFill>
                    <a:srgbClr val="FFFFFF"/>
                  </a:solidFill>
                  <a:latin typeface="Red Hat Text Medium" panose="02010303040201060303" pitchFamily="2" charset="0"/>
                  <a:ea typeface="Red Hat Text Medium" panose="02010303040201060303" pitchFamily="2" charset="0"/>
                  <a:cs typeface="Red Hat Text Medium" panose="02010303040201060303" pitchFamily="2" charset="0"/>
                </a:rPr>
                <a:t>Fortchner</a:t>
              </a:r>
              <a:r>
                <a:rPr lang="en-US" sz="1600" dirty="0">
                  <a:solidFill>
                    <a:srgbClr val="FFFFFF"/>
                  </a:solidFill>
                  <a:latin typeface="Red Hat Text Medium" panose="02010303040201060303" pitchFamily="2" charset="0"/>
                  <a:ea typeface="Red Hat Text Medium" panose="02010303040201060303" pitchFamily="2" charset="0"/>
                  <a:cs typeface="Red Hat Text Medium" panose="02010303040201060303" pitchFamily="2" charset="0"/>
                </a:rPr>
                <a:t> &amp; </a:t>
              </a:r>
              <a:r>
                <a:rPr lang="en-US" sz="1600" dirty="0" err="1">
                  <a:solidFill>
                    <a:srgbClr val="FFFFFF"/>
                  </a:solidFill>
                  <a:latin typeface="Red Hat Text Medium" panose="02010303040201060303" pitchFamily="2" charset="0"/>
                  <a:ea typeface="Red Hat Text Medium" panose="02010303040201060303" pitchFamily="2" charset="0"/>
                  <a:cs typeface="Red Hat Text Medium" panose="02010303040201060303" pitchFamily="2" charset="0"/>
                </a:rPr>
                <a:t>Lubarda</a:t>
              </a:r>
              <a:r>
                <a:rPr lang="en-US" sz="1600" dirty="0">
                  <a:solidFill>
                    <a:srgbClr val="FFFFFF"/>
                  </a:solidFill>
                  <a:latin typeface="Red Hat Text Medium" panose="02010303040201060303" pitchFamily="2" charset="0"/>
                  <a:ea typeface="Red Hat Text Medium" panose="02010303040201060303" pitchFamily="2" charset="0"/>
                  <a:cs typeface="Red Hat Text Medium" panose="02010303040201060303" pitchFamily="2" charset="0"/>
                </a:rPr>
                <a:t>, 2023</a:t>
              </a:r>
            </a:p>
            <a:p>
              <a:pPr marL="269875" indent="-269875" defTabSz="914400">
                <a:spcBef>
                  <a:spcPts val="600"/>
                </a:spcBef>
                <a:spcAft>
                  <a:spcPts val="600"/>
                </a:spcAft>
                <a:buClr>
                  <a:schemeClr val="bg2"/>
                </a:buClr>
                <a:buSzPct val="100000"/>
                <a:buFont typeface="Red Hat Text" panose="02010303040201060303" pitchFamily="2" charset="0"/>
                <a:buChar char="›"/>
                <a:defRPr/>
              </a:pPr>
              <a:r>
                <a:rPr lang="en-US" sz="1600" dirty="0">
                  <a:solidFill>
                    <a:srgbClr val="FFFFFF"/>
                  </a:solidFill>
                  <a:latin typeface="Red Hat Text Medium" panose="02010303040201060303" pitchFamily="2" charset="0"/>
                  <a:ea typeface="Red Hat Text Medium" panose="02010303040201060303" pitchFamily="2" charset="0"/>
                  <a:cs typeface="Red Hat Text Medium" panose="02010303040201060303" pitchFamily="2" charset="0"/>
                </a:rPr>
                <a:t>Climate</a:t>
              </a:r>
            </a:p>
            <a:p>
              <a:pPr marL="727040" lvl="1" indent="-269875" defTabSz="914400">
                <a:lnSpc>
                  <a:spcPts val="1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bg2"/>
                </a:buClr>
                <a:buSzPct val="100000"/>
                <a:buFont typeface="Red Hat Text" panose="02010303040201060303" pitchFamily="2" charset="0"/>
                <a:buChar char="›"/>
                <a:defRPr/>
              </a:pPr>
              <a:r>
                <a:rPr lang="en-US" sz="1600" dirty="0">
                  <a:solidFill>
                    <a:srgbClr val="FFFFFF"/>
                  </a:solidFill>
                  <a:latin typeface="Red Hat Text Medium" panose="02010303040201060303" pitchFamily="2" charset="0"/>
                  <a:ea typeface="Red Hat Text Medium" panose="02010303040201060303" pitchFamily="2" charset="0"/>
                  <a:cs typeface="Red Hat Text Medium" panose="02010303040201060303" pitchFamily="2" charset="0"/>
                </a:rPr>
                <a:t>Acceptance</a:t>
              </a:r>
            </a:p>
            <a:p>
              <a:pPr marL="727040" lvl="1" indent="-269875" defTabSz="914400">
                <a:lnSpc>
                  <a:spcPts val="1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bg2"/>
                </a:buClr>
                <a:buSzPct val="100000"/>
                <a:buFont typeface="Red Hat Text" panose="02010303040201060303" pitchFamily="2" charset="0"/>
                <a:buChar char="›"/>
                <a:defRPr/>
              </a:pPr>
              <a:r>
                <a:rPr lang="en-US" sz="1600" dirty="0">
                  <a:solidFill>
                    <a:srgbClr val="FFFFFF"/>
                  </a:solidFill>
                  <a:latin typeface="Red Hat Text Medium" panose="02010303040201060303" pitchFamily="2" charset="0"/>
                  <a:ea typeface="Red Hat Text Medium" panose="02010303040201060303" pitchFamily="2" charset="0"/>
                  <a:cs typeface="Red Hat Text Medium" panose="02010303040201060303" pitchFamily="2" charset="0"/>
                </a:rPr>
                <a:t>Skepticism</a:t>
              </a:r>
            </a:p>
            <a:p>
              <a:pPr marL="1184205" lvl="2" indent="-269875" defTabSz="914400">
                <a:lnSpc>
                  <a:spcPts val="1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bg2"/>
                </a:buClr>
                <a:buSzPct val="100000"/>
                <a:buFont typeface="Red Hat Text" panose="02010303040201060303" pitchFamily="2" charset="0"/>
                <a:buChar char="›"/>
                <a:defRPr/>
              </a:pPr>
              <a:r>
                <a:rPr lang="en-US" sz="1600" dirty="0">
                  <a:solidFill>
                    <a:srgbClr val="FFFFFF"/>
                  </a:solidFill>
                  <a:latin typeface="Red Hat Text Medium" panose="02010303040201060303" pitchFamily="2" charset="0"/>
                  <a:ea typeface="Red Hat Text Medium" panose="02010303040201060303" pitchFamily="2" charset="0"/>
                  <a:cs typeface="Red Hat Text Medium" panose="02010303040201060303" pitchFamily="2" charset="0"/>
                </a:rPr>
                <a:t>Evidence</a:t>
              </a:r>
            </a:p>
            <a:p>
              <a:pPr marL="1184205" lvl="2" indent="-269875" defTabSz="914400">
                <a:lnSpc>
                  <a:spcPts val="1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bg2"/>
                </a:buClr>
                <a:buSzPct val="100000"/>
                <a:buFont typeface="Red Hat Text" panose="02010303040201060303" pitchFamily="2" charset="0"/>
                <a:buChar char="›"/>
                <a:defRPr/>
              </a:pPr>
              <a:r>
                <a:rPr lang="en-US" sz="1600" dirty="0">
                  <a:solidFill>
                    <a:srgbClr val="FFFFFF"/>
                  </a:solidFill>
                  <a:latin typeface="Red Hat Text Medium" panose="02010303040201060303" pitchFamily="2" charset="0"/>
                  <a:ea typeface="Red Hat Text Medium" panose="02010303040201060303" pitchFamily="2" charset="0"/>
                  <a:cs typeface="Red Hat Text Medium" panose="02010303040201060303" pitchFamily="2" charset="0"/>
                </a:rPr>
                <a:t>Response</a:t>
              </a:r>
            </a:p>
            <a:p>
              <a:pPr marL="1184205" lvl="2" indent="-269875" defTabSz="914400">
                <a:lnSpc>
                  <a:spcPts val="1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bg2"/>
                </a:buClr>
                <a:buSzPct val="100000"/>
                <a:buFont typeface="Red Hat Text" panose="02010303040201060303" pitchFamily="2" charset="0"/>
                <a:buChar char="›"/>
                <a:defRPr/>
              </a:pPr>
              <a:r>
                <a:rPr lang="en-US" sz="1600" dirty="0">
                  <a:solidFill>
                    <a:srgbClr val="FFFFFF"/>
                  </a:solidFill>
                  <a:latin typeface="Red Hat Text Medium" panose="02010303040201060303" pitchFamily="2" charset="0"/>
                  <a:ea typeface="Red Hat Text Medium" panose="02010303040201060303" pitchFamily="2" charset="0"/>
                  <a:cs typeface="Red Hat Text Medium" panose="02010303040201060303" pitchFamily="2" charset="0"/>
                </a:rPr>
                <a:t>Process</a:t>
              </a:r>
            </a:p>
          </p:txBody>
        </p:sp>
        <p:cxnSp>
          <p:nvCxnSpPr>
            <p:cNvPr id="49" name="Gerade Verbindung mit Pfeil 48">
              <a:extLst>
                <a:ext uri="{FF2B5EF4-FFF2-40B4-BE49-F238E27FC236}">
                  <a16:creationId xmlns:a16="http://schemas.microsoft.com/office/drawing/2014/main" id="{A27346C2-F8A4-450E-BFAF-6402C74EBC02}"/>
                </a:ext>
              </a:extLst>
            </p:cNvPr>
            <p:cNvCxnSpPr>
              <a:cxnSpLocks/>
            </p:cNvCxnSpPr>
            <p:nvPr/>
          </p:nvCxnSpPr>
          <p:spPr>
            <a:xfrm>
              <a:off x="816519" y="2400277"/>
              <a:ext cx="360000" cy="0"/>
            </a:xfrm>
            <a:prstGeom prst="straightConnector1">
              <a:avLst/>
            </a:prstGeom>
            <a:grpFill/>
            <a:ln>
              <a:solidFill>
                <a:schemeClr val="bg2"/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6" name="Gerade Verbindung mit Pfeil 55">
            <a:extLst>
              <a:ext uri="{FF2B5EF4-FFF2-40B4-BE49-F238E27FC236}">
                <a16:creationId xmlns:a16="http://schemas.microsoft.com/office/drawing/2014/main" id="{08A404D3-58FC-4D58-9FEA-F051113572B7}"/>
              </a:ext>
            </a:extLst>
          </p:cNvPr>
          <p:cNvCxnSpPr>
            <a:cxnSpLocks/>
          </p:cNvCxnSpPr>
          <p:nvPr/>
        </p:nvCxnSpPr>
        <p:spPr>
          <a:xfrm>
            <a:off x="12474926" y="3889168"/>
            <a:ext cx="341887" cy="0"/>
          </a:xfrm>
          <a:prstGeom prst="straightConnector1">
            <a:avLst/>
          </a:prstGeom>
          <a:solidFill>
            <a:schemeClr val="tx2"/>
          </a:solidFill>
          <a:ln>
            <a:solidFill>
              <a:schemeClr val="bg2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Fußzeilenplatzhalter 23">
            <a:extLst>
              <a:ext uri="{FF2B5EF4-FFF2-40B4-BE49-F238E27FC236}">
                <a16:creationId xmlns:a16="http://schemas.microsoft.com/office/drawing/2014/main" id="{7EF8E2BB-8634-4596-AA38-E1F6C387F93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72000" y="6480000"/>
            <a:ext cx="8964000" cy="216000"/>
          </a:xfrm>
        </p:spPr>
        <p:txBody>
          <a:bodyPr/>
          <a:lstStyle/>
          <a:p>
            <a:r>
              <a:rPr lang="de-DE" dirty="0">
                <a:solidFill>
                  <a:srgbClr val="FFFFFF"/>
                </a:solidFill>
              </a:rPr>
              <a:t>Bast, </a:t>
            </a:r>
            <a:r>
              <a:rPr lang="de-DE" dirty="0" err="1">
                <a:solidFill>
                  <a:srgbClr val="FFFFFF"/>
                </a:solidFill>
              </a:rPr>
              <a:t>Zagovora</a:t>
            </a:r>
            <a:r>
              <a:rPr lang="de-DE" dirty="0">
                <a:solidFill>
                  <a:srgbClr val="FFFFFF"/>
                </a:solidFill>
              </a:rPr>
              <a:t> &amp; Barros Everett: Climate </a:t>
            </a:r>
            <a:r>
              <a:rPr lang="de-DE" dirty="0" err="1">
                <a:solidFill>
                  <a:srgbClr val="FFFFFF"/>
                </a:solidFill>
              </a:rPr>
              <a:t>Skepticism</a:t>
            </a:r>
            <a:r>
              <a:rPr lang="de-DE" dirty="0">
                <a:solidFill>
                  <a:srgbClr val="FFFFFF"/>
                </a:solidFill>
              </a:rPr>
              <a:t> in Germany 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4D6C0D1C-2307-4CF4-81B8-58FCE942D11C}"/>
              </a:ext>
            </a:extLst>
          </p:cNvPr>
          <p:cNvSpPr txBox="1"/>
          <p:nvPr/>
        </p:nvSpPr>
        <p:spPr>
          <a:xfrm>
            <a:off x="8134710" y="1476007"/>
            <a:ext cx="3158342" cy="4841993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txBody>
          <a:bodyPr wrap="square" lIns="360000" tIns="252000" rIns="180000" bIns="180000" rtlCol="0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de-DE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ClimateBERT</a:t>
            </a:r>
            <a:r>
              <a:rPr lang="de-DE" b="1" dirty="0">
                <a:solidFill>
                  <a:srgbClr val="FFFFFF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 </a:t>
            </a:r>
            <a:r>
              <a:rPr lang="de-DE" sz="1400" b="1" dirty="0">
                <a:solidFill>
                  <a:srgbClr val="FFFFFF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(Webersinke et al., 2022)</a:t>
            </a:r>
            <a:endParaRPr kumimoji="0" lang="de-DE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ed Hat Text" panose="02010303040201060303" pitchFamily="2" charset="0"/>
              <a:ea typeface="Red Hat Text" panose="02010303040201060303" pitchFamily="2" charset="0"/>
              <a:cs typeface="Red Hat Text" panose="02010303040201060303" pitchFamily="2" charset="0"/>
            </a:endParaRP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6CF435F1-7239-4333-B987-49BEB39DF492}"/>
              </a:ext>
            </a:extLst>
          </p:cNvPr>
          <p:cNvSpPr txBox="1"/>
          <p:nvPr/>
        </p:nvSpPr>
        <p:spPr>
          <a:xfrm>
            <a:off x="8168478" y="2502948"/>
            <a:ext cx="3019537" cy="3404344"/>
          </a:xfrm>
          <a:prstGeom prst="rect">
            <a:avLst/>
          </a:prstGeom>
          <a:solidFill>
            <a:schemeClr val="tx2"/>
          </a:solidFill>
        </p:spPr>
        <p:txBody>
          <a:bodyPr wrap="square" lIns="324000" tIns="0" rIns="144000" bIns="0" rtlCol="0">
            <a:noAutofit/>
          </a:bodyPr>
          <a:lstStyle/>
          <a:p>
            <a:pPr marL="269875" indent="-269875" defTabSz="914400"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Red Hat Text" panose="02010303040201060303" pitchFamily="2" charset="0"/>
              <a:buChar char="›"/>
              <a:defRPr/>
            </a:pPr>
            <a:r>
              <a:rPr lang="en-US" sz="1600" dirty="0">
                <a:solidFill>
                  <a:srgbClr val="FFFFFF"/>
                </a:solidFill>
                <a:latin typeface="Red Hat Text Medium" panose="02010303040201060303" pitchFamily="2" charset="0"/>
                <a:ea typeface="Red Hat Text Medium" panose="02010303040201060303" pitchFamily="2" charset="0"/>
                <a:cs typeface="Red Hat Text Medium" panose="02010303040201060303" pitchFamily="2" charset="0"/>
              </a:rPr>
              <a:t>Translation of posts to English with Helsinki-NLP/opus-mt-de-</a:t>
            </a:r>
            <a:r>
              <a:rPr lang="en-US" sz="1600" dirty="0" err="1">
                <a:solidFill>
                  <a:srgbClr val="FFFFFF"/>
                </a:solidFill>
                <a:latin typeface="Red Hat Text Medium" panose="02010303040201060303" pitchFamily="2" charset="0"/>
                <a:ea typeface="Red Hat Text Medium" panose="02010303040201060303" pitchFamily="2" charset="0"/>
                <a:cs typeface="Red Hat Text Medium" panose="02010303040201060303" pitchFamily="2" charset="0"/>
              </a:rPr>
              <a:t>en</a:t>
            </a:r>
            <a:r>
              <a:rPr lang="en-US" sz="1600" dirty="0">
                <a:solidFill>
                  <a:srgbClr val="FFFFFF"/>
                </a:solidFill>
                <a:latin typeface="Red Hat Text Medium" panose="02010303040201060303" pitchFamily="2" charset="0"/>
                <a:ea typeface="Red Hat Text Medium" panose="02010303040201060303" pitchFamily="2" charset="0"/>
                <a:cs typeface="Red Hat Text Medium" panose="02010303040201060303" pitchFamily="2" charset="0"/>
              </a:rPr>
              <a:t> translation model (</a:t>
            </a:r>
            <a:r>
              <a:rPr lang="en-US" sz="1600" dirty="0" err="1">
                <a:solidFill>
                  <a:srgbClr val="FFFFFF"/>
                </a:solidFill>
                <a:latin typeface="Red Hat Text Medium" panose="02010303040201060303" pitchFamily="2" charset="0"/>
                <a:ea typeface="Red Hat Text Medium" panose="02010303040201060303" pitchFamily="2" charset="0"/>
                <a:cs typeface="Red Hat Text Medium" panose="02010303040201060303" pitchFamily="2" charset="0"/>
              </a:rPr>
              <a:t>MarianMT</a:t>
            </a:r>
            <a:r>
              <a:rPr lang="en-US" sz="1600" dirty="0">
                <a:solidFill>
                  <a:srgbClr val="FFFFFF"/>
                </a:solidFill>
                <a:latin typeface="Red Hat Text Medium" panose="02010303040201060303" pitchFamily="2" charset="0"/>
                <a:ea typeface="Red Hat Text Medium" panose="02010303040201060303" pitchFamily="2" charset="0"/>
                <a:cs typeface="Red Hat Text Medium" panose="02010303040201060303" pitchFamily="2" charset="0"/>
              </a:rPr>
              <a:t>)</a:t>
            </a:r>
          </a:p>
          <a:p>
            <a:pPr marL="269875" indent="-269875" defTabSz="914400"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Red Hat Text" panose="02010303040201060303" pitchFamily="2" charset="0"/>
              <a:buChar char="›"/>
              <a:defRPr/>
            </a:pPr>
            <a:r>
              <a:rPr lang="en-US" sz="1600" dirty="0">
                <a:solidFill>
                  <a:srgbClr val="FFFFFF"/>
                </a:solidFill>
                <a:latin typeface="Red Hat Text Medium" panose="02010303040201060303" pitchFamily="2" charset="0"/>
                <a:ea typeface="Red Hat Text Medium" panose="02010303040201060303" pitchFamily="2" charset="0"/>
                <a:cs typeface="Red Hat Text Medium" panose="02010303040201060303" pitchFamily="2" charset="0"/>
              </a:rPr>
              <a:t>Continuous fine-tuning of 5 models (binary classification) based on manually labelled data: </a:t>
            </a:r>
            <a:br>
              <a:rPr lang="en-US" sz="1600">
                <a:solidFill>
                  <a:srgbClr val="FFFFFF"/>
                </a:solidFill>
                <a:latin typeface="Red Hat Text Medium" panose="02010303040201060303" pitchFamily="2" charset="0"/>
                <a:ea typeface="Red Hat Text Medium" panose="02010303040201060303" pitchFamily="2" charset="0"/>
                <a:cs typeface="Red Hat Text Medium" panose="02010303040201060303" pitchFamily="2" charset="0"/>
              </a:rPr>
            </a:br>
            <a:r>
              <a:rPr lang="en-US" sz="1600">
                <a:solidFill>
                  <a:srgbClr val="FFFFFF"/>
                </a:solidFill>
                <a:latin typeface="Red Hat Text Medium" panose="02010303040201060303" pitchFamily="2" charset="0"/>
                <a:ea typeface="Red Hat Text Medium" panose="02010303040201060303" pitchFamily="2" charset="0"/>
                <a:cs typeface="Red Hat Text Medium" panose="02010303040201060303" pitchFamily="2" charset="0"/>
              </a:rPr>
              <a:t>F1</a:t>
            </a:r>
            <a:r>
              <a:rPr lang="en-US" sz="1600" dirty="0">
                <a:solidFill>
                  <a:srgbClr val="FFFFFF"/>
                </a:solidFill>
                <a:latin typeface="Red Hat Text Medium" panose="02010303040201060303" pitchFamily="2" charset="0"/>
                <a:ea typeface="Red Hat Text Medium" panose="02010303040201060303" pitchFamily="2" charset="0"/>
                <a:cs typeface="Red Hat Text Medium" panose="02010303040201060303" pitchFamily="2" charset="0"/>
              </a:rPr>
              <a:t>: 0.79-0.87</a:t>
            </a:r>
          </a:p>
          <a:p>
            <a:pPr marL="269875" indent="-269875" defTabSz="914400"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Red Hat Text" panose="02010303040201060303" pitchFamily="2" charset="0"/>
              <a:buChar char="›"/>
              <a:defRPr/>
            </a:pPr>
            <a:r>
              <a:rPr lang="en-US" sz="1600" dirty="0">
                <a:solidFill>
                  <a:srgbClr val="FFFFFF"/>
                </a:solidFill>
                <a:latin typeface="Red Hat Text Medium" panose="02010303040201060303" pitchFamily="2" charset="0"/>
                <a:ea typeface="Red Hat Text Medium" panose="02010303040201060303" pitchFamily="2" charset="0"/>
                <a:cs typeface="Red Hat Text Medium" panose="02010303040201060303" pitchFamily="2" charset="0"/>
              </a:rPr>
              <a:t>Manual labelling of evidence skepticism (insufficient training data)</a:t>
            </a:r>
          </a:p>
          <a:p>
            <a:pPr marL="269875" indent="-269875" defTabSz="914400"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Red Hat Text" panose="02010303040201060303" pitchFamily="2" charset="0"/>
              <a:buChar char="›"/>
              <a:defRPr/>
            </a:pPr>
            <a:endParaRPr lang="en-US" sz="1600" dirty="0">
              <a:solidFill>
                <a:srgbClr val="FFFFFF"/>
              </a:solidFill>
              <a:latin typeface="Red Hat Text Medium" panose="02010303040201060303" pitchFamily="2" charset="0"/>
              <a:ea typeface="Red Hat Text Medium" panose="02010303040201060303" pitchFamily="2" charset="0"/>
              <a:cs typeface="Red Hat Text Medium" panose="02010303040201060303" pitchFamily="2" charset="0"/>
            </a:endParaRPr>
          </a:p>
        </p:txBody>
      </p: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DC439387-A0BE-4095-9FF6-5994A64609F6}"/>
              </a:ext>
            </a:extLst>
          </p:cNvPr>
          <p:cNvCxnSpPr>
            <a:cxnSpLocks/>
          </p:cNvCxnSpPr>
          <p:nvPr/>
        </p:nvCxnSpPr>
        <p:spPr>
          <a:xfrm>
            <a:off x="8463280" y="2381354"/>
            <a:ext cx="381127" cy="0"/>
          </a:xfrm>
          <a:prstGeom prst="straightConnector1">
            <a:avLst/>
          </a:prstGeom>
          <a:solidFill>
            <a:schemeClr val="tx2"/>
          </a:solidFill>
          <a:ln>
            <a:solidFill>
              <a:schemeClr val="bg2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Foliennummernplatzhalter 31">
            <a:extLst>
              <a:ext uri="{FF2B5EF4-FFF2-40B4-BE49-F238E27FC236}">
                <a16:creationId xmlns:a16="http://schemas.microsoft.com/office/drawing/2014/main" id="{1A5CB5DA-BB46-4355-8F6D-54BC15456FC2}"/>
              </a:ext>
            </a:extLst>
          </p:cNvPr>
          <p:cNvSpPr txBox="1">
            <a:spLocks/>
          </p:cNvSpPr>
          <p:nvPr/>
        </p:nvSpPr>
        <p:spPr>
          <a:xfrm>
            <a:off x="844136" y="5940747"/>
            <a:ext cx="360000" cy="216000"/>
          </a:xfrm>
          <a:prstGeom prst="rect">
            <a:avLst/>
          </a:prstGeom>
        </p:spPr>
        <p:txBody>
          <a:bodyPr vert="horz" lIns="0" tIns="0" rIns="0" bIns="0" rtlCol="0" anchor="t"/>
          <a:lstStyle>
            <a:defPPr>
              <a:defRPr lang="de-DE"/>
            </a:defPPr>
            <a:lvl1pPr marL="0" algn="l" defTabSz="914330" rtl="0" eaLnBrk="1" latinLnBrk="0" hangingPunct="1">
              <a:defRPr sz="800" b="1" i="0" kern="1200">
                <a:solidFill>
                  <a:srgbClr val="282827"/>
                </a:solidFill>
                <a:latin typeface="Red Hat Text SemiBold" panose="02010303040201060303" pitchFamily="2" charset="0"/>
                <a:ea typeface="Red Hat Text SemiBold" panose="02010303040201060303" pitchFamily="2" charset="0"/>
                <a:cs typeface="Red Hat Text SemiBold" panose="02010303040201060303" pitchFamily="2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6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1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7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1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7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2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C5F25E18-4377-4EF8-9F68-54F1A4CDCAA3}" type="slidenum">
              <a:rPr lang="de-DE" smtClean="0">
                <a:solidFill>
                  <a:srgbClr val="FFFFFF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pPr>
                <a:defRPr/>
              </a:pPr>
              <a:t>16</a:t>
            </a:fld>
            <a:endParaRPr lang="de-DE" dirty="0">
              <a:solidFill>
                <a:srgbClr val="FFFFFF"/>
              </a:solidFill>
              <a:latin typeface="Red Hat Text" panose="02010303040201060303" pitchFamily="2" charset="0"/>
              <a:ea typeface="Red Hat Text" panose="02010303040201060303" pitchFamily="2" charset="0"/>
              <a:cs typeface="Red Hat Text" panose="02010303040201060303" pitchFamily="2" charset="0"/>
            </a:endParaRPr>
          </a:p>
        </p:txBody>
      </p:sp>
      <p:grpSp>
        <p:nvGrpSpPr>
          <p:cNvPr id="35" name="Gruppieren 34">
            <a:extLst>
              <a:ext uri="{FF2B5EF4-FFF2-40B4-BE49-F238E27FC236}">
                <a16:creationId xmlns:a16="http://schemas.microsoft.com/office/drawing/2014/main" id="{207A0143-1971-4B65-AF53-CB4755AEBC31}"/>
              </a:ext>
            </a:extLst>
          </p:cNvPr>
          <p:cNvGrpSpPr/>
          <p:nvPr/>
        </p:nvGrpSpPr>
        <p:grpSpPr>
          <a:xfrm>
            <a:off x="577914" y="1476007"/>
            <a:ext cx="3158346" cy="4841993"/>
            <a:chOff x="560050" y="1665288"/>
            <a:chExt cx="3415814" cy="4356100"/>
          </a:xfrm>
          <a:solidFill>
            <a:schemeClr val="tx2"/>
          </a:solidFill>
        </p:grpSpPr>
        <p:sp>
          <p:nvSpPr>
            <p:cNvPr id="37" name="Freihandform 27">
              <a:extLst>
                <a:ext uri="{FF2B5EF4-FFF2-40B4-BE49-F238E27FC236}">
                  <a16:creationId xmlns:a16="http://schemas.microsoft.com/office/drawing/2014/main" id="{588A1D87-0359-4365-A9F2-702D6F282CC3}"/>
                </a:ext>
              </a:extLst>
            </p:cNvPr>
            <p:cNvSpPr/>
            <p:nvPr/>
          </p:nvSpPr>
          <p:spPr>
            <a:xfrm>
              <a:off x="560050" y="1665288"/>
              <a:ext cx="3415812" cy="4320000"/>
            </a:xfrm>
            <a:custGeom>
              <a:avLst/>
              <a:gdLst>
                <a:gd name="connsiteX0" fmla="*/ 2 w 3415812"/>
                <a:gd name="connsiteY0" fmla="*/ 0 h 4320000"/>
                <a:gd name="connsiteX1" fmla="*/ 3415812 w 3415812"/>
                <a:gd name="connsiteY1" fmla="*/ 0 h 4320000"/>
                <a:gd name="connsiteX2" fmla="*/ 3415812 w 3415812"/>
                <a:gd name="connsiteY2" fmla="*/ 3240000 h 4320000"/>
                <a:gd name="connsiteX3" fmla="*/ 3415812 w 3415812"/>
                <a:gd name="connsiteY3" fmla="*/ 3245040 h 4320000"/>
                <a:gd name="connsiteX4" fmla="*/ 3415558 w 3415812"/>
                <a:gd name="connsiteY4" fmla="*/ 3245040 h 4320000"/>
                <a:gd name="connsiteX5" fmla="*/ 3410236 w 3415812"/>
                <a:gd name="connsiteY5" fmla="*/ 3350424 h 4320000"/>
                <a:gd name="connsiteX6" fmla="*/ 2446236 w 3415812"/>
                <a:gd name="connsiteY6" fmla="*/ 4314424 h 4320000"/>
                <a:gd name="connsiteX7" fmla="*/ 2353363 w 3415812"/>
                <a:gd name="connsiteY7" fmla="*/ 4319114 h 4320000"/>
                <a:gd name="connsiteX8" fmla="*/ 2353363 w 3415812"/>
                <a:gd name="connsiteY8" fmla="*/ 4320000 h 4320000"/>
                <a:gd name="connsiteX9" fmla="*/ 2335812 w 3415812"/>
                <a:gd name="connsiteY9" fmla="*/ 4320000 h 4320000"/>
                <a:gd name="connsiteX10" fmla="*/ 0 w 3415812"/>
                <a:gd name="connsiteY10" fmla="*/ 4320000 h 4320000"/>
                <a:gd name="connsiteX11" fmla="*/ 0 w 3415812"/>
                <a:gd name="connsiteY11" fmla="*/ 2 h 4320000"/>
                <a:gd name="connsiteX12" fmla="*/ 2 w 3415812"/>
                <a:gd name="connsiteY12" fmla="*/ 2 h 43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15812" h="4320000">
                  <a:moveTo>
                    <a:pt x="2" y="0"/>
                  </a:moveTo>
                  <a:lnTo>
                    <a:pt x="3415812" y="0"/>
                  </a:lnTo>
                  <a:lnTo>
                    <a:pt x="3415812" y="3240000"/>
                  </a:lnTo>
                  <a:lnTo>
                    <a:pt x="3415812" y="3245040"/>
                  </a:lnTo>
                  <a:lnTo>
                    <a:pt x="3415558" y="3245040"/>
                  </a:lnTo>
                  <a:lnTo>
                    <a:pt x="3410236" y="3350424"/>
                  </a:lnTo>
                  <a:cubicBezTo>
                    <a:pt x="3358617" y="3858714"/>
                    <a:pt x="2954526" y="4262805"/>
                    <a:pt x="2446236" y="4314424"/>
                  </a:cubicBezTo>
                  <a:lnTo>
                    <a:pt x="2353363" y="4319114"/>
                  </a:lnTo>
                  <a:lnTo>
                    <a:pt x="2353363" y="4320000"/>
                  </a:lnTo>
                  <a:lnTo>
                    <a:pt x="2335812" y="4320000"/>
                  </a:lnTo>
                  <a:lnTo>
                    <a:pt x="0" y="4320000"/>
                  </a:lnTo>
                  <a:lnTo>
                    <a:pt x="0" y="2"/>
                  </a:lnTo>
                  <a:lnTo>
                    <a:pt x="2" y="2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de-DE" sz="1400" dirty="0">
                <a:solidFill>
                  <a:schemeClr val="tx1"/>
                </a:solidFill>
              </a:endParaRPr>
            </a:p>
          </p:txBody>
        </p:sp>
        <p:sp>
          <p:nvSpPr>
            <p:cNvPr id="38" name="Textfeld 37">
              <a:extLst>
                <a:ext uri="{FF2B5EF4-FFF2-40B4-BE49-F238E27FC236}">
                  <a16:creationId xmlns:a16="http://schemas.microsoft.com/office/drawing/2014/main" id="{826FAB55-1FD0-4EDC-ABFC-CE4211C7CFDC}"/>
                </a:ext>
              </a:extLst>
            </p:cNvPr>
            <p:cNvSpPr txBox="1"/>
            <p:nvPr/>
          </p:nvSpPr>
          <p:spPr>
            <a:xfrm>
              <a:off x="560054" y="1665288"/>
              <a:ext cx="3415810" cy="4356100"/>
            </a:xfrm>
            <a:prstGeom prst="rect">
              <a:avLst/>
            </a:prstGeom>
            <a:grpFill/>
            <a:ln>
              <a:noFill/>
            </a:ln>
            <a:effectLst/>
          </p:spPr>
          <p:txBody>
            <a:bodyPr wrap="square" lIns="360000" tIns="252000" rIns="180000" bIns="180000" rtlCol="0">
              <a:no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ed Hat Text" panose="02010303040201060303" pitchFamily="2" charset="0"/>
                  <a:ea typeface="Red Hat Text" panose="02010303040201060303" pitchFamily="2" charset="0"/>
                  <a:cs typeface="Red Hat Text" panose="02010303040201060303" pitchFamily="2" charset="0"/>
                </a:rPr>
                <a:t>Collection </a:t>
              </a:r>
              <a:r>
                <a:rPr kumimoji="0" lang="de-DE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ed Hat Text" panose="02010303040201060303" pitchFamily="2" charset="0"/>
                  <a:ea typeface="Red Hat Text" panose="02010303040201060303" pitchFamily="2" charset="0"/>
                  <a:cs typeface="Red Hat Text" panose="02010303040201060303" pitchFamily="2" charset="0"/>
                </a:rPr>
                <a:t>of</a:t>
              </a:r>
              <a:r>
                <a:rPr kumimoji="0" lang="de-DE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ed Hat Text" panose="02010303040201060303" pitchFamily="2" charset="0"/>
                  <a:ea typeface="Red Hat Text" panose="02010303040201060303" pitchFamily="2" charset="0"/>
                  <a:cs typeface="Red Hat Text" panose="02010303040201060303" pitchFamily="2" charset="0"/>
                </a:rPr>
                <a:t> </a:t>
              </a:r>
              <a:r>
                <a:rPr kumimoji="0" lang="de-DE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ed Hat Text" panose="02010303040201060303" pitchFamily="2" charset="0"/>
                  <a:ea typeface="Red Hat Text" panose="02010303040201060303" pitchFamily="2" charset="0"/>
                  <a:cs typeface="Red Hat Text" panose="02010303040201060303" pitchFamily="2" charset="0"/>
                </a:rPr>
                <a:t>Social</a:t>
              </a:r>
              <a:r>
                <a:rPr kumimoji="0" lang="de-DE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ed Hat Text" panose="02010303040201060303" pitchFamily="2" charset="0"/>
                  <a:ea typeface="Red Hat Text" panose="02010303040201060303" pitchFamily="2" charset="0"/>
                  <a:cs typeface="Red Hat Text" panose="02010303040201060303" pitchFamily="2" charset="0"/>
                </a:rPr>
                <a:t> Media Posts </a:t>
              </a:r>
            </a:p>
          </p:txBody>
        </p:sp>
        <p:sp>
          <p:nvSpPr>
            <p:cNvPr id="40" name="Textfeld 39">
              <a:extLst>
                <a:ext uri="{FF2B5EF4-FFF2-40B4-BE49-F238E27FC236}">
                  <a16:creationId xmlns:a16="http://schemas.microsoft.com/office/drawing/2014/main" id="{AFE920C6-E712-4DEB-9A77-877579E53B6C}"/>
                </a:ext>
              </a:extLst>
            </p:cNvPr>
            <p:cNvSpPr txBox="1"/>
            <p:nvPr/>
          </p:nvSpPr>
          <p:spPr>
            <a:xfrm>
              <a:off x="636540" y="2673257"/>
              <a:ext cx="3229060" cy="2560209"/>
            </a:xfrm>
            <a:prstGeom prst="rect">
              <a:avLst/>
            </a:prstGeom>
            <a:grpFill/>
          </p:spPr>
          <p:txBody>
            <a:bodyPr wrap="square" lIns="324000" tIns="0" rIns="144000" bIns="0" rtlCol="0">
              <a:noAutofit/>
            </a:bodyPr>
            <a:lstStyle/>
            <a:p>
              <a:pPr marL="269875" indent="-269875" defTabSz="914400">
                <a:spcBef>
                  <a:spcPts val="600"/>
                </a:spcBef>
                <a:spcAft>
                  <a:spcPts val="600"/>
                </a:spcAft>
                <a:buClr>
                  <a:schemeClr val="bg2"/>
                </a:buClr>
                <a:buSzPct val="100000"/>
                <a:buFont typeface="Red Hat Text" panose="02010303040201060303" pitchFamily="2" charset="0"/>
                <a:buChar char="›"/>
                <a:defRPr/>
              </a:pPr>
              <a:r>
                <a:rPr lang="de-DE" sz="1600" dirty="0">
                  <a:solidFill>
                    <a:srgbClr val="FFFFFF"/>
                  </a:solidFill>
                  <a:latin typeface="Red Hat Text Medium" panose="02010303040201060303" pitchFamily="2" charset="0"/>
                  <a:ea typeface="Red Hat Text Medium" panose="02010303040201060303" pitchFamily="2" charset="0"/>
                  <a:cs typeface="Red Hat Text Medium" panose="02010303040201060303" pitchFamily="2" charset="0"/>
                </a:rPr>
                <a:t>November 1, 2023 – August 13, 2024</a:t>
              </a:r>
            </a:p>
            <a:p>
              <a:pPr marL="269875" indent="-269875" defTabSz="914400">
                <a:spcBef>
                  <a:spcPts val="600"/>
                </a:spcBef>
                <a:spcAft>
                  <a:spcPts val="600"/>
                </a:spcAft>
                <a:buClr>
                  <a:schemeClr val="bg2"/>
                </a:buClr>
                <a:buSzPct val="100000"/>
                <a:buFont typeface="Red Hat Text" panose="02010303040201060303" pitchFamily="2" charset="0"/>
                <a:buChar char="›"/>
                <a:defRPr/>
              </a:pPr>
              <a:r>
                <a:rPr lang="en-US" sz="1600" i="1" dirty="0">
                  <a:solidFill>
                    <a:srgbClr val="FFFFFF"/>
                  </a:solidFill>
                  <a:latin typeface="Red Hat Text Medium" panose="02010303040201060303" pitchFamily="2" charset="0"/>
                  <a:ea typeface="Red Hat Text Medium" panose="02010303040201060303" pitchFamily="2" charset="0"/>
                  <a:cs typeface="Red Hat Text Medium" panose="02010303040201060303" pitchFamily="2" charset="0"/>
                </a:rPr>
                <a:t>N</a:t>
              </a:r>
              <a:r>
                <a:rPr lang="en-US" sz="1600" dirty="0">
                  <a:solidFill>
                    <a:srgbClr val="FFFFFF"/>
                  </a:solidFill>
                  <a:latin typeface="Red Hat Text Medium" panose="02010303040201060303" pitchFamily="2" charset="0"/>
                  <a:ea typeface="Red Hat Text Medium" panose="02010303040201060303" pitchFamily="2" charset="0"/>
                  <a:cs typeface="Red Hat Text Medium" panose="02010303040201060303" pitchFamily="2" charset="0"/>
                </a:rPr>
                <a:t> = 50,615 posts by German parties </a:t>
              </a:r>
            </a:p>
            <a:p>
              <a:pPr marL="576000" lvl="1" indent="-216000" defTabSz="914400">
                <a:spcBef>
                  <a:spcPts val="600"/>
                </a:spcBef>
                <a:spcAft>
                  <a:spcPts val="600"/>
                </a:spcAft>
                <a:buClr>
                  <a:schemeClr val="bg2"/>
                </a:buClr>
                <a:buSzPct val="100000"/>
                <a:buFont typeface="Red Hat Text" panose="02010303040201060303" pitchFamily="2" charset="0"/>
                <a:buChar char="›"/>
                <a:defRPr/>
              </a:pPr>
              <a:r>
                <a:rPr lang="en-US" sz="1600" i="1" dirty="0" err="1">
                  <a:solidFill>
                    <a:srgbClr val="FFFFFF"/>
                  </a:solidFill>
                  <a:latin typeface="Red Hat Text Medium" panose="02010303040201060303" pitchFamily="2" charset="0"/>
                  <a:ea typeface="Red Hat Text Medium" panose="02010303040201060303" pitchFamily="2" charset="0"/>
                  <a:cs typeface="Red Hat Text Medium" panose="02010303040201060303" pitchFamily="2" charset="0"/>
                </a:rPr>
                <a:t>N</a:t>
              </a:r>
              <a:r>
                <a:rPr lang="en-US" sz="1600" baseline="-25000" dirty="0" err="1">
                  <a:solidFill>
                    <a:srgbClr val="FFFFFF"/>
                  </a:solidFill>
                  <a:latin typeface="Red Hat Text Medium" panose="02010303040201060303" pitchFamily="2" charset="0"/>
                  <a:ea typeface="Red Hat Text Medium" panose="02010303040201060303" pitchFamily="2" charset="0"/>
                  <a:cs typeface="Red Hat Text Medium" panose="02010303040201060303" pitchFamily="2" charset="0"/>
                </a:rPr>
                <a:t>Instagram</a:t>
              </a:r>
              <a:r>
                <a:rPr lang="en-US" sz="1600" dirty="0">
                  <a:solidFill>
                    <a:srgbClr val="FFFFFF"/>
                  </a:solidFill>
                  <a:latin typeface="Red Hat Text Medium" panose="02010303040201060303" pitchFamily="2" charset="0"/>
                  <a:ea typeface="Red Hat Text Medium" panose="02010303040201060303" pitchFamily="2" charset="0"/>
                  <a:cs typeface="Red Hat Text Medium" panose="02010303040201060303" pitchFamily="2" charset="0"/>
                </a:rPr>
                <a:t> = 23,308</a:t>
              </a:r>
            </a:p>
            <a:p>
              <a:pPr marL="576000" lvl="1" indent="-216000" defTabSz="914400">
                <a:spcBef>
                  <a:spcPts val="600"/>
                </a:spcBef>
                <a:spcAft>
                  <a:spcPts val="600"/>
                </a:spcAft>
                <a:buClr>
                  <a:schemeClr val="bg2"/>
                </a:buClr>
                <a:buSzPct val="100000"/>
                <a:buFont typeface="Red Hat Text" panose="02010303040201060303" pitchFamily="2" charset="0"/>
                <a:buChar char="›"/>
                <a:defRPr/>
              </a:pPr>
              <a:r>
                <a:rPr lang="en-US" sz="1600" i="1" dirty="0" err="1">
                  <a:solidFill>
                    <a:srgbClr val="FFFFFF"/>
                  </a:solidFill>
                  <a:latin typeface="Red Hat Text Medium" panose="02010303040201060303" pitchFamily="2" charset="0"/>
                  <a:ea typeface="Red Hat Text Medium" panose="02010303040201060303" pitchFamily="2" charset="0"/>
                  <a:cs typeface="Red Hat Text Medium" panose="02010303040201060303" pitchFamily="2" charset="0"/>
                </a:rPr>
                <a:t>N</a:t>
              </a:r>
              <a:r>
                <a:rPr lang="en-US" sz="1600" baseline="-25000" dirty="0" err="1">
                  <a:solidFill>
                    <a:srgbClr val="FFFFFF"/>
                  </a:solidFill>
                  <a:latin typeface="Red Hat Text Medium" panose="02010303040201060303" pitchFamily="2" charset="0"/>
                  <a:ea typeface="Red Hat Text Medium" panose="02010303040201060303" pitchFamily="2" charset="0"/>
                  <a:cs typeface="Red Hat Text Medium" panose="02010303040201060303" pitchFamily="2" charset="0"/>
                </a:rPr>
                <a:t>Facebook</a:t>
              </a:r>
              <a:r>
                <a:rPr lang="en-US" sz="1600" dirty="0">
                  <a:solidFill>
                    <a:srgbClr val="FFFFFF"/>
                  </a:solidFill>
                  <a:latin typeface="Red Hat Text Medium" panose="02010303040201060303" pitchFamily="2" charset="0"/>
                  <a:ea typeface="Red Hat Text Medium" panose="02010303040201060303" pitchFamily="2" charset="0"/>
                  <a:cs typeface="Red Hat Text Medium" panose="02010303040201060303" pitchFamily="2" charset="0"/>
                </a:rPr>
                <a:t> = 29,466</a:t>
              </a:r>
            </a:p>
            <a:p>
              <a:pPr marL="269875" indent="-269875" defTabSz="914400">
                <a:spcBef>
                  <a:spcPts val="600"/>
                </a:spcBef>
                <a:spcAft>
                  <a:spcPts val="600"/>
                </a:spcAft>
                <a:buClr>
                  <a:schemeClr val="bg2"/>
                </a:buClr>
                <a:buSzPct val="100000"/>
                <a:buFont typeface="Red Hat Text" panose="02010303040201060303" pitchFamily="2" charset="0"/>
                <a:buChar char="›"/>
                <a:defRPr/>
              </a:pPr>
              <a:endParaRPr lang="de-DE" sz="1600" dirty="0">
                <a:solidFill>
                  <a:srgbClr val="FFFFFF"/>
                </a:solidFill>
                <a:latin typeface="Red Hat Text Medium" panose="02010303040201060303" pitchFamily="2" charset="0"/>
                <a:ea typeface="Red Hat Text Medium" panose="02010303040201060303" pitchFamily="2" charset="0"/>
                <a:cs typeface="Red Hat Text Medium" panose="02010303040201060303" pitchFamily="2" charset="0"/>
              </a:endParaRPr>
            </a:p>
          </p:txBody>
        </p:sp>
        <p:cxnSp>
          <p:nvCxnSpPr>
            <p:cNvPr id="43" name="Gerade Verbindung mit Pfeil 42">
              <a:extLst>
                <a:ext uri="{FF2B5EF4-FFF2-40B4-BE49-F238E27FC236}">
                  <a16:creationId xmlns:a16="http://schemas.microsoft.com/office/drawing/2014/main" id="{A303A2B2-FC29-4C06-BCD1-31425C0BC10A}"/>
                </a:ext>
              </a:extLst>
            </p:cNvPr>
            <p:cNvCxnSpPr>
              <a:cxnSpLocks/>
            </p:cNvCxnSpPr>
            <p:nvPr/>
          </p:nvCxnSpPr>
          <p:spPr>
            <a:xfrm>
              <a:off x="877321" y="2492445"/>
              <a:ext cx="360000" cy="0"/>
            </a:xfrm>
            <a:prstGeom prst="straightConnector1">
              <a:avLst/>
            </a:prstGeom>
            <a:grpFill/>
            <a:ln>
              <a:solidFill>
                <a:schemeClr val="bg2"/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Pfeil: nach links gekrümmt 1">
            <a:extLst>
              <a:ext uri="{FF2B5EF4-FFF2-40B4-BE49-F238E27FC236}">
                <a16:creationId xmlns:a16="http://schemas.microsoft.com/office/drawing/2014/main" id="{9A50AA6D-5A1F-48D5-9492-267DCE7B7234}"/>
              </a:ext>
            </a:extLst>
          </p:cNvPr>
          <p:cNvSpPr/>
          <p:nvPr/>
        </p:nvSpPr>
        <p:spPr>
          <a:xfrm rot="5400000">
            <a:off x="7696157" y="4562232"/>
            <a:ext cx="649917" cy="3710152"/>
          </a:xfrm>
          <a:prstGeom prst="curvedLeftArrow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e-DE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4557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>
            <a:extLst>
              <a:ext uri="{FF2B5EF4-FFF2-40B4-BE49-F238E27FC236}">
                <a16:creationId xmlns:a16="http://schemas.microsoft.com/office/drawing/2014/main" id="{D2CDB986-B796-4062-9371-66970A8817AA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096" name="think-cell Folie" r:id="rId5" imgW="429" imgH="429" progId="TCLayout.ActiveDocument.1">
                  <p:embed/>
                </p:oleObj>
              </mc:Choice>
              <mc:Fallback>
                <p:oleObj name="think-cell Folie" r:id="rId5" imgW="429" imgH="429" progId="TCLayout.ActiveDocument.1">
                  <p:embed/>
                  <p:pic>
                    <p:nvPicPr>
                      <p:cNvPr id="3" name="Objekt 2" hidden="1">
                        <a:extLst>
                          <a:ext uri="{FF2B5EF4-FFF2-40B4-BE49-F238E27FC236}">
                            <a16:creationId xmlns:a16="http://schemas.microsoft.com/office/drawing/2014/main" id="{D2CDB986-B796-4062-9371-66970A8817A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Foliennummernplatzhalter 31">
            <a:extLst>
              <a:ext uri="{FF2B5EF4-FFF2-40B4-BE49-F238E27FC236}">
                <a16:creationId xmlns:a16="http://schemas.microsoft.com/office/drawing/2014/main" id="{79C843AE-B698-3D3F-FADB-2FDABEE21D3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lIns="0" tIns="0" rIns="0" bIns="0"/>
          <a:lstStyle/>
          <a:p>
            <a:pPr marL="0" marR="0" lvl="0" indent="0" algn="l" defTabSz="914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F25E18-4377-4EF8-9F68-54F1A4CDCAA3}" type="slidenum">
              <a:rPr kumimoji="0" lang="de-DE" sz="8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pPr marL="0" marR="0" lvl="0" indent="0" algn="l" defTabSz="9143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de-DE" sz="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ed Hat Text" panose="02010303040201060303" pitchFamily="2" charset="0"/>
              <a:ea typeface="Red Hat Text" panose="02010303040201060303" pitchFamily="2" charset="0"/>
              <a:cs typeface="Red Hat Text" panose="02010303040201060303" pitchFamily="2" charset="0"/>
            </a:endParaRPr>
          </a:p>
        </p:txBody>
      </p:sp>
      <p:cxnSp>
        <p:nvCxnSpPr>
          <p:cNvPr id="5" name="Gerader Verbinder 3">
            <a:extLst>
              <a:ext uri="{FF2B5EF4-FFF2-40B4-BE49-F238E27FC236}">
                <a16:creationId xmlns:a16="http://schemas.microsoft.com/office/drawing/2014/main" id="{2C4CC7B1-2BAC-CF59-5871-10D31B9FFF32}"/>
              </a:ext>
            </a:extLst>
          </p:cNvPr>
          <p:cNvCxnSpPr>
            <a:cxnSpLocks/>
          </p:cNvCxnSpPr>
          <p:nvPr/>
        </p:nvCxnSpPr>
        <p:spPr>
          <a:xfrm>
            <a:off x="498000" y="879461"/>
            <a:ext cx="357486" cy="0"/>
          </a:xfrm>
          <a:prstGeom prst="line">
            <a:avLst/>
          </a:prstGeom>
          <a:ln>
            <a:solidFill>
              <a:schemeClr val="bg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Fußzeilenplatzhalter 23">
            <a:extLst>
              <a:ext uri="{FF2B5EF4-FFF2-40B4-BE49-F238E27FC236}">
                <a16:creationId xmlns:a16="http://schemas.microsoft.com/office/drawing/2014/main" id="{113C5191-4DC1-4B3C-9DE9-4D01A10D064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72000" y="6480000"/>
            <a:ext cx="8964000" cy="216000"/>
          </a:xfrm>
        </p:spPr>
        <p:txBody>
          <a:bodyPr/>
          <a:lstStyle/>
          <a:p>
            <a:r>
              <a:rPr lang="de-DE" dirty="0">
                <a:solidFill>
                  <a:srgbClr val="FFFFFF"/>
                </a:solidFill>
              </a:rPr>
              <a:t>Bast, </a:t>
            </a:r>
            <a:r>
              <a:rPr lang="de-DE" dirty="0" err="1">
                <a:solidFill>
                  <a:srgbClr val="FFFFFF"/>
                </a:solidFill>
              </a:rPr>
              <a:t>Zagovora</a:t>
            </a:r>
            <a:r>
              <a:rPr lang="de-DE" dirty="0">
                <a:solidFill>
                  <a:srgbClr val="FFFFFF"/>
                </a:solidFill>
              </a:rPr>
              <a:t> &amp; Barros Everett: Climate </a:t>
            </a:r>
            <a:r>
              <a:rPr lang="de-DE" dirty="0" err="1">
                <a:solidFill>
                  <a:srgbClr val="FFFFFF"/>
                </a:solidFill>
              </a:rPr>
              <a:t>Skepticism</a:t>
            </a:r>
            <a:r>
              <a:rPr lang="de-DE" dirty="0">
                <a:solidFill>
                  <a:srgbClr val="FFFFFF"/>
                </a:solidFill>
              </a:rPr>
              <a:t> in Germany </a:t>
            </a:r>
          </a:p>
        </p:txBody>
      </p:sp>
      <p:sp>
        <p:nvSpPr>
          <p:cNvPr id="22" name="Titel 1">
            <a:extLst>
              <a:ext uri="{FF2B5EF4-FFF2-40B4-BE49-F238E27FC236}">
                <a16:creationId xmlns:a16="http://schemas.microsoft.com/office/drawing/2014/main" id="{6D142E6E-872C-4E53-8E0E-302CEEA18A76}"/>
              </a:ext>
            </a:extLst>
          </p:cNvPr>
          <p:cNvSpPr txBox="1">
            <a:spLocks/>
          </p:cNvSpPr>
          <p:nvPr/>
        </p:nvSpPr>
        <p:spPr>
          <a:xfrm>
            <a:off x="450202" y="311400"/>
            <a:ext cx="11291596" cy="722377"/>
          </a:xfrm>
          <a:prstGeom prst="rect">
            <a:avLst/>
          </a:prstGeom>
        </p:spPr>
        <p:txBody>
          <a:bodyPr vert="horz"/>
          <a:lstStyle>
            <a:lvl1pPr algn="l" defTabSz="91441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b="1" i="0" kern="1200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defRPr>
            </a:lvl1pPr>
          </a:lstStyle>
          <a:p>
            <a:r>
              <a:rPr lang="en-US" dirty="0">
                <a:solidFill>
                  <a:schemeClr val="bg2"/>
                </a:solidFill>
                <a:latin typeface="Red Hat Text Medium" panose="02010303040201060303" pitchFamily="2" charset="0"/>
                <a:ea typeface="Red Hat Text Medium" panose="02010303040201060303" pitchFamily="2" charset="0"/>
                <a:cs typeface="Red Hat Text Medium" panose="02010303040201060303" pitchFamily="2" charset="0"/>
              </a:rPr>
              <a:t>Distribution of Climate-related Posts by Party</a:t>
            </a:r>
          </a:p>
          <a:p>
            <a:endParaRPr lang="en-US" dirty="0">
              <a:solidFill>
                <a:schemeClr val="bg2"/>
              </a:solidFill>
              <a:latin typeface="Red Hat Text Medium" panose="02010303040201060303" pitchFamily="2" charset="0"/>
              <a:ea typeface="Red Hat Text Medium" panose="02010303040201060303" pitchFamily="2" charset="0"/>
              <a:cs typeface="Red Hat Text Medium" panose="02010303040201060303" pitchFamily="2" charset="0"/>
            </a:endParaRPr>
          </a:p>
          <a:p>
            <a:endParaRPr lang="de-DE" dirty="0">
              <a:solidFill>
                <a:schemeClr val="bg2"/>
              </a:solidFill>
              <a:latin typeface="Red Hat Text Medium" panose="02010303040201060303" pitchFamily="2" charset="0"/>
              <a:ea typeface="Red Hat Text Medium" panose="02010303040201060303" pitchFamily="2" charset="0"/>
              <a:cs typeface="Red Hat Text Medium" panose="02010303040201060303" pitchFamily="2" charset="0"/>
            </a:endParaRPr>
          </a:p>
        </p:txBody>
      </p:sp>
      <p:graphicFrame>
        <p:nvGraphicFramePr>
          <p:cNvPr id="15" name="Tabelle 14">
            <a:extLst>
              <a:ext uri="{FF2B5EF4-FFF2-40B4-BE49-F238E27FC236}">
                <a16:creationId xmlns:a16="http://schemas.microsoft.com/office/drawing/2014/main" id="{C9AEAC3B-AEA7-4252-834D-EA2DD7A25D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004392"/>
              </p:ext>
            </p:extLst>
          </p:nvPr>
        </p:nvGraphicFramePr>
        <p:xfrm>
          <a:off x="6592092" y="1495354"/>
          <a:ext cx="5101908" cy="4556475"/>
        </p:xfrm>
        <a:graphic>
          <a:graphicData uri="http://schemas.openxmlformats.org/drawingml/2006/table">
            <a:tbl>
              <a:tblPr firstRow="1" bandRow="1"/>
              <a:tblGrid>
                <a:gridCol w="1388611">
                  <a:extLst>
                    <a:ext uri="{9D8B030D-6E8A-4147-A177-3AD203B41FA5}">
                      <a16:colId xmlns:a16="http://schemas.microsoft.com/office/drawing/2014/main" val="759785970"/>
                    </a:ext>
                  </a:extLst>
                </a:gridCol>
                <a:gridCol w="1389387">
                  <a:extLst>
                    <a:ext uri="{9D8B030D-6E8A-4147-A177-3AD203B41FA5}">
                      <a16:colId xmlns:a16="http://schemas.microsoft.com/office/drawing/2014/main" val="814669000"/>
                    </a:ext>
                  </a:extLst>
                </a:gridCol>
                <a:gridCol w="1483924">
                  <a:extLst>
                    <a:ext uri="{9D8B030D-6E8A-4147-A177-3AD203B41FA5}">
                      <a16:colId xmlns:a16="http://schemas.microsoft.com/office/drawing/2014/main" val="2982756155"/>
                    </a:ext>
                  </a:extLst>
                </a:gridCol>
                <a:gridCol w="839986">
                  <a:extLst>
                    <a:ext uri="{9D8B030D-6E8A-4147-A177-3AD203B41FA5}">
                      <a16:colId xmlns:a16="http://schemas.microsoft.com/office/drawing/2014/main" val="795867299"/>
                    </a:ext>
                  </a:extLst>
                </a:gridCol>
              </a:tblGrid>
              <a:tr h="445315"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Red Hat Text" panose="02010303040201060303" pitchFamily="2" charset="0"/>
                          <a:ea typeface="Red Hat Text" panose="02010303040201060303" pitchFamily="2" charset="0"/>
                          <a:cs typeface="Red Hat Text" panose="02010303040201060303" pitchFamily="2" charset="0"/>
                        </a:rPr>
                        <a:t>Party</a:t>
                      </a:r>
                      <a:endParaRPr lang="de-DE" sz="2000" dirty="0">
                        <a:effectLst/>
                        <a:latin typeface="Red Hat Text" panose="02010303040201060303" pitchFamily="2" charset="0"/>
                        <a:ea typeface="Red Hat Text" panose="02010303040201060303" pitchFamily="2" charset="0"/>
                        <a:cs typeface="Red Hat Text" panose="02010303040201060303" pitchFamily="2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Red Hat Text" panose="02010303040201060303" pitchFamily="2" charset="0"/>
                          <a:ea typeface="Red Hat Text" panose="02010303040201060303" pitchFamily="2" charset="0"/>
                          <a:cs typeface="Red Hat Text" panose="02010303040201060303" pitchFamily="2" charset="0"/>
                        </a:rPr>
                        <a:t>Climate-related</a:t>
                      </a:r>
                      <a:endParaRPr lang="de-DE" sz="2000" dirty="0">
                        <a:effectLst/>
                        <a:latin typeface="Red Hat Text" panose="02010303040201060303" pitchFamily="2" charset="0"/>
                        <a:ea typeface="Red Hat Text" panose="02010303040201060303" pitchFamily="2" charset="0"/>
                        <a:cs typeface="Red Hat Text" panose="02010303040201060303" pitchFamily="2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Red Hat Text" panose="02010303040201060303" pitchFamily="2" charset="0"/>
                          <a:ea typeface="Red Hat Text" panose="02010303040201060303" pitchFamily="2" charset="0"/>
                          <a:cs typeface="Red Hat Text" panose="02010303040201060303" pitchFamily="2" charset="0"/>
                        </a:rPr>
                        <a:t>Not climate-related</a:t>
                      </a:r>
                      <a:endParaRPr lang="de-DE" sz="2000" dirty="0">
                        <a:effectLst/>
                        <a:latin typeface="Red Hat Text" panose="02010303040201060303" pitchFamily="2" charset="0"/>
                        <a:ea typeface="Red Hat Text" panose="02010303040201060303" pitchFamily="2" charset="0"/>
                        <a:cs typeface="Red Hat Text" panose="02010303040201060303" pitchFamily="2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Red Hat Text" panose="02010303040201060303" pitchFamily="2" charset="0"/>
                          <a:ea typeface="Red Hat Text" panose="02010303040201060303" pitchFamily="2" charset="0"/>
                          <a:cs typeface="Red Hat Text" panose="02010303040201060303" pitchFamily="2" charset="0"/>
                        </a:rPr>
                        <a:t>Total</a:t>
                      </a:r>
                      <a:endParaRPr lang="de-DE" sz="1800" dirty="0">
                        <a:effectLst/>
                        <a:latin typeface="Red Hat Text" panose="02010303040201060303" pitchFamily="2" charset="0"/>
                        <a:ea typeface="Red Hat Text" panose="02010303040201060303" pitchFamily="2" charset="0"/>
                        <a:cs typeface="Red Hat Text" panose="02010303040201060303" pitchFamily="2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9271995"/>
                  </a:ext>
                </a:extLst>
              </a:tr>
              <a:tr h="445315"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Red Hat Text" panose="02010303040201060303" pitchFamily="2" charset="0"/>
                          <a:ea typeface="Red Hat Text" panose="02010303040201060303" pitchFamily="2" charset="0"/>
                          <a:cs typeface="Red Hat Text" panose="02010303040201060303" pitchFamily="2" charset="0"/>
                        </a:rPr>
                        <a:t>SPD</a:t>
                      </a:r>
                      <a:endParaRPr lang="de-DE" sz="1600" dirty="0">
                        <a:effectLst/>
                        <a:latin typeface="Red Hat Text" panose="02010303040201060303" pitchFamily="2" charset="0"/>
                        <a:ea typeface="Red Hat Text" panose="02010303040201060303" pitchFamily="2" charset="0"/>
                        <a:cs typeface="Red Hat Text" panose="02010303040201060303" pitchFamily="2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Red Hat Text" panose="02010303040201060303" pitchFamily="2" charset="0"/>
                          <a:ea typeface="Red Hat Text" panose="02010303040201060303" pitchFamily="2" charset="0"/>
                          <a:cs typeface="Red Hat Text" panose="02010303040201060303" pitchFamily="2" charset="0"/>
                        </a:rPr>
                        <a:t>580 (8%)</a:t>
                      </a:r>
                      <a:endParaRPr lang="de-DE" sz="1600" dirty="0">
                        <a:effectLst/>
                        <a:latin typeface="Red Hat Text" panose="02010303040201060303" pitchFamily="2" charset="0"/>
                        <a:ea typeface="Red Hat Text" panose="02010303040201060303" pitchFamily="2" charset="0"/>
                        <a:cs typeface="Red Hat Text" panose="02010303040201060303" pitchFamily="2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Red Hat Text" panose="02010303040201060303" pitchFamily="2" charset="0"/>
                          <a:ea typeface="Red Hat Text" panose="02010303040201060303" pitchFamily="2" charset="0"/>
                          <a:cs typeface="Red Hat Text" panose="02010303040201060303" pitchFamily="2" charset="0"/>
                        </a:rPr>
                        <a:t>6,667 (92%)</a:t>
                      </a:r>
                      <a:endParaRPr lang="de-DE" sz="1600">
                        <a:effectLst/>
                        <a:latin typeface="Red Hat Text" panose="02010303040201060303" pitchFamily="2" charset="0"/>
                        <a:ea typeface="Red Hat Text" panose="02010303040201060303" pitchFamily="2" charset="0"/>
                        <a:cs typeface="Red Hat Text" panose="02010303040201060303" pitchFamily="2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Red Hat Text" panose="02010303040201060303" pitchFamily="2" charset="0"/>
                          <a:ea typeface="Red Hat Text" panose="02010303040201060303" pitchFamily="2" charset="0"/>
                          <a:cs typeface="Red Hat Text" panose="02010303040201060303" pitchFamily="2" charset="0"/>
                        </a:rPr>
                        <a:t>7,247</a:t>
                      </a:r>
                      <a:endParaRPr lang="de-DE" sz="1600" dirty="0">
                        <a:effectLst/>
                        <a:latin typeface="Red Hat Text" panose="02010303040201060303" pitchFamily="2" charset="0"/>
                        <a:ea typeface="Red Hat Text" panose="02010303040201060303" pitchFamily="2" charset="0"/>
                        <a:cs typeface="Red Hat Text" panose="02010303040201060303" pitchFamily="2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4017987"/>
                  </a:ext>
                </a:extLst>
              </a:tr>
              <a:tr h="445315"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Red Hat Text" panose="02010303040201060303" pitchFamily="2" charset="0"/>
                          <a:ea typeface="Red Hat Text" panose="02010303040201060303" pitchFamily="2" charset="0"/>
                          <a:cs typeface="Red Hat Text" panose="02010303040201060303" pitchFamily="2" charset="0"/>
                        </a:rPr>
                        <a:t>CDU/CSU</a:t>
                      </a:r>
                      <a:endParaRPr lang="de-DE" sz="1600">
                        <a:effectLst/>
                        <a:latin typeface="Red Hat Text" panose="02010303040201060303" pitchFamily="2" charset="0"/>
                        <a:ea typeface="Red Hat Text" panose="02010303040201060303" pitchFamily="2" charset="0"/>
                        <a:cs typeface="Red Hat Text" panose="02010303040201060303" pitchFamily="2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Red Hat Text" panose="02010303040201060303" pitchFamily="2" charset="0"/>
                          <a:ea typeface="Red Hat Text" panose="02010303040201060303" pitchFamily="2" charset="0"/>
                          <a:cs typeface="Red Hat Text" panose="02010303040201060303" pitchFamily="2" charset="0"/>
                        </a:rPr>
                        <a:t>543 (4.7%)</a:t>
                      </a:r>
                      <a:endParaRPr lang="de-DE" sz="1600" dirty="0">
                        <a:effectLst/>
                        <a:latin typeface="Red Hat Text" panose="02010303040201060303" pitchFamily="2" charset="0"/>
                        <a:ea typeface="Red Hat Text" panose="02010303040201060303" pitchFamily="2" charset="0"/>
                        <a:cs typeface="Red Hat Text" panose="02010303040201060303" pitchFamily="2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Red Hat Text" panose="02010303040201060303" pitchFamily="2" charset="0"/>
                          <a:ea typeface="Red Hat Text" panose="02010303040201060303" pitchFamily="2" charset="0"/>
                          <a:cs typeface="Red Hat Text" panose="02010303040201060303" pitchFamily="2" charset="0"/>
                        </a:rPr>
                        <a:t>11,106 (95.3%)</a:t>
                      </a:r>
                      <a:endParaRPr lang="de-DE" sz="1600">
                        <a:effectLst/>
                        <a:latin typeface="Red Hat Text" panose="02010303040201060303" pitchFamily="2" charset="0"/>
                        <a:ea typeface="Red Hat Text" panose="02010303040201060303" pitchFamily="2" charset="0"/>
                        <a:cs typeface="Red Hat Text" panose="02010303040201060303" pitchFamily="2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Red Hat Text" panose="02010303040201060303" pitchFamily="2" charset="0"/>
                          <a:ea typeface="Red Hat Text" panose="02010303040201060303" pitchFamily="2" charset="0"/>
                          <a:cs typeface="Red Hat Text" panose="02010303040201060303" pitchFamily="2" charset="0"/>
                        </a:rPr>
                        <a:t>11,649</a:t>
                      </a:r>
                      <a:endParaRPr lang="de-DE" sz="1600" dirty="0">
                        <a:effectLst/>
                        <a:latin typeface="Red Hat Text" panose="02010303040201060303" pitchFamily="2" charset="0"/>
                        <a:ea typeface="Red Hat Text" panose="02010303040201060303" pitchFamily="2" charset="0"/>
                        <a:cs typeface="Red Hat Text" panose="02010303040201060303" pitchFamily="2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4444851"/>
                  </a:ext>
                </a:extLst>
              </a:tr>
              <a:tr h="445315"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Red Hat Text" panose="02010303040201060303" pitchFamily="2" charset="0"/>
                          <a:ea typeface="Red Hat Text" panose="02010303040201060303" pitchFamily="2" charset="0"/>
                          <a:cs typeface="Red Hat Text" panose="02010303040201060303" pitchFamily="2" charset="0"/>
                        </a:rPr>
                        <a:t>Greens</a:t>
                      </a:r>
                      <a:endParaRPr lang="de-DE" sz="1600">
                        <a:effectLst/>
                        <a:latin typeface="Red Hat Text" panose="02010303040201060303" pitchFamily="2" charset="0"/>
                        <a:ea typeface="Red Hat Text" panose="02010303040201060303" pitchFamily="2" charset="0"/>
                        <a:cs typeface="Red Hat Text" panose="02010303040201060303" pitchFamily="2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Red Hat Text" panose="02010303040201060303" pitchFamily="2" charset="0"/>
                          <a:ea typeface="Red Hat Text" panose="02010303040201060303" pitchFamily="2" charset="0"/>
                          <a:cs typeface="Red Hat Text" panose="02010303040201060303" pitchFamily="2" charset="0"/>
                        </a:rPr>
                        <a:t>1,093 (22.4%)</a:t>
                      </a:r>
                      <a:endParaRPr lang="de-DE" sz="1600" dirty="0">
                        <a:effectLst/>
                        <a:latin typeface="Red Hat Text" panose="02010303040201060303" pitchFamily="2" charset="0"/>
                        <a:ea typeface="Red Hat Text" panose="02010303040201060303" pitchFamily="2" charset="0"/>
                        <a:cs typeface="Red Hat Text" panose="02010303040201060303" pitchFamily="2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Red Hat Text" panose="02010303040201060303" pitchFamily="2" charset="0"/>
                          <a:ea typeface="Red Hat Text" panose="02010303040201060303" pitchFamily="2" charset="0"/>
                          <a:cs typeface="Red Hat Text" panose="02010303040201060303" pitchFamily="2" charset="0"/>
                        </a:rPr>
                        <a:t>3,796 (77.6%)</a:t>
                      </a:r>
                      <a:endParaRPr lang="de-DE" sz="1600">
                        <a:effectLst/>
                        <a:latin typeface="Red Hat Text" panose="02010303040201060303" pitchFamily="2" charset="0"/>
                        <a:ea typeface="Red Hat Text" panose="02010303040201060303" pitchFamily="2" charset="0"/>
                        <a:cs typeface="Red Hat Text" panose="02010303040201060303" pitchFamily="2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Red Hat Text" panose="02010303040201060303" pitchFamily="2" charset="0"/>
                          <a:ea typeface="Red Hat Text" panose="02010303040201060303" pitchFamily="2" charset="0"/>
                          <a:cs typeface="Red Hat Text" panose="02010303040201060303" pitchFamily="2" charset="0"/>
                        </a:rPr>
                        <a:t>4,889</a:t>
                      </a:r>
                      <a:endParaRPr lang="de-DE" sz="1600" dirty="0">
                        <a:effectLst/>
                        <a:latin typeface="Red Hat Text" panose="02010303040201060303" pitchFamily="2" charset="0"/>
                        <a:ea typeface="Red Hat Text" panose="02010303040201060303" pitchFamily="2" charset="0"/>
                        <a:cs typeface="Red Hat Text" panose="02010303040201060303" pitchFamily="2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8458830"/>
                  </a:ext>
                </a:extLst>
              </a:tr>
              <a:tr h="445315"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Red Hat Text" panose="02010303040201060303" pitchFamily="2" charset="0"/>
                          <a:ea typeface="Red Hat Text" panose="02010303040201060303" pitchFamily="2" charset="0"/>
                          <a:cs typeface="Red Hat Text" panose="02010303040201060303" pitchFamily="2" charset="0"/>
                        </a:rPr>
                        <a:t>FDP</a:t>
                      </a:r>
                      <a:endParaRPr lang="de-DE" sz="1600">
                        <a:effectLst/>
                        <a:latin typeface="Red Hat Text" panose="02010303040201060303" pitchFamily="2" charset="0"/>
                        <a:ea typeface="Red Hat Text" panose="02010303040201060303" pitchFamily="2" charset="0"/>
                        <a:cs typeface="Red Hat Text" panose="02010303040201060303" pitchFamily="2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Red Hat Text" panose="02010303040201060303" pitchFamily="2" charset="0"/>
                          <a:ea typeface="Red Hat Text" panose="02010303040201060303" pitchFamily="2" charset="0"/>
                          <a:cs typeface="Red Hat Text" panose="02010303040201060303" pitchFamily="2" charset="0"/>
                        </a:rPr>
                        <a:t>386 (5.7%)</a:t>
                      </a:r>
                      <a:endParaRPr lang="de-DE" sz="1600" dirty="0">
                        <a:effectLst/>
                        <a:latin typeface="Red Hat Text" panose="02010303040201060303" pitchFamily="2" charset="0"/>
                        <a:ea typeface="Red Hat Text" panose="02010303040201060303" pitchFamily="2" charset="0"/>
                        <a:cs typeface="Red Hat Text" panose="02010303040201060303" pitchFamily="2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Red Hat Text" panose="02010303040201060303" pitchFamily="2" charset="0"/>
                          <a:ea typeface="Red Hat Text" panose="02010303040201060303" pitchFamily="2" charset="0"/>
                          <a:cs typeface="Red Hat Text" panose="02010303040201060303" pitchFamily="2" charset="0"/>
                        </a:rPr>
                        <a:t>6,364 (94.3%)</a:t>
                      </a:r>
                      <a:endParaRPr lang="de-DE" sz="1600">
                        <a:effectLst/>
                        <a:latin typeface="Red Hat Text" panose="02010303040201060303" pitchFamily="2" charset="0"/>
                        <a:ea typeface="Red Hat Text" panose="02010303040201060303" pitchFamily="2" charset="0"/>
                        <a:cs typeface="Red Hat Text" panose="02010303040201060303" pitchFamily="2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Red Hat Text" panose="02010303040201060303" pitchFamily="2" charset="0"/>
                          <a:ea typeface="Red Hat Text" panose="02010303040201060303" pitchFamily="2" charset="0"/>
                          <a:cs typeface="Red Hat Text" panose="02010303040201060303" pitchFamily="2" charset="0"/>
                        </a:rPr>
                        <a:t>6,750</a:t>
                      </a:r>
                      <a:endParaRPr lang="de-DE" sz="1600" dirty="0">
                        <a:effectLst/>
                        <a:latin typeface="Red Hat Text" panose="02010303040201060303" pitchFamily="2" charset="0"/>
                        <a:ea typeface="Red Hat Text" panose="02010303040201060303" pitchFamily="2" charset="0"/>
                        <a:cs typeface="Red Hat Text" panose="02010303040201060303" pitchFamily="2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6500661"/>
                  </a:ext>
                </a:extLst>
              </a:tr>
              <a:tr h="445315"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Red Hat Text" panose="02010303040201060303" pitchFamily="2" charset="0"/>
                          <a:ea typeface="Red Hat Text" panose="02010303040201060303" pitchFamily="2" charset="0"/>
                          <a:cs typeface="Red Hat Text" panose="02010303040201060303" pitchFamily="2" charset="0"/>
                        </a:rPr>
                        <a:t>The Left</a:t>
                      </a:r>
                      <a:endParaRPr lang="de-DE" sz="1600" dirty="0">
                        <a:effectLst/>
                        <a:latin typeface="Red Hat Text" panose="02010303040201060303" pitchFamily="2" charset="0"/>
                        <a:ea typeface="Red Hat Text" panose="02010303040201060303" pitchFamily="2" charset="0"/>
                        <a:cs typeface="Red Hat Text" panose="02010303040201060303" pitchFamily="2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Red Hat Text" panose="02010303040201060303" pitchFamily="2" charset="0"/>
                          <a:ea typeface="Red Hat Text" panose="02010303040201060303" pitchFamily="2" charset="0"/>
                          <a:cs typeface="Red Hat Text" panose="02010303040201060303" pitchFamily="2" charset="0"/>
                        </a:rPr>
                        <a:t>449 (7.8%)</a:t>
                      </a:r>
                      <a:endParaRPr lang="de-DE" sz="1600" dirty="0">
                        <a:effectLst/>
                        <a:latin typeface="Red Hat Text" panose="02010303040201060303" pitchFamily="2" charset="0"/>
                        <a:ea typeface="Red Hat Text" panose="02010303040201060303" pitchFamily="2" charset="0"/>
                        <a:cs typeface="Red Hat Text" panose="02010303040201060303" pitchFamily="2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Red Hat Text" panose="02010303040201060303" pitchFamily="2" charset="0"/>
                          <a:ea typeface="Red Hat Text" panose="02010303040201060303" pitchFamily="2" charset="0"/>
                          <a:cs typeface="Red Hat Text" panose="02010303040201060303" pitchFamily="2" charset="0"/>
                        </a:rPr>
                        <a:t>5,340 (92.2%)</a:t>
                      </a:r>
                      <a:endParaRPr lang="de-DE" sz="1600">
                        <a:effectLst/>
                        <a:latin typeface="Red Hat Text" panose="02010303040201060303" pitchFamily="2" charset="0"/>
                        <a:ea typeface="Red Hat Text" panose="02010303040201060303" pitchFamily="2" charset="0"/>
                        <a:cs typeface="Red Hat Text" panose="02010303040201060303" pitchFamily="2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Red Hat Text" panose="02010303040201060303" pitchFamily="2" charset="0"/>
                          <a:ea typeface="Red Hat Text" panose="02010303040201060303" pitchFamily="2" charset="0"/>
                          <a:cs typeface="Red Hat Text" panose="02010303040201060303" pitchFamily="2" charset="0"/>
                        </a:rPr>
                        <a:t>5,789</a:t>
                      </a:r>
                      <a:endParaRPr lang="de-DE" sz="1600" dirty="0">
                        <a:effectLst/>
                        <a:latin typeface="Red Hat Text" panose="02010303040201060303" pitchFamily="2" charset="0"/>
                        <a:ea typeface="Red Hat Text" panose="02010303040201060303" pitchFamily="2" charset="0"/>
                        <a:cs typeface="Red Hat Text" panose="02010303040201060303" pitchFamily="2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3344784"/>
                  </a:ext>
                </a:extLst>
              </a:tr>
              <a:tr h="445315"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Red Hat Text" panose="02010303040201060303" pitchFamily="2" charset="0"/>
                          <a:ea typeface="Red Hat Text" panose="02010303040201060303" pitchFamily="2" charset="0"/>
                          <a:cs typeface="Red Hat Text" panose="02010303040201060303" pitchFamily="2" charset="0"/>
                        </a:rPr>
                        <a:t>AfD</a:t>
                      </a:r>
                      <a:endParaRPr lang="de-DE" sz="1600">
                        <a:effectLst/>
                        <a:latin typeface="Red Hat Text" panose="02010303040201060303" pitchFamily="2" charset="0"/>
                        <a:ea typeface="Red Hat Text" panose="02010303040201060303" pitchFamily="2" charset="0"/>
                        <a:cs typeface="Red Hat Text" panose="02010303040201060303" pitchFamily="2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Red Hat Text" panose="02010303040201060303" pitchFamily="2" charset="0"/>
                          <a:ea typeface="Red Hat Text" panose="02010303040201060303" pitchFamily="2" charset="0"/>
                          <a:cs typeface="Red Hat Text" panose="02010303040201060303" pitchFamily="2" charset="0"/>
                        </a:rPr>
                        <a:t>1,042 (9.2%)</a:t>
                      </a:r>
                      <a:endParaRPr lang="de-DE" sz="1600" dirty="0">
                        <a:effectLst/>
                        <a:latin typeface="Red Hat Text" panose="02010303040201060303" pitchFamily="2" charset="0"/>
                        <a:ea typeface="Red Hat Text" panose="02010303040201060303" pitchFamily="2" charset="0"/>
                        <a:cs typeface="Red Hat Text" panose="02010303040201060303" pitchFamily="2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Red Hat Text" panose="02010303040201060303" pitchFamily="2" charset="0"/>
                          <a:ea typeface="Red Hat Text" panose="02010303040201060303" pitchFamily="2" charset="0"/>
                          <a:cs typeface="Red Hat Text" panose="02010303040201060303" pitchFamily="2" charset="0"/>
                        </a:rPr>
                        <a:t>10,246 (90.8%)</a:t>
                      </a:r>
                      <a:endParaRPr lang="de-DE" sz="1600" dirty="0">
                        <a:effectLst/>
                        <a:latin typeface="Red Hat Text" panose="02010303040201060303" pitchFamily="2" charset="0"/>
                        <a:ea typeface="Red Hat Text" panose="02010303040201060303" pitchFamily="2" charset="0"/>
                        <a:cs typeface="Red Hat Text" panose="02010303040201060303" pitchFamily="2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Red Hat Text" panose="02010303040201060303" pitchFamily="2" charset="0"/>
                          <a:ea typeface="Red Hat Text" panose="02010303040201060303" pitchFamily="2" charset="0"/>
                          <a:cs typeface="Red Hat Text" panose="02010303040201060303" pitchFamily="2" charset="0"/>
                        </a:rPr>
                        <a:t>11,288</a:t>
                      </a:r>
                      <a:endParaRPr lang="de-DE" sz="1600" dirty="0">
                        <a:effectLst/>
                        <a:latin typeface="Red Hat Text" panose="02010303040201060303" pitchFamily="2" charset="0"/>
                        <a:ea typeface="Red Hat Text" panose="02010303040201060303" pitchFamily="2" charset="0"/>
                        <a:cs typeface="Red Hat Text" panose="02010303040201060303" pitchFamily="2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898236"/>
                  </a:ext>
                </a:extLst>
              </a:tr>
              <a:tr h="445315"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Red Hat Text" panose="02010303040201060303" pitchFamily="2" charset="0"/>
                          <a:ea typeface="Red Hat Text" panose="02010303040201060303" pitchFamily="2" charset="0"/>
                          <a:cs typeface="Red Hat Text" panose="02010303040201060303" pitchFamily="2" charset="0"/>
                        </a:rPr>
                        <a:t>BSW</a:t>
                      </a:r>
                      <a:endParaRPr lang="de-DE" sz="1600">
                        <a:effectLst/>
                        <a:latin typeface="Red Hat Text" panose="02010303040201060303" pitchFamily="2" charset="0"/>
                        <a:ea typeface="Red Hat Text" panose="02010303040201060303" pitchFamily="2" charset="0"/>
                        <a:cs typeface="Red Hat Text" panose="02010303040201060303" pitchFamily="2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Red Hat Text" panose="02010303040201060303" pitchFamily="2" charset="0"/>
                          <a:ea typeface="Red Hat Text" panose="02010303040201060303" pitchFamily="2" charset="0"/>
                          <a:cs typeface="Red Hat Text" panose="02010303040201060303" pitchFamily="2" charset="0"/>
                        </a:rPr>
                        <a:t>29 (7%)</a:t>
                      </a:r>
                      <a:endParaRPr lang="de-DE" sz="1600" dirty="0">
                        <a:effectLst/>
                        <a:latin typeface="Red Hat Text" panose="02010303040201060303" pitchFamily="2" charset="0"/>
                        <a:ea typeface="Red Hat Text" panose="02010303040201060303" pitchFamily="2" charset="0"/>
                        <a:cs typeface="Red Hat Text" panose="02010303040201060303" pitchFamily="2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Red Hat Text" panose="02010303040201060303" pitchFamily="2" charset="0"/>
                          <a:ea typeface="Red Hat Text" panose="02010303040201060303" pitchFamily="2" charset="0"/>
                          <a:cs typeface="Red Hat Text" panose="02010303040201060303" pitchFamily="2" charset="0"/>
                        </a:rPr>
                        <a:t>385 (93%)</a:t>
                      </a:r>
                      <a:endParaRPr lang="de-DE" sz="1600" dirty="0">
                        <a:effectLst/>
                        <a:latin typeface="Red Hat Text" panose="02010303040201060303" pitchFamily="2" charset="0"/>
                        <a:ea typeface="Red Hat Text" panose="02010303040201060303" pitchFamily="2" charset="0"/>
                        <a:cs typeface="Red Hat Text" panose="02010303040201060303" pitchFamily="2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Red Hat Text" panose="02010303040201060303" pitchFamily="2" charset="0"/>
                          <a:ea typeface="Red Hat Text" panose="02010303040201060303" pitchFamily="2" charset="0"/>
                          <a:cs typeface="Red Hat Text" panose="02010303040201060303" pitchFamily="2" charset="0"/>
                        </a:rPr>
                        <a:t>414</a:t>
                      </a:r>
                      <a:endParaRPr lang="de-DE" sz="1600" dirty="0">
                        <a:effectLst/>
                        <a:latin typeface="Red Hat Text" panose="02010303040201060303" pitchFamily="2" charset="0"/>
                        <a:ea typeface="Red Hat Text" panose="02010303040201060303" pitchFamily="2" charset="0"/>
                        <a:cs typeface="Red Hat Text" panose="02010303040201060303" pitchFamily="2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448114"/>
                  </a:ext>
                </a:extLst>
              </a:tr>
              <a:tr h="445315"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1400" dirty="0" err="1">
                          <a:solidFill>
                            <a:srgbClr val="000000"/>
                          </a:solidFill>
                          <a:effectLst/>
                          <a:latin typeface="Red Hat Text" panose="02010303040201060303" pitchFamily="2" charset="0"/>
                          <a:ea typeface="Red Hat Text" panose="02010303040201060303" pitchFamily="2" charset="0"/>
                          <a:cs typeface="Red Hat Text" panose="02010303040201060303" pitchFamily="2" charset="0"/>
                        </a:rPr>
                        <a:t>Freie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Red Hat Text" panose="02010303040201060303" pitchFamily="2" charset="0"/>
                          <a:ea typeface="Red Hat Text" panose="02010303040201060303" pitchFamily="2" charset="0"/>
                          <a:cs typeface="Red Hat Text" panose="02010303040201060303" pitchFamily="2" charset="0"/>
                        </a:rPr>
                        <a:t> </a:t>
                      </a:r>
                      <a:r>
                        <a:rPr lang="en-US" sz="1400" dirty="0" err="1">
                          <a:solidFill>
                            <a:srgbClr val="000000"/>
                          </a:solidFill>
                          <a:effectLst/>
                          <a:latin typeface="Red Hat Text" panose="02010303040201060303" pitchFamily="2" charset="0"/>
                          <a:ea typeface="Red Hat Text" panose="02010303040201060303" pitchFamily="2" charset="0"/>
                          <a:cs typeface="Red Hat Text" panose="02010303040201060303" pitchFamily="2" charset="0"/>
                        </a:rPr>
                        <a:t>Waehler</a:t>
                      </a:r>
                      <a:endParaRPr lang="de-DE" sz="1600" dirty="0">
                        <a:effectLst/>
                        <a:latin typeface="Red Hat Text" panose="02010303040201060303" pitchFamily="2" charset="0"/>
                        <a:ea typeface="Red Hat Text" panose="02010303040201060303" pitchFamily="2" charset="0"/>
                        <a:cs typeface="Red Hat Text" panose="02010303040201060303" pitchFamily="2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Red Hat Text" panose="02010303040201060303" pitchFamily="2" charset="0"/>
                          <a:ea typeface="Red Hat Text" panose="02010303040201060303" pitchFamily="2" charset="0"/>
                          <a:cs typeface="Red Hat Text" panose="02010303040201060303" pitchFamily="2" charset="0"/>
                        </a:rPr>
                        <a:t>241 (9.3%)</a:t>
                      </a:r>
                      <a:endParaRPr lang="de-DE" sz="1600" dirty="0">
                        <a:effectLst/>
                        <a:latin typeface="Red Hat Text" panose="02010303040201060303" pitchFamily="2" charset="0"/>
                        <a:ea typeface="Red Hat Text" panose="02010303040201060303" pitchFamily="2" charset="0"/>
                        <a:cs typeface="Red Hat Text" panose="02010303040201060303" pitchFamily="2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Red Hat Text" panose="02010303040201060303" pitchFamily="2" charset="0"/>
                          <a:ea typeface="Red Hat Text" panose="02010303040201060303" pitchFamily="2" charset="0"/>
                          <a:cs typeface="Red Hat Text" panose="02010303040201060303" pitchFamily="2" charset="0"/>
                        </a:rPr>
                        <a:t>2,348 (90.7%)</a:t>
                      </a:r>
                      <a:endParaRPr lang="de-DE" sz="1600" dirty="0">
                        <a:effectLst/>
                        <a:latin typeface="Red Hat Text" panose="02010303040201060303" pitchFamily="2" charset="0"/>
                        <a:ea typeface="Red Hat Text" panose="02010303040201060303" pitchFamily="2" charset="0"/>
                        <a:cs typeface="Red Hat Text" panose="02010303040201060303" pitchFamily="2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Red Hat Text" panose="02010303040201060303" pitchFamily="2" charset="0"/>
                          <a:ea typeface="Red Hat Text" panose="02010303040201060303" pitchFamily="2" charset="0"/>
                          <a:cs typeface="Red Hat Text" panose="02010303040201060303" pitchFamily="2" charset="0"/>
                        </a:rPr>
                        <a:t>2,589</a:t>
                      </a:r>
                      <a:endParaRPr lang="de-DE" sz="1600" dirty="0">
                        <a:effectLst/>
                        <a:latin typeface="Red Hat Text" panose="02010303040201060303" pitchFamily="2" charset="0"/>
                        <a:ea typeface="Red Hat Text" panose="02010303040201060303" pitchFamily="2" charset="0"/>
                        <a:cs typeface="Red Hat Text" panose="02010303040201060303" pitchFamily="2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2256433"/>
                  </a:ext>
                </a:extLst>
              </a:tr>
              <a:tr h="445315"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1400" b="1" dirty="0">
                          <a:solidFill>
                            <a:srgbClr val="000000"/>
                          </a:solidFill>
                          <a:effectLst/>
                          <a:latin typeface="Red Hat Text" panose="02010303040201060303" pitchFamily="2" charset="0"/>
                          <a:ea typeface="Red Hat Text" panose="02010303040201060303" pitchFamily="2" charset="0"/>
                          <a:cs typeface="Red Hat Text" panose="02010303040201060303" pitchFamily="2" charset="0"/>
                        </a:rPr>
                        <a:t>Total</a:t>
                      </a:r>
                      <a:endParaRPr lang="de-DE" sz="1600" b="1" dirty="0">
                        <a:effectLst/>
                        <a:latin typeface="Red Hat Text" panose="02010303040201060303" pitchFamily="2" charset="0"/>
                        <a:ea typeface="Red Hat Text" panose="02010303040201060303" pitchFamily="2" charset="0"/>
                        <a:cs typeface="Red Hat Text" panose="02010303040201060303" pitchFamily="2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1400" b="1" dirty="0">
                          <a:solidFill>
                            <a:srgbClr val="000000"/>
                          </a:solidFill>
                          <a:effectLst/>
                          <a:latin typeface="Red Hat Text" panose="02010303040201060303" pitchFamily="2" charset="0"/>
                          <a:ea typeface="Red Hat Text" panose="02010303040201060303" pitchFamily="2" charset="0"/>
                          <a:cs typeface="Red Hat Text" panose="02010303040201060303" pitchFamily="2" charset="0"/>
                        </a:rPr>
                        <a:t>4,363 (8.6%)</a:t>
                      </a:r>
                      <a:endParaRPr lang="de-DE" sz="1600" b="1" dirty="0">
                        <a:effectLst/>
                        <a:latin typeface="Red Hat Text" panose="02010303040201060303" pitchFamily="2" charset="0"/>
                        <a:ea typeface="Red Hat Text" panose="02010303040201060303" pitchFamily="2" charset="0"/>
                        <a:cs typeface="Red Hat Text" panose="02010303040201060303" pitchFamily="2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1400" b="1" dirty="0">
                          <a:solidFill>
                            <a:srgbClr val="000000"/>
                          </a:solidFill>
                          <a:effectLst/>
                          <a:latin typeface="Red Hat Text" panose="02010303040201060303" pitchFamily="2" charset="0"/>
                          <a:ea typeface="Red Hat Text" panose="02010303040201060303" pitchFamily="2" charset="0"/>
                          <a:cs typeface="Red Hat Text" panose="02010303040201060303" pitchFamily="2" charset="0"/>
                        </a:rPr>
                        <a:t>46,252 (91.4%)</a:t>
                      </a:r>
                      <a:endParaRPr lang="de-DE" sz="1600" b="1" dirty="0">
                        <a:effectLst/>
                        <a:latin typeface="Red Hat Text" panose="02010303040201060303" pitchFamily="2" charset="0"/>
                        <a:ea typeface="Red Hat Text" panose="02010303040201060303" pitchFamily="2" charset="0"/>
                        <a:cs typeface="Red Hat Text" panose="02010303040201060303" pitchFamily="2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1400" b="1" dirty="0">
                          <a:solidFill>
                            <a:srgbClr val="000000"/>
                          </a:solidFill>
                          <a:effectLst/>
                          <a:latin typeface="Red Hat Text" panose="02010303040201060303" pitchFamily="2" charset="0"/>
                          <a:ea typeface="Red Hat Text" panose="02010303040201060303" pitchFamily="2" charset="0"/>
                          <a:cs typeface="Red Hat Text" panose="02010303040201060303" pitchFamily="2" charset="0"/>
                        </a:rPr>
                        <a:t>50,615</a:t>
                      </a:r>
                      <a:endParaRPr lang="de-DE" sz="1600" b="1" dirty="0">
                        <a:effectLst/>
                        <a:latin typeface="Red Hat Text" panose="02010303040201060303" pitchFamily="2" charset="0"/>
                        <a:ea typeface="Red Hat Text" panose="02010303040201060303" pitchFamily="2" charset="0"/>
                        <a:cs typeface="Red Hat Text" panose="02010303040201060303" pitchFamily="2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1438723"/>
                  </a:ext>
                </a:extLst>
              </a:tr>
            </a:tbl>
          </a:graphicData>
        </a:graphic>
      </p:graphicFrame>
      <p:pic>
        <p:nvPicPr>
          <p:cNvPr id="26" name="Grafik 25">
            <a:extLst>
              <a:ext uri="{FF2B5EF4-FFF2-40B4-BE49-F238E27FC236}">
                <a16:creationId xmlns:a16="http://schemas.microsoft.com/office/drawing/2014/main" id="{7D37A3E4-AB45-4980-8126-04A133FD14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0000" y="1495354"/>
            <a:ext cx="5783960" cy="455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926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>
            <a:extLst>
              <a:ext uri="{FF2B5EF4-FFF2-40B4-BE49-F238E27FC236}">
                <a16:creationId xmlns:a16="http://schemas.microsoft.com/office/drawing/2014/main" id="{D2CDB986-B796-4062-9371-66970A8817AA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169" name="think-cell Folie" r:id="rId5" imgW="429" imgH="429" progId="TCLayout.ActiveDocument.1">
                  <p:embed/>
                </p:oleObj>
              </mc:Choice>
              <mc:Fallback>
                <p:oleObj name="think-cell Folie" r:id="rId5" imgW="429" imgH="429" progId="TCLayout.ActiveDocument.1">
                  <p:embed/>
                  <p:pic>
                    <p:nvPicPr>
                      <p:cNvPr id="3" name="Objekt 2" hidden="1">
                        <a:extLst>
                          <a:ext uri="{FF2B5EF4-FFF2-40B4-BE49-F238E27FC236}">
                            <a16:creationId xmlns:a16="http://schemas.microsoft.com/office/drawing/2014/main" id="{D2CDB986-B796-4062-9371-66970A8817A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Foliennummernplatzhalter 31">
            <a:extLst>
              <a:ext uri="{FF2B5EF4-FFF2-40B4-BE49-F238E27FC236}">
                <a16:creationId xmlns:a16="http://schemas.microsoft.com/office/drawing/2014/main" id="{79C843AE-B698-3D3F-FADB-2FDABEE21D3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lIns="0" tIns="0" rIns="0" bIns="0"/>
          <a:lstStyle/>
          <a:p>
            <a:pPr marL="0" marR="0" lvl="0" indent="0" algn="l" defTabSz="914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F25E18-4377-4EF8-9F68-54F1A4CDCAA3}" type="slidenum">
              <a:rPr kumimoji="0" lang="de-DE" sz="8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pPr marL="0" marR="0" lvl="0" indent="0" algn="l" defTabSz="9143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de-DE" sz="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ed Hat Text" panose="02010303040201060303" pitchFamily="2" charset="0"/>
              <a:ea typeface="Red Hat Text" panose="02010303040201060303" pitchFamily="2" charset="0"/>
              <a:cs typeface="Red Hat Text" panose="02010303040201060303" pitchFamily="2" charset="0"/>
            </a:endParaRPr>
          </a:p>
        </p:txBody>
      </p:sp>
      <p:cxnSp>
        <p:nvCxnSpPr>
          <p:cNvPr id="5" name="Gerader Verbinder 3">
            <a:extLst>
              <a:ext uri="{FF2B5EF4-FFF2-40B4-BE49-F238E27FC236}">
                <a16:creationId xmlns:a16="http://schemas.microsoft.com/office/drawing/2014/main" id="{2C4CC7B1-2BAC-CF59-5871-10D31B9FFF32}"/>
              </a:ext>
            </a:extLst>
          </p:cNvPr>
          <p:cNvCxnSpPr>
            <a:cxnSpLocks/>
          </p:cNvCxnSpPr>
          <p:nvPr/>
        </p:nvCxnSpPr>
        <p:spPr>
          <a:xfrm>
            <a:off x="498000" y="879461"/>
            <a:ext cx="357486" cy="0"/>
          </a:xfrm>
          <a:prstGeom prst="line">
            <a:avLst/>
          </a:prstGeom>
          <a:ln>
            <a:solidFill>
              <a:schemeClr val="bg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Fußzeilenplatzhalter 23">
            <a:extLst>
              <a:ext uri="{FF2B5EF4-FFF2-40B4-BE49-F238E27FC236}">
                <a16:creationId xmlns:a16="http://schemas.microsoft.com/office/drawing/2014/main" id="{113C5191-4DC1-4B3C-9DE9-4D01A10D064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72000" y="6480000"/>
            <a:ext cx="8964000" cy="216000"/>
          </a:xfrm>
        </p:spPr>
        <p:txBody>
          <a:bodyPr/>
          <a:lstStyle/>
          <a:p>
            <a:r>
              <a:rPr lang="de-DE" dirty="0">
                <a:solidFill>
                  <a:srgbClr val="FFFFFF"/>
                </a:solidFill>
              </a:rPr>
              <a:t>Bast, </a:t>
            </a:r>
            <a:r>
              <a:rPr lang="de-DE" dirty="0" err="1">
                <a:solidFill>
                  <a:srgbClr val="FFFFFF"/>
                </a:solidFill>
              </a:rPr>
              <a:t>Zagovora</a:t>
            </a:r>
            <a:r>
              <a:rPr lang="de-DE" dirty="0">
                <a:solidFill>
                  <a:srgbClr val="FFFFFF"/>
                </a:solidFill>
              </a:rPr>
              <a:t> &amp; Barros Everett: Climate </a:t>
            </a:r>
            <a:r>
              <a:rPr lang="de-DE" dirty="0" err="1">
                <a:solidFill>
                  <a:srgbClr val="FFFFFF"/>
                </a:solidFill>
              </a:rPr>
              <a:t>Skepticism</a:t>
            </a:r>
            <a:r>
              <a:rPr lang="de-DE" dirty="0">
                <a:solidFill>
                  <a:srgbClr val="FFFFFF"/>
                </a:solidFill>
              </a:rPr>
              <a:t> in Germany </a:t>
            </a:r>
          </a:p>
        </p:txBody>
      </p:sp>
      <p:graphicFrame>
        <p:nvGraphicFramePr>
          <p:cNvPr id="15" name="Tabelle 14">
            <a:extLst>
              <a:ext uri="{FF2B5EF4-FFF2-40B4-BE49-F238E27FC236}">
                <a16:creationId xmlns:a16="http://schemas.microsoft.com/office/drawing/2014/main" id="{C9AEAC3B-AEA7-4252-834D-EA2DD7A25D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4047730"/>
              </p:ext>
            </p:extLst>
          </p:nvPr>
        </p:nvGraphicFramePr>
        <p:xfrm>
          <a:off x="6592092" y="1495354"/>
          <a:ext cx="5101908" cy="4556475"/>
        </p:xfrm>
        <a:graphic>
          <a:graphicData uri="http://schemas.openxmlformats.org/drawingml/2006/table">
            <a:tbl>
              <a:tblPr firstRow="1" bandRow="1"/>
              <a:tblGrid>
                <a:gridCol w="1388611">
                  <a:extLst>
                    <a:ext uri="{9D8B030D-6E8A-4147-A177-3AD203B41FA5}">
                      <a16:colId xmlns:a16="http://schemas.microsoft.com/office/drawing/2014/main" val="759785970"/>
                    </a:ext>
                  </a:extLst>
                </a:gridCol>
                <a:gridCol w="1389387">
                  <a:extLst>
                    <a:ext uri="{9D8B030D-6E8A-4147-A177-3AD203B41FA5}">
                      <a16:colId xmlns:a16="http://schemas.microsoft.com/office/drawing/2014/main" val="814669000"/>
                    </a:ext>
                  </a:extLst>
                </a:gridCol>
                <a:gridCol w="1483924">
                  <a:extLst>
                    <a:ext uri="{9D8B030D-6E8A-4147-A177-3AD203B41FA5}">
                      <a16:colId xmlns:a16="http://schemas.microsoft.com/office/drawing/2014/main" val="2982756155"/>
                    </a:ext>
                  </a:extLst>
                </a:gridCol>
                <a:gridCol w="839986">
                  <a:extLst>
                    <a:ext uri="{9D8B030D-6E8A-4147-A177-3AD203B41FA5}">
                      <a16:colId xmlns:a16="http://schemas.microsoft.com/office/drawing/2014/main" val="795867299"/>
                    </a:ext>
                  </a:extLst>
                </a:gridCol>
              </a:tblGrid>
              <a:tr h="445315"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Red Hat Text" panose="02010303040201060303" pitchFamily="2" charset="0"/>
                          <a:ea typeface="Red Hat Text" panose="02010303040201060303" pitchFamily="2" charset="0"/>
                          <a:cs typeface="Red Hat Text" panose="02010303040201060303" pitchFamily="2" charset="0"/>
                        </a:rPr>
                        <a:t>Party</a:t>
                      </a:r>
                      <a:endParaRPr lang="de-DE" sz="2000" dirty="0">
                        <a:effectLst/>
                        <a:latin typeface="Red Hat Text" panose="02010303040201060303" pitchFamily="2" charset="0"/>
                        <a:ea typeface="Red Hat Text" panose="02010303040201060303" pitchFamily="2" charset="0"/>
                        <a:cs typeface="Red Hat Text" panose="02010303040201060303" pitchFamily="2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Red Hat Text" panose="02010303040201060303" pitchFamily="2" charset="0"/>
                          <a:ea typeface="Red Hat Text" panose="02010303040201060303" pitchFamily="2" charset="0"/>
                          <a:cs typeface="Red Hat Text" panose="02010303040201060303" pitchFamily="2" charset="0"/>
                        </a:rPr>
                        <a:t>Climate-related</a:t>
                      </a:r>
                      <a:endParaRPr lang="de-DE" sz="2000" dirty="0">
                        <a:effectLst/>
                        <a:latin typeface="Red Hat Text" panose="02010303040201060303" pitchFamily="2" charset="0"/>
                        <a:ea typeface="Red Hat Text" panose="02010303040201060303" pitchFamily="2" charset="0"/>
                        <a:cs typeface="Red Hat Text" panose="02010303040201060303" pitchFamily="2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Red Hat Text" panose="02010303040201060303" pitchFamily="2" charset="0"/>
                          <a:ea typeface="Red Hat Text" panose="02010303040201060303" pitchFamily="2" charset="0"/>
                          <a:cs typeface="Red Hat Text" panose="02010303040201060303" pitchFamily="2" charset="0"/>
                        </a:rPr>
                        <a:t>Not climate-related</a:t>
                      </a:r>
                      <a:endParaRPr lang="de-DE" sz="2000" dirty="0">
                        <a:effectLst/>
                        <a:latin typeface="Red Hat Text" panose="02010303040201060303" pitchFamily="2" charset="0"/>
                        <a:ea typeface="Red Hat Text" panose="02010303040201060303" pitchFamily="2" charset="0"/>
                        <a:cs typeface="Red Hat Text" panose="02010303040201060303" pitchFamily="2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Red Hat Text" panose="02010303040201060303" pitchFamily="2" charset="0"/>
                          <a:ea typeface="Red Hat Text" panose="02010303040201060303" pitchFamily="2" charset="0"/>
                          <a:cs typeface="Red Hat Text" panose="02010303040201060303" pitchFamily="2" charset="0"/>
                        </a:rPr>
                        <a:t>Total</a:t>
                      </a:r>
                      <a:endParaRPr lang="de-DE" sz="1800" dirty="0">
                        <a:effectLst/>
                        <a:latin typeface="Red Hat Text" panose="02010303040201060303" pitchFamily="2" charset="0"/>
                        <a:ea typeface="Red Hat Text" panose="02010303040201060303" pitchFamily="2" charset="0"/>
                        <a:cs typeface="Red Hat Text" panose="02010303040201060303" pitchFamily="2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9271995"/>
                  </a:ext>
                </a:extLst>
              </a:tr>
              <a:tr h="445315"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Red Hat Text" panose="02010303040201060303" pitchFamily="2" charset="0"/>
                          <a:ea typeface="Red Hat Text" panose="02010303040201060303" pitchFamily="2" charset="0"/>
                          <a:cs typeface="Red Hat Text" panose="02010303040201060303" pitchFamily="2" charset="0"/>
                        </a:rPr>
                        <a:t>SPD</a:t>
                      </a:r>
                      <a:endParaRPr lang="de-DE" sz="1600" dirty="0">
                        <a:effectLst/>
                        <a:latin typeface="Red Hat Text" panose="02010303040201060303" pitchFamily="2" charset="0"/>
                        <a:ea typeface="Red Hat Text" panose="02010303040201060303" pitchFamily="2" charset="0"/>
                        <a:cs typeface="Red Hat Text" panose="02010303040201060303" pitchFamily="2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Red Hat Text" panose="02010303040201060303" pitchFamily="2" charset="0"/>
                          <a:ea typeface="Red Hat Text" panose="02010303040201060303" pitchFamily="2" charset="0"/>
                          <a:cs typeface="Red Hat Text" panose="02010303040201060303" pitchFamily="2" charset="0"/>
                        </a:rPr>
                        <a:t>580 (8%)</a:t>
                      </a:r>
                      <a:endParaRPr lang="de-DE" sz="1600" dirty="0">
                        <a:effectLst/>
                        <a:latin typeface="Red Hat Text" panose="02010303040201060303" pitchFamily="2" charset="0"/>
                        <a:ea typeface="Red Hat Text" panose="02010303040201060303" pitchFamily="2" charset="0"/>
                        <a:cs typeface="Red Hat Text" panose="02010303040201060303" pitchFamily="2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Red Hat Text" panose="02010303040201060303" pitchFamily="2" charset="0"/>
                          <a:ea typeface="Red Hat Text" panose="02010303040201060303" pitchFamily="2" charset="0"/>
                          <a:cs typeface="Red Hat Text" panose="02010303040201060303" pitchFamily="2" charset="0"/>
                        </a:rPr>
                        <a:t>6,667 (92%)</a:t>
                      </a:r>
                      <a:endParaRPr lang="de-DE" sz="1600">
                        <a:effectLst/>
                        <a:latin typeface="Red Hat Text" panose="02010303040201060303" pitchFamily="2" charset="0"/>
                        <a:ea typeface="Red Hat Text" panose="02010303040201060303" pitchFamily="2" charset="0"/>
                        <a:cs typeface="Red Hat Text" panose="02010303040201060303" pitchFamily="2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Red Hat Text" panose="02010303040201060303" pitchFamily="2" charset="0"/>
                          <a:ea typeface="Red Hat Text" panose="02010303040201060303" pitchFamily="2" charset="0"/>
                          <a:cs typeface="Red Hat Text" panose="02010303040201060303" pitchFamily="2" charset="0"/>
                        </a:rPr>
                        <a:t>7,247</a:t>
                      </a:r>
                      <a:endParaRPr lang="de-DE" sz="1600" dirty="0">
                        <a:effectLst/>
                        <a:latin typeface="Red Hat Text" panose="02010303040201060303" pitchFamily="2" charset="0"/>
                        <a:ea typeface="Red Hat Text" panose="02010303040201060303" pitchFamily="2" charset="0"/>
                        <a:cs typeface="Red Hat Text" panose="02010303040201060303" pitchFamily="2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4017987"/>
                  </a:ext>
                </a:extLst>
              </a:tr>
              <a:tr h="445315"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Red Hat Text" panose="02010303040201060303" pitchFamily="2" charset="0"/>
                          <a:ea typeface="Red Hat Text" panose="02010303040201060303" pitchFamily="2" charset="0"/>
                          <a:cs typeface="Red Hat Text" panose="02010303040201060303" pitchFamily="2" charset="0"/>
                        </a:rPr>
                        <a:t>CDU/CSU</a:t>
                      </a:r>
                      <a:endParaRPr lang="de-DE" sz="1600">
                        <a:effectLst/>
                        <a:latin typeface="Red Hat Text" panose="02010303040201060303" pitchFamily="2" charset="0"/>
                        <a:ea typeface="Red Hat Text" panose="02010303040201060303" pitchFamily="2" charset="0"/>
                        <a:cs typeface="Red Hat Text" panose="02010303040201060303" pitchFamily="2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Red Hat Text" panose="02010303040201060303" pitchFamily="2" charset="0"/>
                          <a:ea typeface="Red Hat Text" panose="02010303040201060303" pitchFamily="2" charset="0"/>
                          <a:cs typeface="Red Hat Text" panose="02010303040201060303" pitchFamily="2" charset="0"/>
                        </a:rPr>
                        <a:t>543 (4.7%)</a:t>
                      </a:r>
                      <a:endParaRPr lang="de-DE" sz="1600" dirty="0">
                        <a:effectLst/>
                        <a:latin typeface="Red Hat Text" panose="02010303040201060303" pitchFamily="2" charset="0"/>
                        <a:ea typeface="Red Hat Text" panose="02010303040201060303" pitchFamily="2" charset="0"/>
                        <a:cs typeface="Red Hat Text" panose="02010303040201060303" pitchFamily="2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Red Hat Text" panose="02010303040201060303" pitchFamily="2" charset="0"/>
                          <a:ea typeface="Red Hat Text" panose="02010303040201060303" pitchFamily="2" charset="0"/>
                          <a:cs typeface="Red Hat Text" panose="02010303040201060303" pitchFamily="2" charset="0"/>
                        </a:rPr>
                        <a:t>11,106 (95.3%)</a:t>
                      </a:r>
                      <a:endParaRPr lang="de-DE" sz="1600">
                        <a:effectLst/>
                        <a:latin typeface="Red Hat Text" panose="02010303040201060303" pitchFamily="2" charset="0"/>
                        <a:ea typeface="Red Hat Text" panose="02010303040201060303" pitchFamily="2" charset="0"/>
                        <a:cs typeface="Red Hat Text" panose="02010303040201060303" pitchFamily="2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Red Hat Text" panose="02010303040201060303" pitchFamily="2" charset="0"/>
                          <a:ea typeface="Red Hat Text" panose="02010303040201060303" pitchFamily="2" charset="0"/>
                          <a:cs typeface="Red Hat Text" panose="02010303040201060303" pitchFamily="2" charset="0"/>
                        </a:rPr>
                        <a:t>11,649</a:t>
                      </a:r>
                      <a:endParaRPr lang="de-DE" sz="1600" dirty="0">
                        <a:effectLst/>
                        <a:latin typeface="Red Hat Text" panose="02010303040201060303" pitchFamily="2" charset="0"/>
                        <a:ea typeface="Red Hat Text" panose="02010303040201060303" pitchFamily="2" charset="0"/>
                        <a:cs typeface="Red Hat Text" panose="02010303040201060303" pitchFamily="2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4444851"/>
                  </a:ext>
                </a:extLst>
              </a:tr>
              <a:tr h="445315"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Red Hat Text" panose="02010303040201060303" pitchFamily="2" charset="0"/>
                          <a:ea typeface="Red Hat Text" panose="02010303040201060303" pitchFamily="2" charset="0"/>
                          <a:cs typeface="Red Hat Text" panose="02010303040201060303" pitchFamily="2" charset="0"/>
                        </a:rPr>
                        <a:t>Greens</a:t>
                      </a:r>
                      <a:endParaRPr lang="de-DE" sz="1600">
                        <a:effectLst/>
                        <a:latin typeface="Red Hat Text" panose="02010303040201060303" pitchFamily="2" charset="0"/>
                        <a:ea typeface="Red Hat Text" panose="02010303040201060303" pitchFamily="2" charset="0"/>
                        <a:cs typeface="Red Hat Text" panose="02010303040201060303" pitchFamily="2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Red Hat Text" panose="02010303040201060303" pitchFamily="2" charset="0"/>
                          <a:ea typeface="Red Hat Text" panose="02010303040201060303" pitchFamily="2" charset="0"/>
                          <a:cs typeface="Red Hat Text" panose="02010303040201060303" pitchFamily="2" charset="0"/>
                        </a:rPr>
                        <a:t>1,093 (22.4%)</a:t>
                      </a:r>
                      <a:endParaRPr lang="de-DE" sz="1600" dirty="0">
                        <a:effectLst/>
                        <a:latin typeface="Red Hat Text" panose="02010303040201060303" pitchFamily="2" charset="0"/>
                        <a:ea typeface="Red Hat Text" panose="02010303040201060303" pitchFamily="2" charset="0"/>
                        <a:cs typeface="Red Hat Text" panose="02010303040201060303" pitchFamily="2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Red Hat Text" panose="02010303040201060303" pitchFamily="2" charset="0"/>
                          <a:ea typeface="Red Hat Text" panose="02010303040201060303" pitchFamily="2" charset="0"/>
                          <a:cs typeface="Red Hat Text" panose="02010303040201060303" pitchFamily="2" charset="0"/>
                        </a:rPr>
                        <a:t>3,796 (77.6%)</a:t>
                      </a:r>
                      <a:endParaRPr lang="de-DE" sz="1600">
                        <a:effectLst/>
                        <a:latin typeface="Red Hat Text" panose="02010303040201060303" pitchFamily="2" charset="0"/>
                        <a:ea typeface="Red Hat Text" panose="02010303040201060303" pitchFamily="2" charset="0"/>
                        <a:cs typeface="Red Hat Text" panose="02010303040201060303" pitchFamily="2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Red Hat Text" panose="02010303040201060303" pitchFamily="2" charset="0"/>
                          <a:ea typeface="Red Hat Text" panose="02010303040201060303" pitchFamily="2" charset="0"/>
                          <a:cs typeface="Red Hat Text" panose="02010303040201060303" pitchFamily="2" charset="0"/>
                        </a:rPr>
                        <a:t>4,889</a:t>
                      </a:r>
                      <a:endParaRPr lang="de-DE" sz="1600" dirty="0">
                        <a:effectLst/>
                        <a:latin typeface="Red Hat Text" panose="02010303040201060303" pitchFamily="2" charset="0"/>
                        <a:ea typeface="Red Hat Text" panose="02010303040201060303" pitchFamily="2" charset="0"/>
                        <a:cs typeface="Red Hat Text" panose="02010303040201060303" pitchFamily="2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8458830"/>
                  </a:ext>
                </a:extLst>
              </a:tr>
              <a:tr h="445315"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Red Hat Text" panose="02010303040201060303" pitchFamily="2" charset="0"/>
                          <a:ea typeface="Red Hat Text" panose="02010303040201060303" pitchFamily="2" charset="0"/>
                          <a:cs typeface="Red Hat Text" panose="02010303040201060303" pitchFamily="2" charset="0"/>
                        </a:rPr>
                        <a:t>FDP</a:t>
                      </a:r>
                      <a:endParaRPr lang="de-DE" sz="1600">
                        <a:effectLst/>
                        <a:latin typeface="Red Hat Text" panose="02010303040201060303" pitchFamily="2" charset="0"/>
                        <a:ea typeface="Red Hat Text" panose="02010303040201060303" pitchFamily="2" charset="0"/>
                        <a:cs typeface="Red Hat Text" panose="02010303040201060303" pitchFamily="2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Red Hat Text" panose="02010303040201060303" pitchFamily="2" charset="0"/>
                          <a:ea typeface="Red Hat Text" panose="02010303040201060303" pitchFamily="2" charset="0"/>
                          <a:cs typeface="Red Hat Text" panose="02010303040201060303" pitchFamily="2" charset="0"/>
                        </a:rPr>
                        <a:t>386 (5.7%)</a:t>
                      </a:r>
                      <a:endParaRPr lang="de-DE" sz="1600" dirty="0">
                        <a:effectLst/>
                        <a:latin typeface="Red Hat Text" panose="02010303040201060303" pitchFamily="2" charset="0"/>
                        <a:ea typeface="Red Hat Text" panose="02010303040201060303" pitchFamily="2" charset="0"/>
                        <a:cs typeface="Red Hat Text" panose="02010303040201060303" pitchFamily="2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Red Hat Text" panose="02010303040201060303" pitchFamily="2" charset="0"/>
                          <a:ea typeface="Red Hat Text" panose="02010303040201060303" pitchFamily="2" charset="0"/>
                          <a:cs typeface="Red Hat Text" panose="02010303040201060303" pitchFamily="2" charset="0"/>
                        </a:rPr>
                        <a:t>6,364 (94.3%)</a:t>
                      </a:r>
                      <a:endParaRPr lang="de-DE" sz="1600">
                        <a:effectLst/>
                        <a:latin typeface="Red Hat Text" panose="02010303040201060303" pitchFamily="2" charset="0"/>
                        <a:ea typeface="Red Hat Text" panose="02010303040201060303" pitchFamily="2" charset="0"/>
                        <a:cs typeface="Red Hat Text" panose="02010303040201060303" pitchFamily="2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Red Hat Text" panose="02010303040201060303" pitchFamily="2" charset="0"/>
                          <a:ea typeface="Red Hat Text" panose="02010303040201060303" pitchFamily="2" charset="0"/>
                          <a:cs typeface="Red Hat Text" panose="02010303040201060303" pitchFamily="2" charset="0"/>
                        </a:rPr>
                        <a:t>6,750</a:t>
                      </a:r>
                      <a:endParaRPr lang="de-DE" sz="1600" dirty="0">
                        <a:effectLst/>
                        <a:latin typeface="Red Hat Text" panose="02010303040201060303" pitchFamily="2" charset="0"/>
                        <a:ea typeface="Red Hat Text" panose="02010303040201060303" pitchFamily="2" charset="0"/>
                        <a:cs typeface="Red Hat Text" panose="02010303040201060303" pitchFamily="2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6500661"/>
                  </a:ext>
                </a:extLst>
              </a:tr>
              <a:tr h="445315"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Red Hat Text" panose="02010303040201060303" pitchFamily="2" charset="0"/>
                          <a:ea typeface="Red Hat Text" panose="02010303040201060303" pitchFamily="2" charset="0"/>
                          <a:cs typeface="Red Hat Text" panose="02010303040201060303" pitchFamily="2" charset="0"/>
                        </a:rPr>
                        <a:t>The Left</a:t>
                      </a:r>
                      <a:endParaRPr lang="de-DE" sz="1600" dirty="0">
                        <a:effectLst/>
                        <a:latin typeface="Red Hat Text" panose="02010303040201060303" pitchFamily="2" charset="0"/>
                        <a:ea typeface="Red Hat Text" panose="02010303040201060303" pitchFamily="2" charset="0"/>
                        <a:cs typeface="Red Hat Text" panose="02010303040201060303" pitchFamily="2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Red Hat Text" panose="02010303040201060303" pitchFamily="2" charset="0"/>
                          <a:ea typeface="Red Hat Text" panose="02010303040201060303" pitchFamily="2" charset="0"/>
                          <a:cs typeface="Red Hat Text" panose="02010303040201060303" pitchFamily="2" charset="0"/>
                        </a:rPr>
                        <a:t>449 (7.8%)</a:t>
                      </a:r>
                      <a:endParaRPr lang="de-DE" sz="1600" dirty="0">
                        <a:effectLst/>
                        <a:latin typeface="Red Hat Text" panose="02010303040201060303" pitchFamily="2" charset="0"/>
                        <a:ea typeface="Red Hat Text" panose="02010303040201060303" pitchFamily="2" charset="0"/>
                        <a:cs typeface="Red Hat Text" panose="02010303040201060303" pitchFamily="2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Red Hat Text" panose="02010303040201060303" pitchFamily="2" charset="0"/>
                          <a:ea typeface="Red Hat Text" panose="02010303040201060303" pitchFamily="2" charset="0"/>
                          <a:cs typeface="Red Hat Text" panose="02010303040201060303" pitchFamily="2" charset="0"/>
                        </a:rPr>
                        <a:t>5,340 (92.2%)</a:t>
                      </a:r>
                      <a:endParaRPr lang="de-DE" sz="1600">
                        <a:effectLst/>
                        <a:latin typeface="Red Hat Text" panose="02010303040201060303" pitchFamily="2" charset="0"/>
                        <a:ea typeface="Red Hat Text" panose="02010303040201060303" pitchFamily="2" charset="0"/>
                        <a:cs typeface="Red Hat Text" panose="02010303040201060303" pitchFamily="2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Red Hat Text" panose="02010303040201060303" pitchFamily="2" charset="0"/>
                          <a:ea typeface="Red Hat Text" panose="02010303040201060303" pitchFamily="2" charset="0"/>
                          <a:cs typeface="Red Hat Text" panose="02010303040201060303" pitchFamily="2" charset="0"/>
                        </a:rPr>
                        <a:t>5,789</a:t>
                      </a:r>
                      <a:endParaRPr lang="de-DE" sz="1600" dirty="0">
                        <a:effectLst/>
                        <a:latin typeface="Red Hat Text" panose="02010303040201060303" pitchFamily="2" charset="0"/>
                        <a:ea typeface="Red Hat Text" panose="02010303040201060303" pitchFamily="2" charset="0"/>
                        <a:cs typeface="Red Hat Text" panose="02010303040201060303" pitchFamily="2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3344784"/>
                  </a:ext>
                </a:extLst>
              </a:tr>
              <a:tr h="445315"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Red Hat Text" panose="02010303040201060303" pitchFamily="2" charset="0"/>
                          <a:ea typeface="Red Hat Text" panose="02010303040201060303" pitchFamily="2" charset="0"/>
                          <a:cs typeface="Red Hat Text" panose="02010303040201060303" pitchFamily="2" charset="0"/>
                        </a:rPr>
                        <a:t>AfD</a:t>
                      </a:r>
                      <a:endParaRPr lang="de-DE" sz="1600">
                        <a:effectLst/>
                        <a:latin typeface="Red Hat Text" panose="02010303040201060303" pitchFamily="2" charset="0"/>
                        <a:ea typeface="Red Hat Text" panose="02010303040201060303" pitchFamily="2" charset="0"/>
                        <a:cs typeface="Red Hat Text" panose="02010303040201060303" pitchFamily="2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Red Hat Text" panose="02010303040201060303" pitchFamily="2" charset="0"/>
                          <a:ea typeface="Red Hat Text" panose="02010303040201060303" pitchFamily="2" charset="0"/>
                          <a:cs typeface="Red Hat Text" panose="02010303040201060303" pitchFamily="2" charset="0"/>
                        </a:rPr>
                        <a:t>1,042 (9.2%)</a:t>
                      </a:r>
                      <a:endParaRPr lang="de-DE" sz="1600" dirty="0">
                        <a:effectLst/>
                        <a:latin typeface="Red Hat Text" panose="02010303040201060303" pitchFamily="2" charset="0"/>
                        <a:ea typeface="Red Hat Text" panose="02010303040201060303" pitchFamily="2" charset="0"/>
                        <a:cs typeface="Red Hat Text" panose="02010303040201060303" pitchFamily="2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Red Hat Text" panose="02010303040201060303" pitchFamily="2" charset="0"/>
                          <a:ea typeface="Red Hat Text" panose="02010303040201060303" pitchFamily="2" charset="0"/>
                          <a:cs typeface="Red Hat Text" panose="02010303040201060303" pitchFamily="2" charset="0"/>
                        </a:rPr>
                        <a:t>10,246 (90.8%)</a:t>
                      </a:r>
                      <a:endParaRPr lang="de-DE" sz="1600" dirty="0">
                        <a:effectLst/>
                        <a:latin typeface="Red Hat Text" panose="02010303040201060303" pitchFamily="2" charset="0"/>
                        <a:ea typeface="Red Hat Text" panose="02010303040201060303" pitchFamily="2" charset="0"/>
                        <a:cs typeface="Red Hat Text" panose="02010303040201060303" pitchFamily="2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Red Hat Text" panose="02010303040201060303" pitchFamily="2" charset="0"/>
                          <a:ea typeface="Red Hat Text" panose="02010303040201060303" pitchFamily="2" charset="0"/>
                          <a:cs typeface="Red Hat Text" panose="02010303040201060303" pitchFamily="2" charset="0"/>
                        </a:rPr>
                        <a:t>11,288</a:t>
                      </a:r>
                      <a:endParaRPr lang="de-DE" sz="1600" dirty="0">
                        <a:effectLst/>
                        <a:latin typeface="Red Hat Text" panose="02010303040201060303" pitchFamily="2" charset="0"/>
                        <a:ea typeface="Red Hat Text" panose="02010303040201060303" pitchFamily="2" charset="0"/>
                        <a:cs typeface="Red Hat Text" panose="02010303040201060303" pitchFamily="2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898236"/>
                  </a:ext>
                </a:extLst>
              </a:tr>
              <a:tr h="445315"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Red Hat Text" panose="02010303040201060303" pitchFamily="2" charset="0"/>
                          <a:ea typeface="Red Hat Text" panose="02010303040201060303" pitchFamily="2" charset="0"/>
                          <a:cs typeface="Red Hat Text" panose="02010303040201060303" pitchFamily="2" charset="0"/>
                        </a:rPr>
                        <a:t>BSW</a:t>
                      </a:r>
                      <a:endParaRPr lang="de-DE" sz="1600" dirty="0">
                        <a:effectLst/>
                        <a:latin typeface="Red Hat Text" panose="02010303040201060303" pitchFamily="2" charset="0"/>
                        <a:ea typeface="Red Hat Text" panose="02010303040201060303" pitchFamily="2" charset="0"/>
                        <a:cs typeface="Red Hat Text" panose="02010303040201060303" pitchFamily="2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Red Hat Text" panose="02010303040201060303" pitchFamily="2" charset="0"/>
                          <a:ea typeface="Red Hat Text" panose="02010303040201060303" pitchFamily="2" charset="0"/>
                          <a:cs typeface="Red Hat Text" panose="02010303040201060303" pitchFamily="2" charset="0"/>
                        </a:rPr>
                        <a:t>29 (7%)</a:t>
                      </a:r>
                      <a:endParaRPr lang="de-DE" sz="1600" dirty="0">
                        <a:effectLst/>
                        <a:latin typeface="Red Hat Text" panose="02010303040201060303" pitchFamily="2" charset="0"/>
                        <a:ea typeface="Red Hat Text" panose="02010303040201060303" pitchFamily="2" charset="0"/>
                        <a:cs typeface="Red Hat Text" panose="02010303040201060303" pitchFamily="2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Red Hat Text" panose="02010303040201060303" pitchFamily="2" charset="0"/>
                          <a:ea typeface="Red Hat Text" panose="02010303040201060303" pitchFamily="2" charset="0"/>
                          <a:cs typeface="Red Hat Text" panose="02010303040201060303" pitchFamily="2" charset="0"/>
                        </a:rPr>
                        <a:t>385 (93%)</a:t>
                      </a:r>
                      <a:endParaRPr lang="de-DE" sz="1600" dirty="0">
                        <a:effectLst/>
                        <a:latin typeface="Red Hat Text" panose="02010303040201060303" pitchFamily="2" charset="0"/>
                        <a:ea typeface="Red Hat Text" panose="02010303040201060303" pitchFamily="2" charset="0"/>
                        <a:cs typeface="Red Hat Text" panose="02010303040201060303" pitchFamily="2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Red Hat Text" panose="02010303040201060303" pitchFamily="2" charset="0"/>
                          <a:ea typeface="Red Hat Text" panose="02010303040201060303" pitchFamily="2" charset="0"/>
                          <a:cs typeface="Red Hat Text" panose="02010303040201060303" pitchFamily="2" charset="0"/>
                        </a:rPr>
                        <a:t>414</a:t>
                      </a:r>
                      <a:endParaRPr lang="de-DE" sz="1600" dirty="0">
                        <a:effectLst/>
                        <a:latin typeface="Red Hat Text" panose="02010303040201060303" pitchFamily="2" charset="0"/>
                        <a:ea typeface="Red Hat Text" panose="02010303040201060303" pitchFamily="2" charset="0"/>
                        <a:cs typeface="Red Hat Text" panose="02010303040201060303" pitchFamily="2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448114"/>
                  </a:ext>
                </a:extLst>
              </a:tr>
              <a:tr h="445315"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1400" dirty="0" err="1">
                          <a:solidFill>
                            <a:srgbClr val="000000"/>
                          </a:solidFill>
                          <a:effectLst/>
                          <a:latin typeface="Red Hat Text" panose="02010303040201060303" pitchFamily="2" charset="0"/>
                          <a:ea typeface="Red Hat Text" panose="02010303040201060303" pitchFamily="2" charset="0"/>
                          <a:cs typeface="Red Hat Text" panose="02010303040201060303" pitchFamily="2" charset="0"/>
                        </a:rPr>
                        <a:t>Freie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Red Hat Text" panose="02010303040201060303" pitchFamily="2" charset="0"/>
                          <a:ea typeface="Red Hat Text" panose="02010303040201060303" pitchFamily="2" charset="0"/>
                          <a:cs typeface="Red Hat Text" panose="02010303040201060303" pitchFamily="2" charset="0"/>
                        </a:rPr>
                        <a:t> </a:t>
                      </a:r>
                      <a:r>
                        <a:rPr lang="en-US" sz="1400" dirty="0" err="1">
                          <a:solidFill>
                            <a:srgbClr val="000000"/>
                          </a:solidFill>
                          <a:effectLst/>
                          <a:latin typeface="Red Hat Text" panose="02010303040201060303" pitchFamily="2" charset="0"/>
                          <a:ea typeface="Red Hat Text" panose="02010303040201060303" pitchFamily="2" charset="0"/>
                          <a:cs typeface="Red Hat Text" panose="02010303040201060303" pitchFamily="2" charset="0"/>
                        </a:rPr>
                        <a:t>Waehler</a:t>
                      </a:r>
                      <a:endParaRPr lang="de-DE" sz="1600" dirty="0">
                        <a:effectLst/>
                        <a:latin typeface="Red Hat Text" panose="02010303040201060303" pitchFamily="2" charset="0"/>
                        <a:ea typeface="Red Hat Text" panose="02010303040201060303" pitchFamily="2" charset="0"/>
                        <a:cs typeface="Red Hat Text" panose="02010303040201060303" pitchFamily="2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Red Hat Text" panose="02010303040201060303" pitchFamily="2" charset="0"/>
                          <a:ea typeface="Red Hat Text" panose="02010303040201060303" pitchFamily="2" charset="0"/>
                          <a:cs typeface="Red Hat Text" panose="02010303040201060303" pitchFamily="2" charset="0"/>
                        </a:rPr>
                        <a:t>241 (9.3%)</a:t>
                      </a:r>
                      <a:endParaRPr lang="de-DE" sz="1600" dirty="0">
                        <a:effectLst/>
                        <a:latin typeface="Red Hat Text" panose="02010303040201060303" pitchFamily="2" charset="0"/>
                        <a:ea typeface="Red Hat Text" panose="02010303040201060303" pitchFamily="2" charset="0"/>
                        <a:cs typeface="Red Hat Text" panose="02010303040201060303" pitchFamily="2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Red Hat Text" panose="02010303040201060303" pitchFamily="2" charset="0"/>
                          <a:ea typeface="Red Hat Text" panose="02010303040201060303" pitchFamily="2" charset="0"/>
                          <a:cs typeface="Red Hat Text" panose="02010303040201060303" pitchFamily="2" charset="0"/>
                        </a:rPr>
                        <a:t>2,348 (90.7%)</a:t>
                      </a:r>
                      <a:endParaRPr lang="de-DE" sz="1600" dirty="0">
                        <a:effectLst/>
                        <a:latin typeface="Red Hat Text" panose="02010303040201060303" pitchFamily="2" charset="0"/>
                        <a:ea typeface="Red Hat Text" panose="02010303040201060303" pitchFamily="2" charset="0"/>
                        <a:cs typeface="Red Hat Text" panose="02010303040201060303" pitchFamily="2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Red Hat Text" panose="02010303040201060303" pitchFamily="2" charset="0"/>
                          <a:ea typeface="Red Hat Text" panose="02010303040201060303" pitchFamily="2" charset="0"/>
                          <a:cs typeface="Red Hat Text" panose="02010303040201060303" pitchFamily="2" charset="0"/>
                        </a:rPr>
                        <a:t>2,589</a:t>
                      </a:r>
                      <a:endParaRPr lang="de-DE" sz="1600" dirty="0">
                        <a:effectLst/>
                        <a:latin typeface="Red Hat Text" panose="02010303040201060303" pitchFamily="2" charset="0"/>
                        <a:ea typeface="Red Hat Text" panose="02010303040201060303" pitchFamily="2" charset="0"/>
                        <a:cs typeface="Red Hat Text" panose="02010303040201060303" pitchFamily="2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2256433"/>
                  </a:ext>
                </a:extLst>
              </a:tr>
              <a:tr h="445315"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1400" b="1" dirty="0">
                          <a:solidFill>
                            <a:srgbClr val="000000"/>
                          </a:solidFill>
                          <a:effectLst/>
                          <a:latin typeface="Red Hat Text" panose="02010303040201060303" pitchFamily="2" charset="0"/>
                          <a:ea typeface="Red Hat Text" panose="02010303040201060303" pitchFamily="2" charset="0"/>
                          <a:cs typeface="Red Hat Text" panose="02010303040201060303" pitchFamily="2" charset="0"/>
                        </a:rPr>
                        <a:t>Total</a:t>
                      </a:r>
                      <a:endParaRPr lang="de-DE" sz="1600" b="1" dirty="0">
                        <a:effectLst/>
                        <a:latin typeface="Red Hat Text" panose="02010303040201060303" pitchFamily="2" charset="0"/>
                        <a:ea typeface="Red Hat Text" panose="02010303040201060303" pitchFamily="2" charset="0"/>
                        <a:cs typeface="Red Hat Text" panose="02010303040201060303" pitchFamily="2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1400" b="1" dirty="0">
                          <a:solidFill>
                            <a:srgbClr val="000000"/>
                          </a:solidFill>
                          <a:effectLst/>
                          <a:latin typeface="Red Hat Text" panose="02010303040201060303" pitchFamily="2" charset="0"/>
                          <a:ea typeface="Red Hat Text" panose="02010303040201060303" pitchFamily="2" charset="0"/>
                          <a:cs typeface="Red Hat Text" panose="02010303040201060303" pitchFamily="2" charset="0"/>
                        </a:rPr>
                        <a:t>4,363 (8.6%)</a:t>
                      </a:r>
                      <a:endParaRPr lang="de-DE" sz="1600" b="1" dirty="0">
                        <a:effectLst/>
                        <a:latin typeface="Red Hat Text" panose="02010303040201060303" pitchFamily="2" charset="0"/>
                        <a:ea typeface="Red Hat Text" panose="02010303040201060303" pitchFamily="2" charset="0"/>
                        <a:cs typeface="Red Hat Text" panose="02010303040201060303" pitchFamily="2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1400" b="1" dirty="0">
                          <a:solidFill>
                            <a:srgbClr val="000000"/>
                          </a:solidFill>
                          <a:effectLst/>
                          <a:latin typeface="Red Hat Text" panose="02010303040201060303" pitchFamily="2" charset="0"/>
                          <a:ea typeface="Red Hat Text" panose="02010303040201060303" pitchFamily="2" charset="0"/>
                          <a:cs typeface="Red Hat Text" panose="02010303040201060303" pitchFamily="2" charset="0"/>
                        </a:rPr>
                        <a:t>46,252 (91.4%)</a:t>
                      </a:r>
                      <a:endParaRPr lang="de-DE" sz="1600" b="1" dirty="0">
                        <a:effectLst/>
                        <a:latin typeface="Red Hat Text" panose="02010303040201060303" pitchFamily="2" charset="0"/>
                        <a:ea typeface="Red Hat Text" panose="02010303040201060303" pitchFamily="2" charset="0"/>
                        <a:cs typeface="Red Hat Text" panose="02010303040201060303" pitchFamily="2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1400" b="1" dirty="0">
                          <a:solidFill>
                            <a:srgbClr val="000000"/>
                          </a:solidFill>
                          <a:effectLst/>
                          <a:latin typeface="Red Hat Text" panose="02010303040201060303" pitchFamily="2" charset="0"/>
                          <a:ea typeface="Red Hat Text" panose="02010303040201060303" pitchFamily="2" charset="0"/>
                          <a:cs typeface="Red Hat Text" panose="02010303040201060303" pitchFamily="2" charset="0"/>
                        </a:rPr>
                        <a:t>50,615</a:t>
                      </a:r>
                      <a:endParaRPr lang="de-DE" sz="1600" b="1" dirty="0">
                        <a:effectLst/>
                        <a:latin typeface="Red Hat Text" panose="02010303040201060303" pitchFamily="2" charset="0"/>
                        <a:ea typeface="Red Hat Text" panose="02010303040201060303" pitchFamily="2" charset="0"/>
                        <a:cs typeface="Red Hat Text" panose="02010303040201060303" pitchFamily="2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1438723"/>
                  </a:ext>
                </a:extLst>
              </a:tr>
            </a:tbl>
          </a:graphicData>
        </a:graphic>
      </p:graphicFrame>
      <p:pic>
        <p:nvPicPr>
          <p:cNvPr id="26" name="Grafik 25">
            <a:extLst>
              <a:ext uri="{FF2B5EF4-FFF2-40B4-BE49-F238E27FC236}">
                <a16:creationId xmlns:a16="http://schemas.microsoft.com/office/drawing/2014/main" id="{7D37A3E4-AB45-4980-8126-04A133FD14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0000" y="1495354"/>
            <a:ext cx="5783960" cy="4556475"/>
          </a:xfrm>
          <a:prstGeom prst="rect">
            <a:avLst/>
          </a:prstGeom>
        </p:spPr>
      </p:pic>
      <p:sp>
        <p:nvSpPr>
          <p:cNvPr id="12" name="Titel 1">
            <a:extLst>
              <a:ext uri="{FF2B5EF4-FFF2-40B4-BE49-F238E27FC236}">
                <a16:creationId xmlns:a16="http://schemas.microsoft.com/office/drawing/2014/main" id="{458B0EEA-1D7C-43E5-8EE5-8FD8F0430E79}"/>
              </a:ext>
            </a:extLst>
          </p:cNvPr>
          <p:cNvSpPr txBox="1">
            <a:spLocks/>
          </p:cNvSpPr>
          <p:nvPr/>
        </p:nvSpPr>
        <p:spPr>
          <a:xfrm>
            <a:off x="450202" y="311400"/>
            <a:ext cx="11291596" cy="722377"/>
          </a:xfrm>
          <a:prstGeom prst="rect">
            <a:avLst/>
          </a:prstGeom>
        </p:spPr>
        <p:txBody>
          <a:bodyPr vert="horz"/>
          <a:lstStyle>
            <a:lvl1pPr algn="l" defTabSz="91441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b="1" i="0" kern="1200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defRPr>
            </a:lvl1pPr>
          </a:lstStyle>
          <a:p>
            <a:r>
              <a:rPr lang="en-US" dirty="0">
                <a:solidFill>
                  <a:schemeClr val="bg2"/>
                </a:solidFill>
                <a:latin typeface="Red Hat Text Medium" panose="02010303040201060303" pitchFamily="2" charset="0"/>
                <a:ea typeface="Red Hat Text Medium" panose="02010303040201060303" pitchFamily="2" charset="0"/>
                <a:cs typeface="Red Hat Text Medium" panose="02010303040201060303" pitchFamily="2" charset="0"/>
              </a:rPr>
              <a:t>Distribution of Climate-related Posts by Party</a:t>
            </a:r>
          </a:p>
          <a:p>
            <a:endParaRPr lang="en-US" dirty="0">
              <a:solidFill>
                <a:schemeClr val="bg2"/>
              </a:solidFill>
              <a:latin typeface="Red Hat Text Medium" panose="02010303040201060303" pitchFamily="2" charset="0"/>
              <a:ea typeface="Red Hat Text Medium" panose="02010303040201060303" pitchFamily="2" charset="0"/>
              <a:cs typeface="Red Hat Text Medium" panose="02010303040201060303" pitchFamily="2" charset="0"/>
            </a:endParaRPr>
          </a:p>
          <a:p>
            <a:endParaRPr lang="de-DE" dirty="0">
              <a:solidFill>
                <a:schemeClr val="bg2"/>
              </a:solidFill>
              <a:latin typeface="Red Hat Text Medium" panose="02010303040201060303" pitchFamily="2" charset="0"/>
              <a:ea typeface="Red Hat Text Medium" panose="02010303040201060303" pitchFamily="2" charset="0"/>
              <a:cs typeface="Red Hat Text Medium" panose="020103030402010603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2745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>
            <a:extLst>
              <a:ext uri="{FF2B5EF4-FFF2-40B4-BE49-F238E27FC236}">
                <a16:creationId xmlns:a16="http://schemas.microsoft.com/office/drawing/2014/main" id="{D2187534-D06A-4E0C-8567-42D995EB6760}"/>
              </a:ext>
            </a:extLst>
          </p:cNvPr>
          <p:cNvSpPr/>
          <p:nvPr/>
        </p:nvSpPr>
        <p:spPr>
          <a:xfrm>
            <a:off x="0" y="629583"/>
            <a:ext cx="12192000" cy="6228417"/>
          </a:xfrm>
          <a:prstGeom prst="rect">
            <a:avLst/>
          </a:prstGeom>
          <a:solidFill>
            <a:srgbClr val="FFFFFF"/>
          </a:solidFill>
          <a:ln w="381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A21483A4-C77B-4FB0-867E-E0964DCAACB7}"/>
              </a:ext>
            </a:extLst>
          </p:cNvPr>
          <p:cNvSpPr/>
          <p:nvPr/>
        </p:nvSpPr>
        <p:spPr>
          <a:xfrm>
            <a:off x="429355" y="683276"/>
            <a:ext cx="5704263" cy="391992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>
                <a:solidFill>
                  <a:schemeClr val="tx2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Odds Ratios for Climate Posts (Model 1: No State-Level Detail)</a:t>
            </a:r>
            <a:endParaRPr lang="de-DE" sz="1400" dirty="0">
              <a:solidFill>
                <a:schemeClr val="tx2"/>
              </a:solidFill>
              <a:latin typeface="Red Hat Text" panose="02010303040201060303" pitchFamily="2" charset="0"/>
              <a:ea typeface="Red Hat Text" panose="02010303040201060303" pitchFamily="2" charset="0"/>
              <a:cs typeface="Red Hat Text" panose="02010303040201060303" pitchFamily="2" charset="0"/>
            </a:endParaRP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656F6464-3CCD-4850-8EE6-4028241255E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651"/>
          <a:stretch/>
        </p:blipFill>
        <p:spPr>
          <a:xfrm>
            <a:off x="429355" y="976437"/>
            <a:ext cx="5704263" cy="5424752"/>
          </a:xfrm>
          <a:prstGeom prst="rect">
            <a:avLst/>
          </a:prstGeom>
        </p:spPr>
      </p:pic>
      <p:graphicFrame>
        <p:nvGraphicFramePr>
          <p:cNvPr id="3" name="Objekt 2" hidden="1">
            <a:extLst>
              <a:ext uri="{FF2B5EF4-FFF2-40B4-BE49-F238E27FC236}">
                <a16:creationId xmlns:a16="http://schemas.microsoft.com/office/drawing/2014/main" id="{D2CDB986-B796-4062-9371-66970A8817AA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749" name="think-cell Folie" r:id="rId6" imgW="429" imgH="429" progId="TCLayout.ActiveDocument.1">
                  <p:embed/>
                </p:oleObj>
              </mc:Choice>
              <mc:Fallback>
                <p:oleObj name="think-cell Folie" r:id="rId6" imgW="429" imgH="429" progId="TCLayout.ActiveDocument.1">
                  <p:embed/>
                  <p:pic>
                    <p:nvPicPr>
                      <p:cNvPr id="3" name="Objekt 2" hidden="1">
                        <a:extLst>
                          <a:ext uri="{FF2B5EF4-FFF2-40B4-BE49-F238E27FC236}">
                            <a16:creationId xmlns:a16="http://schemas.microsoft.com/office/drawing/2014/main" id="{D2CDB986-B796-4062-9371-66970A8817A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Foliennummernplatzhalter 31">
            <a:extLst>
              <a:ext uri="{FF2B5EF4-FFF2-40B4-BE49-F238E27FC236}">
                <a16:creationId xmlns:a16="http://schemas.microsoft.com/office/drawing/2014/main" id="{79C843AE-B698-3D3F-FADB-2FDABEE21D3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lIns="0" tIns="0" rIns="0" bIns="0"/>
          <a:lstStyle/>
          <a:p>
            <a:pPr marL="0" marR="0" lvl="0" indent="0" algn="l" defTabSz="914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F25E18-4377-4EF8-9F68-54F1A4CDCAA3}" type="slidenum">
              <a:rPr kumimoji="0" lang="de-DE" sz="8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pPr marL="0" marR="0" lvl="0" indent="0" algn="l" defTabSz="9143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de-DE" sz="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ed Hat Text" panose="02010303040201060303" pitchFamily="2" charset="0"/>
              <a:ea typeface="Red Hat Text" panose="02010303040201060303" pitchFamily="2" charset="0"/>
              <a:cs typeface="Red Hat Text" panose="02010303040201060303" pitchFamily="2" charset="0"/>
            </a:endParaRPr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BC4C3061-ADEE-45F9-B319-AF68F5741358}"/>
              </a:ext>
            </a:extLst>
          </p:cNvPr>
          <p:cNvSpPr txBox="1">
            <a:spLocks/>
          </p:cNvSpPr>
          <p:nvPr/>
        </p:nvSpPr>
        <p:spPr>
          <a:xfrm>
            <a:off x="145730" y="117489"/>
            <a:ext cx="11291596" cy="722377"/>
          </a:xfrm>
          <a:prstGeom prst="rect">
            <a:avLst/>
          </a:prstGeom>
        </p:spPr>
        <p:txBody>
          <a:bodyPr vert="horz"/>
          <a:lstStyle>
            <a:lvl1pPr algn="l" defTabSz="91441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b="1" i="0" kern="1200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defRPr>
            </a:lvl1pPr>
          </a:lstStyle>
          <a:p>
            <a:r>
              <a:rPr lang="de-DE" dirty="0">
                <a:solidFill>
                  <a:schemeClr val="bg2"/>
                </a:solidFill>
                <a:latin typeface="Red Hat Text Medium" panose="02010303040201060303" pitchFamily="2" charset="0"/>
                <a:ea typeface="Red Hat Text Medium" panose="02010303040201060303" pitchFamily="2" charset="0"/>
                <a:cs typeface="Red Hat Text Medium" panose="02010303040201060303" pitchFamily="2" charset="0"/>
              </a:rPr>
              <a:t>AfD References Climate More </a:t>
            </a:r>
            <a:r>
              <a:rPr lang="de-DE" dirty="0" err="1">
                <a:solidFill>
                  <a:schemeClr val="bg2"/>
                </a:solidFill>
                <a:latin typeface="Red Hat Text Medium" panose="02010303040201060303" pitchFamily="2" charset="0"/>
                <a:ea typeface="Red Hat Text Medium" panose="02010303040201060303" pitchFamily="2" charset="0"/>
                <a:cs typeface="Red Hat Text Medium" panose="02010303040201060303" pitchFamily="2" charset="0"/>
              </a:rPr>
              <a:t>Than</a:t>
            </a:r>
            <a:r>
              <a:rPr lang="de-DE" dirty="0">
                <a:solidFill>
                  <a:schemeClr val="bg2"/>
                </a:solidFill>
                <a:latin typeface="Red Hat Text Medium" panose="02010303040201060303" pitchFamily="2" charset="0"/>
                <a:ea typeface="Red Hat Text Medium" panose="02010303040201060303" pitchFamily="2" charset="0"/>
                <a:cs typeface="Red Hat Text Medium" panose="02010303040201060303" pitchFamily="2" charset="0"/>
              </a:rPr>
              <a:t> Main </a:t>
            </a:r>
            <a:r>
              <a:rPr lang="de-DE" dirty="0" err="1">
                <a:solidFill>
                  <a:schemeClr val="bg2"/>
                </a:solidFill>
                <a:latin typeface="Red Hat Text Medium" panose="02010303040201060303" pitchFamily="2" charset="0"/>
                <a:ea typeface="Red Hat Text Medium" panose="02010303040201060303" pitchFamily="2" charset="0"/>
                <a:cs typeface="Red Hat Text Medium" panose="02010303040201060303" pitchFamily="2" charset="0"/>
              </a:rPr>
              <a:t>Parties</a:t>
            </a:r>
            <a:r>
              <a:rPr lang="de-DE" dirty="0">
                <a:solidFill>
                  <a:schemeClr val="bg2"/>
                </a:solidFill>
                <a:latin typeface="Red Hat Text Medium" panose="02010303040201060303" pitchFamily="2" charset="0"/>
                <a:ea typeface="Red Hat Text Medium" panose="02010303040201060303" pitchFamily="2" charset="0"/>
                <a:cs typeface="Red Hat Text Medium" panose="02010303040201060303" pitchFamily="2" charset="0"/>
              </a:rPr>
              <a:t> </a:t>
            </a:r>
            <a:r>
              <a:rPr lang="de-DE" dirty="0" err="1">
                <a:solidFill>
                  <a:schemeClr val="bg2"/>
                </a:solidFill>
                <a:latin typeface="Red Hat Text Medium" panose="02010303040201060303" pitchFamily="2" charset="0"/>
                <a:ea typeface="Red Hat Text Medium" panose="02010303040201060303" pitchFamily="2" charset="0"/>
                <a:cs typeface="Red Hat Text Medium" panose="02010303040201060303" pitchFamily="2" charset="0"/>
              </a:rPr>
              <a:t>Except</a:t>
            </a:r>
            <a:r>
              <a:rPr lang="de-DE" dirty="0">
                <a:solidFill>
                  <a:schemeClr val="bg2"/>
                </a:solidFill>
                <a:latin typeface="Red Hat Text Medium" panose="02010303040201060303" pitchFamily="2" charset="0"/>
                <a:ea typeface="Red Hat Text Medium" panose="02010303040201060303" pitchFamily="2" charset="0"/>
                <a:cs typeface="Red Hat Text Medium" panose="02010303040201060303" pitchFamily="2" charset="0"/>
              </a:rPr>
              <a:t> Greens (</a:t>
            </a:r>
            <a:r>
              <a:rPr lang="de-DE" i="1" dirty="0">
                <a:solidFill>
                  <a:schemeClr val="bg2"/>
                </a:solidFill>
                <a:latin typeface="Red Hat Text Medium" panose="02010303040201060303" pitchFamily="2" charset="0"/>
                <a:ea typeface="Red Hat Text Medium" panose="02010303040201060303" pitchFamily="2" charset="0"/>
                <a:cs typeface="Red Hat Text Medium" panose="02010303040201060303" pitchFamily="2" charset="0"/>
              </a:rPr>
              <a:t>H</a:t>
            </a:r>
            <a:r>
              <a:rPr lang="de-DE" dirty="0">
                <a:solidFill>
                  <a:schemeClr val="bg2"/>
                </a:solidFill>
                <a:latin typeface="Red Hat Text Medium" panose="02010303040201060303" pitchFamily="2" charset="0"/>
                <a:ea typeface="Red Hat Text Medium" panose="02010303040201060303" pitchFamily="2" charset="0"/>
                <a:cs typeface="Red Hat Text Medium" panose="02010303040201060303" pitchFamily="2" charset="0"/>
              </a:rPr>
              <a:t>1)…</a:t>
            </a: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784246BF-30F7-4D4C-B0E4-0216FA38CC8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651"/>
          <a:stretch/>
        </p:blipFill>
        <p:spPr>
          <a:xfrm>
            <a:off x="420337" y="1064286"/>
            <a:ext cx="5704263" cy="5424752"/>
          </a:xfrm>
          <a:prstGeom prst="rect">
            <a:avLst/>
          </a:prstGeom>
        </p:spPr>
      </p:pic>
      <p:sp>
        <p:nvSpPr>
          <p:cNvPr id="15" name="Rechteck 14">
            <a:extLst>
              <a:ext uri="{FF2B5EF4-FFF2-40B4-BE49-F238E27FC236}">
                <a16:creationId xmlns:a16="http://schemas.microsoft.com/office/drawing/2014/main" id="{121E6FEF-99F3-4DF4-93F0-106ED6B86E40}"/>
              </a:ext>
            </a:extLst>
          </p:cNvPr>
          <p:cNvSpPr/>
          <p:nvPr/>
        </p:nvSpPr>
        <p:spPr>
          <a:xfrm>
            <a:off x="739812" y="1100386"/>
            <a:ext cx="5283916" cy="2750254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8BBCC4AE-D112-4EC2-915C-80BBFDA63563}"/>
              </a:ext>
            </a:extLst>
          </p:cNvPr>
          <p:cNvSpPr/>
          <p:nvPr/>
        </p:nvSpPr>
        <p:spPr>
          <a:xfrm>
            <a:off x="1638409" y="1567818"/>
            <a:ext cx="2758921" cy="237340"/>
          </a:xfrm>
          <a:prstGeom prst="rect">
            <a:avLst/>
          </a:prstGeom>
          <a:noFill/>
          <a:ln w="285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3F317535-46C1-4748-98A2-580B451302B4}"/>
              </a:ext>
            </a:extLst>
          </p:cNvPr>
          <p:cNvSpPr txBox="1"/>
          <p:nvPr/>
        </p:nvSpPr>
        <p:spPr>
          <a:xfrm>
            <a:off x="244213" y="6588000"/>
            <a:ext cx="5547315" cy="517296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txBody>
          <a:bodyPr vert="horz" wrap="squar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1000"/>
              </a:spcBef>
            </a:pPr>
            <a:r>
              <a:rPr lang="de-DE" sz="1200" cap="none" dirty="0">
                <a:solidFill>
                  <a:schemeClr val="tx2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  <a:sym typeface="Montserrat" panose="00000500000000000000" pitchFamily="2" charset="0"/>
              </a:rPr>
              <a:t>Binary </a:t>
            </a:r>
            <a:r>
              <a:rPr lang="de-DE" sz="1200" cap="none" dirty="0" err="1">
                <a:solidFill>
                  <a:schemeClr val="tx2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  <a:sym typeface="Montserrat" panose="00000500000000000000" pitchFamily="2" charset="0"/>
              </a:rPr>
              <a:t>logistic</a:t>
            </a:r>
            <a:r>
              <a:rPr lang="de-DE" sz="1200" cap="none" dirty="0">
                <a:solidFill>
                  <a:schemeClr val="tx2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  <a:sym typeface="Montserrat" panose="00000500000000000000" pitchFamily="2" charset="0"/>
              </a:rPr>
              <a:t> </a:t>
            </a:r>
            <a:r>
              <a:rPr lang="de-DE" sz="1200" cap="none" dirty="0" err="1">
                <a:solidFill>
                  <a:schemeClr val="tx2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  <a:sym typeface="Montserrat" panose="00000500000000000000" pitchFamily="2" charset="0"/>
              </a:rPr>
              <a:t>regression</a:t>
            </a:r>
            <a:r>
              <a:rPr lang="de-DE" sz="1200" cap="none" dirty="0">
                <a:solidFill>
                  <a:schemeClr val="tx2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  <a:sym typeface="Montserrat" panose="00000500000000000000" pitchFamily="2" charset="0"/>
              </a:rPr>
              <a:t> </a:t>
            </a:r>
            <a:r>
              <a:rPr lang="de-DE" sz="1200" cap="none" dirty="0" err="1">
                <a:solidFill>
                  <a:schemeClr val="tx2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  <a:sym typeface="Montserrat" panose="00000500000000000000" pitchFamily="2" charset="0"/>
              </a:rPr>
              <a:t>model</a:t>
            </a:r>
            <a:r>
              <a:rPr lang="de-DE" sz="1200" cap="none" dirty="0">
                <a:solidFill>
                  <a:schemeClr val="tx2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  <a:sym typeface="Montserrat" panose="00000500000000000000" pitchFamily="2" charset="0"/>
              </a:rPr>
              <a:t>, </a:t>
            </a:r>
            <a:r>
              <a:rPr lang="de-DE" sz="1200" i="1" cap="none" dirty="0">
                <a:solidFill>
                  <a:schemeClr val="tx2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  <a:sym typeface="Montserrat" panose="00000500000000000000" pitchFamily="2" charset="0"/>
              </a:rPr>
              <a:t>N </a:t>
            </a:r>
            <a:r>
              <a:rPr lang="de-DE" sz="1200" dirty="0">
                <a:solidFill>
                  <a:schemeClr val="tx2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  <a:sym typeface="Montserrat" panose="00000500000000000000" pitchFamily="2" charset="0"/>
              </a:rPr>
              <a:t>= 50,615 </a:t>
            </a:r>
            <a:r>
              <a:rPr lang="de-DE" sz="1200" cap="none" dirty="0">
                <a:solidFill>
                  <a:schemeClr val="tx2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  <a:sym typeface="Montserrat" panose="00000500000000000000" pitchFamily="2" charset="0"/>
              </a:rPr>
              <a:t>, </a:t>
            </a:r>
            <a:r>
              <a:rPr lang="de-DE" sz="1200" i="1" dirty="0">
                <a:solidFill>
                  <a:schemeClr val="tx2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  <a:sym typeface="Montserrat" panose="00000500000000000000" pitchFamily="2" charset="0"/>
              </a:rPr>
              <a:t>R</a:t>
            </a:r>
            <a:r>
              <a:rPr lang="de-DE" sz="1200" baseline="30000" dirty="0">
                <a:solidFill>
                  <a:schemeClr val="tx2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  <a:sym typeface="Montserrat" panose="00000500000000000000" pitchFamily="2" charset="0"/>
              </a:rPr>
              <a:t>2</a:t>
            </a:r>
            <a:r>
              <a:rPr lang="de-DE" sz="1200" baseline="-25000" dirty="0">
                <a:solidFill>
                  <a:schemeClr val="tx2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  <a:sym typeface="Montserrat" panose="00000500000000000000" pitchFamily="2" charset="0"/>
              </a:rPr>
              <a:t>McFadden</a:t>
            </a:r>
            <a:r>
              <a:rPr lang="de-DE" sz="1200" dirty="0">
                <a:solidFill>
                  <a:schemeClr val="tx2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  <a:sym typeface="Montserrat" panose="00000500000000000000" pitchFamily="2" charset="0"/>
              </a:rPr>
              <a:t> = .05</a:t>
            </a:r>
            <a:endParaRPr lang="de-DE" sz="1200" cap="none" dirty="0">
              <a:solidFill>
                <a:schemeClr val="tx2"/>
              </a:solidFill>
              <a:latin typeface="Red Hat Text" panose="02010303040201060303" pitchFamily="2" charset="0"/>
              <a:ea typeface="Red Hat Text" panose="02010303040201060303" pitchFamily="2" charset="0"/>
              <a:cs typeface="Red Hat Text" panose="02010303040201060303" pitchFamily="2" charset="0"/>
              <a:sym typeface="Montserrat" panose="00000500000000000000" pitchFamily="2" charset="0"/>
            </a:endParaRPr>
          </a:p>
          <a:p>
            <a:pPr algn="l">
              <a:lnSpc>
                <a:spcPct val="110000"/>
              </a:lnSpc>
              <a:spcBef>
                <a:spcPts val="1000"/>
              </a:spcBef>
            </a:pPr>
            <a:endParaRPr lang="de-DE" sz="1200" cap="none" dirty="0" err="1">
              <a:solidFill>
                <a:schemeClr val="tx2"/>
              </a:solidFill>
              <a:latin typeface="Red Hat Text" panose="02010303040201060303" pitchFamily="2" charset="0"/>
              <a:ea typeface="Red Hat Text" panose="02010303040201060303" pitchFamily="2" charset="0"/>
              <a:cs typeface="Red Hat Text" panose="02010303040201060303" pitchFamily="2" charset="0"/>
              <a:sym typeface="Montserrat" panose="00000500000000000000" pitchFamily="2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0A1C98A2-4933-40E5-B1A1-1824B04A7AB2}"/>
              </a:ext>
            </a:extLst>
          </p:cNvPr>
          <p:cNvSpPr/>
          <p:nvPr/>
        </p:nvSpPr>
        <p:spPr>
          <a:xfrm>
            <a:off x="2153243" y="5556374"/>
            <a:ext cx="2758921" cy="237340"/>
          </a:xfrm>
          <a:prstGeom prst="rect">
            <a:avLst/>
          </a:prstGeom>
          <a:noFill/>
          <a:ln w="285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e-DE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8834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>
            <a:extLst>
              <a:ext uri="{FF2B5EF4-FFF2-40B4-BE49-F238E27FC236}">
                <a16:creationId xmlns:a16="http://schemas.microsoft.com/office/drawing/2014/main" id="{D2CDB986-B796-4062-9371-66970A8817AA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271" name="think-cell Folie" r:id="rId5" imgW="429" imgH="429" progId="TCLayout.ActiveDocument.1">
                  <p:embed/>
                </p:oleObj>
              </mc:Choice>
              <mc:Fallback>
                <p:oleObj name="think-cell Folie" r:id="rId5" imgW="429" imgH="429" progId="TCLayout.ActiveDocument.1">
                  <p:embed/>
                  <p:pic>
                    <p:nvPicPr>
                      <p:cNvPr id="3" name="Objekt 2" hidden="1">
                        <a:extLst>
                          <a:ext uri="{FF2B5EF4-FFF2-40B4-BE49-F238E27FC236}">
                            <a16:creationId xmlns:a16="http://schemas.microsoft.com/office/drawing/2014/main" id="{D2CDB986-B796-4062-9371-66970A8817A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itel 1">
            <a:extLst>
              <a:ext uri="{FF2B5EF4-FFF2-40B4-BE49-F238E27FC236}">
                <a16:creationId xmlns:a16="http://schemas.microsoft.com/office/drawing/2014/main" id="{BA19A945-33E5-4D5D-8BA3-D98CD4435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999" y="540000"/>
            <a:ext cx="11291596" cy="722377"/>
          </a:xfrm>
        </p:spPr>
        <p:txBody>
          <a:bodyPr vert="horz"/>
          <a:lstStyle/>
          <a:p>
            <a:r>
              <a:rPr lang="en-US" dirty="0">
                <a:solidFill>
                  <a:schemeClr val="bg2"/>
                </a:solidFill>
                <a:latin typeface="Red Hat Text Medium" panose="02010303040201060303" pitchFamily="2" charset="0"/>
                <a:ea typeface="Red Hat Text Medium" panose="02010303040201060303" pitchFamily="2" charset="0"/>
                <a:cs typeface="Red Hat Text Medium" panose="02010303040201060303" pitchFamily="2" charset="0"/>
              </a:rPr>
              <a:t>Climate Change Skeptic (CCS) Communication of Far-Right Populist Parties is Underresearched</a:t>
            </a:r>
          </a:p>
        </p:txBody>
      </p:sp>
      <p:sp>
        <p:nvSpPr>
          <p:cNvPr id="16" name="Foliennummernplatzhalter 31">
            <a:extLst>
              <a:ext uri="{FF2B5EF4-FFF2-40B4-BE49-F238E27FC236}">
                <a16:creationId xmlns:a16="http://schemas.microsoft.com/office/drawing/2014/main" id="{79C843AE-B698-3D3F-FADB-2FDABEE21D3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lIns="0" tIns="0" rIns="0" bIns="0"/>
          <a:lstStyle/>
          <a:p>
            <a:pPr marL="0" marR="0" lvl="0" indent="0" algn="l" defTabSz="914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F25E18-4377-4EF8-9F68-54F1A4CDCAA3}" type="slidenum">
              <a:rPr kumimoji="0" lang="de-DE" sz="8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pPr marL="0" marR="0" lvl="0" indent="0" algn="l" defTabSz="9143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de-DE" sz="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ed Hat Text" panose="02010303040201060303" pitchFamily="2" charset="0"/>
              <a:ea typeface="Red Hat Text" panose="02010303040201060303" pitchFamily="2" charset="0"/>
              <a:cs typeface="Red Hat Text" panose="02010303040201060303" pitchFamily="2" charset="0"/>
            </a:endParaRPr>
          </a:p>
        </p:txBody>
      </p:sp>
      <p:cxnSp>
        <p:nvCxnSpPr>
          <p:cNvPr id="5" name="Gerader Verbinder 3">
            <a:extLst>
              <a:ext uri="{FF2B5EF4-FFF2-40B4-BE49-F238E27FC236}">
                <a16:creationId xmlns:a16="http://schemas.microsoft.com/office/drawing/2014/main" id="{2C4CC7B1-2BAC-CF59-5871-10D31B9FFF32}"/>
              </a:ext>
            </a:extLst>
          </p:cNvPr>
          <p:cNvCxnSpPr>
            <a:cxnSpLocks/>
          </p:cNvCxnSpPr>
          <p:nvPr/>
        </p:nvCxnSpPr>
        <p:spPr>
          <a:xfrm>
            <a:off x="540000" y="1438261"/>
            <a:ext cx="357486" cy="0"/>
          </a:xfrm>
          <a:prstGeom prst="line">
            <a:avLst/>
          </a:prstGeom>
          <a:ln>
            <a:solidFill>
              <a:schemeClr val="bg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Freihandform: Form 40">
            <a:extLst>
              <a:ext uri="{FF2B5EF4-FFF2-40B4-BE49-F238E27FC236}">
                <a16:creationId xmlns:a16="http://schemas.microsoft.com/office/drawing/2014/main" id="{A0DA1AFD-2074-42FE-802C-6600D76E2694}"/>
              </a:ext>
            </a:extLst>
          </p:cNvPr>
          <p:cNvSpPr/>
          <p:nvPr/>
        </p:nvSpPr>
        <p:spPr>
          <a:xfrm>
            <a:off x="2264808" y="1509037"/>
            <a:ext cx="3640917" cy="2304086"/>
          </a:xfrm>
          <a:custGeom>
            <a:avLst/>
            <a:gdLst>
              <a:gd name="connsiteX0" fmla="*/ 0 w 2554514"/>
              <a:gd name="connsiteY0" fmla="*/ 0 h 2046514"/>
              <a:gd name="connsiteX1" fmla="*/ 2554514 w 2554514"/>
              <a:gd name="connsiteY1" fmla="*/ 0 h 2046514"/>
              <a:gd name="connsiteX2" fmla="*/ 2554514 w 2554514"/>
              <a:gd name="connsiteY2" fmla="*/ 659706 h 2046514"/>
              <a:gd name="connsiteX3" fmla="*/ 2485573 w 2554514"/>
              <a:gd name="connsiteY3" fmla="*/ 653142 h 2046514"/>
              <a:gd name="connsiteX4" fmla="*/ 2093687 w 2554514"/>
              <a:gd name="connsiteY4" fmla="*/ 1023257 h 2046514"/>
              <a:gd name="connsiteX5" fmla="*/ 2485573 w 2554514"/>
              <a:gd name="connsiteY5" fmla="*/ 1393372 h 2046514"/>
              <a:gd name="connsiteX6" fmla="*/ 2554514 w 2554514"/>
              <a:gd name="connsiteY6" fmla="*/ 1386809 h 2046514"/>
              <a:gd name="connsiteX7" fmla="*/ 2554514 w 2554514"/>
              <a:gd name="connsiteY7" fmla="*/ 2046514 h 2046514"/>
              <a:gd name="connsiteX8" fmla="*/ 2527299 w 2554514"/>
              <a:gd name="connsiteY8" fmla="*/ 2046514 h 2046514"/>
              <a:gd name="connsiteX9" fmla="*/ 2527299 w 2554514"/>
              <a:gd name="connsiteY9" fmla="*/ 1980732 h 2046514"/>
              <a:gd name="connsiteX10" fmla="*/ 1631521 w 2554514"/>
              <a:gd name="connsiteY10" fmla="*/ 1980732 h 2046514"/>
              <a:gd name="connsiteX11" fmla="*/ 1611599 w 2554514"/>
              <a:gd name="connsiteY11" fmla="*/ 1900187 h 2046514"/>
              <a:gd name="connsiteX12" fmla="*/ 1277257 w 2554514"/>
              <a:gd name="connsiteY12" fmla="*/ 1622058 h 2046514"/>
              <a:gd name="connsiteX13" fmla="*/ 942915 w 2554514"/>
              <a:gd name="connsiteY13" fmla="*/ 1900187 h 2046514"/>
              <a:gd name="connsiteX14" fmla="*/ 922993 w 2554514"/>
              <a:gd name="connsiteY14" fmla="*/ 1980732 h 2046514"/>
              <a:gd name="connsiteX15" fmla="*/ 0 w 2554514"/>
              <a:gd name="connsiteY15" fmla="*/ 1980732 h 2046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554514" h="2046514">
                <a:moveTo>
                  <a:pt x="0" y="0"/>
                </a:moveTo>
                <a:lnTo>
                  <a:pt x="2554514" y="0"/>
                </a:lnTo>
                <a:lnTo>
                  <a:pt x="2554514" y="659706"/>
                </a:lnTo>
                <a:lnTo>
                  <a:pt x="2485573" y="653142"/>
                </a:lnTo>
                <a:cubicBezTo>
                  <a:pt x="2269140" y="653142"/>
                  <a:pt x="2093687" y="818848"/>
                  <a:pt x="2093687" y="1023257"/>
                </a:cubicBezTo>
                <a:cubicBezTo>
                  <a:pt x="2093687" y="1227666"/>
                  <a:pt x="2269140" y="1393372"/>
                  <a:pt x="2485573" y="1393372"/>
                </a:cubicBezTo>
                <a:lnTo>
                  <a:pt x="2554514" y="1386809"/>
                </a:lnTo>
                <a:lnTo>
                  <a:pt x="2554514" y="2046514"/>
                </a:lnTo>
                <a:lnTo>
                  <a:pt x="2527299" y="2046514"/>
                </a:lnTo>
                <a:lnTo>
                  <a:pt x="2527299" y="1980732"/>
                </a:lnTo>
                <a:lnTo>
                  <a:pt x="1631521" y="1980732"/>
                </a:lnTo>
                <a:lnTo>
                  <a:pt x="1611599" y="1900187"/>
                </a:lnTo>
                <a:cubicBezTo>
                  <a:pt x="1556514" y="1736742"/>
                  <a:pt x="1427557" y="1622058"/>
                  <a:pt x="1277257" y="1622058"/>
                </a:cubicBezTo>
                <a:cubicBezTo>
                  <a:pt x="1126957" y="1622058"/>
                  <a:pt x="998000" y="1736742"/>
                  <a:pt x="942915" y="1900187"/>
                </a:cubicBezTo>
                <a:lnTo>
                  <a:pt x="922993" y="1980732"/>
                </a:lnTo>
                <a:lnTo>
                  <a:pt x="0" y="198073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43" name="Textfeld 42">
            <a:extLst>
              <a:ext uri="{FF2B5EF4-FFF2-40B4-BE49-F238E27FC236}">
                <a16:creationId xmlns:a16="http://schemas.microsoft.com/office/drawing/2014/main" id="{0E8CF3D7-7BBF-4A38-8D4A-9A162A9269D1}"/>
              </a:ext>
            </a:extLst>
          </p:cNvPr>
          <p:cNvSpPr txBox="1"/>
          <p:nvPr/>
        </p:nvSpPr>
        <p:spPr>
          <a:xfrm>
            <a:off x="2440101" y="1749747"/>
            <a:ext cx="2904246" cy="1515199"/>
          </a:xfrm>
          <a:prstGeom prst="rect">
            <a:avLst/>
          </a:prstGeom>
          <a:noFill/>
        </p:spPr>
        <p:txBody>
          <a:bodyPr wrap="square" lIns="324000" tIns="0" rIns="144000" bIns="0" rtlCol="0">
            <a:noAutofit/>
          </a:bodyPr>
          <a:lstStyle/>
          <a:p>
            <a:pPr algn="ctr" defTabSz="914400">
              <a:spcBef>
                <a:spcPts val="600"/>
              </a:spcBef>
              <a:spcAft>
                <a:spcPts val="600"/>
              </a:spcAft>
              <a:buClr>
                <a:srgbClr val="FFFFFF"/>
              </a:buClr>
              <a:buSzPct val="100000"/>
              <a:defRPr/>
            </a:pPr>
            <a:r>
              <a:rPr lang="en-US" sz="2400" dirty="0">
                <a:solidFill>
                  <a:srgbClr val="FFFFFF"/>
                </a:solidFill>
                <a:latin typeface="Red Hat Text Medium" panose="02010303040201060303" pitchFamily="2" charset="0"/>
                <a:ea typeface="Red Hat Text Medium" panose="02010303040201060303" pitchFamily="2" charset="0"/>
                <a:cs typeface="Red Hat Text Medium" panose="02010303040201060303" pitchFamily="2" charset="0"/>
              </a:rPr>
              <a:t>Climate opposition as new core issue?</a:t>
            </a:r>
          </a:p>
          <a:p>
            <a:pPr algn="ctr" defTabSz="914400">
              <a:spcBef>
                <a:spcPts val="600"/>
              </a:spcBef>
              <a:spcAft>
                <a:spcPts val="600"/>
              </a:spcAft>
              <a:buClr>
                <a:srgbClr val="FFFFFF"/>
              </a:buClr>
              <a:buSzPct val="100000"/>
              <a:defRPr/>
            </a:pPr>
            <a:r>
              <a:rPr lang="en-US" sz="1100" dirty="0">
                <a:solidFill>
                  <a:srgbClr val="FFFFFF"/>
                </a:solidFill>
                <a:latin typeface="Red Hat Text Medium" panose="02010303040201060303" pitchFamily="2" charset="0"/>
                <a:ea typeface="Red Hat Text Medium" panose="02010303040201060303" pitchFamily="2" charset="0"/>
                <a:cs typeface="Red Hat Text Medium" panose="02010303040201060303" pitchFamily="2" charset="0"/>
              </a:rPr>
              <a:t>(Dickson &amp; </a:t>
            </a:r>
            <a:r>
              <a:rPr lang="en-US" sz="1100" dirty="0" err="1">
                <a:solidFill>
                  <a:srgbClr val="FFFFFF"/>
                </a:solidFill>
                <a:latin typeface="Red Hat Text Medium" panose="02010303040201060303" pitchFamily="2" charset="0"/>
                <a:ea typeface="Red Hat Text Medium" panose="02010303040201060303" pitchFamily="2" charset="0"/>
                <a:cs typeface="Red Hat Text Medium" panose="02010303040201060303" pitchFamily="2" charset="0"/>
              </a:rPr>
              <a:t>Hobolt</a:t>
            </a:r>
            <a:r>
              <a:rPr lang="en-US" sz="1100" dirty="0">
                <a:solidFill>
                  <a:srgbClr val="FFFFFF"/>
                </a:solidFill>
                <a:latin typeface="Red Hat Text Medium" panose="02010303040201060303" pitchFamily="2" charset="0"/>
                <a:ea typeface="Red Hat Text Medium" panose="02010303040201060303" pitchFamily="2" charset="0"/>
                <a:cs typeface="Red Hat Text Medium" panose="02010303040201060303" pitchFamily="2" charset="0"/>
              </a:rPr>
              <a:t>, 2024, </a:t>
            </a:r>
            <a:r>
              <a:rPr lang="en-US" sz="1100" dirty="0" err="1">
                <a:solidFill>
                  <a:srgbClr val="FFFFFF"/>
                </a:solidFill>
                <a:latin typeface="Red Hat Text Medium" panose="02010303040201060303" pitchFamily="2" charset="0"/>
                <a:ea typeface="Red Hat Text Medium" panose="02010303040201060303" pitchFamily="2" charset="0"/>
                <a:cs typeface="Red Hat Text Medium" panose="02010303040201060303" pitchFamily="2" charset="0"/>
              </a:rPr>
              <a:t>Knüpfer</a:t>
            </a:r>
            <a:r>
              <a:rPr lang="en-US" sz="1100" dirty="0">
                <a:solidFill>
                  <a:srgbClr val="FFFFFF"/>
                </a:solidFill>
                <a:latin typeface="Red Hat Text Medium" panose="02010303040201060303" pitchFamily="2" charset="0"/>
                <a:ea typeface="Red Hat Text Medium" panose="02010303040201060303" pitchFamily="2" charset="0"/>
                <a:cs typeface="Red Hat Text Medium" panose="02010303040201060303" pitchFamily="2" charset="0"/>
              </a:rPr>
              <a:t> &amp; Hoffmann, 2024)</a:t>
            </a:r>
          </a:p>
        </p:txBody>
      </p:sp>
    </p:spTree>
    <p:extLst>
      <p:ext uri="{BB962C8B-B14F-4D97-AF65-F5344CB8AC3E}">
        <p14:creationId xmlns:p14="http://schemas.microsoft.com/office/powerpoint/2010/main" val="2211541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hteck 23">
            <a:extLst>
              <a:ext uri="{FF2B5EF4-FFF2-40B4-BE49-F238E27FC236}">
                <a16:creationId xmlns:a16="http://schemas.microsoft.com/office/drawing/2014/main" id="{8C583320-F78E-4625-9DA1-0281F67C2531}"/>
              </a:ext>
            </a:extLst>
          </p:cNvPr>
          <p:cNvSpPr/>
          <p:nvPr/>
        </p:nvSpPr>
        <p:spPr>
          <a:xfrm>
            <a:off x="0" y="629583"/>
            <a:ext cx="12192000" cy="6228417"/>
          </a:xfrm>
          <a:prstGeom prst="rect">
            <a:avLst/>
          </a:prstGeom>
          <a:solidFill>
            <a:srgbClr val="FFFFFF"/>
          </a:solidFill>
          <a:ln w="381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e-DE" sz="1400" dirty="0">
              <a:solidFill>
                <a:schemeClr val="tx1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50C5188-C014-4004-8C20-739D2D160F7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657"/>
          <a:stretch/>
        </p:blipFill>
        <p:spPr>
          <a:xfrm>
            <a:off x="5568463" y="987971"/>
            <a:ext cx="6325230" cy="5491009"/>
          </a:xfrm>
          <a:prstGeom prst="rect">
            <a:avLst/>
          </a:prstGeom>
        </p:spPr>
      </p:pic>
      <p:graphicFrame>
        <p:nvGraphicFramePr>
          <p:cNvPr id="3" name="Objekt 2" hidden="1">
            <a:extLst>
              <a:ext uri="{FF2B5EF4-FFF2-40B4-BE49-F238E27FC236}">
                <a16:creationId xmlns:a16="http://schemas.microsoft.com/office/drawing/2014/main" id="{D2CDB986-B796-4062-9371-66970A8817AA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435" name="think-cell Folie" r:id="rId6" imgW="429" imgH="429" progId="TCLayout.ActiveDocument.1">
                  <p:embed/>
                </p:oleObj>
              </mc:Choice>
              <mc:Fallback>
                <p:oleObj name="think-cell Folie" r:id="rId6" imgW="429" imgH="429" progId="TCLayout.ActiveDocument.1">
                  <p:embed/>
                  <p:pic>
                    <p:nvPicPr>
                      <p:cNvPr id="3" name="Objekt 2" hidden="1">
                        <a:extLst>
                          <a:ext uri="{FF2B5EF4-FFF2-40B4-BE49-F238E27FC236}">
                            <a16:creationId xmlns:a16="http://schemas.microsoft.com/office/drawing/2014/main" id="{D2CDB986-B796-4062-9371-66970A8817A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Foliennummernplatzhalter 31">
            <a:extLst>
              <a:ext uri="{FF2B5EF4-FFF2-40B4-BE49-F238E27FC236}">
                <a16:creationId xmlns:a16="http://schemas.microsoft.com/office/drawing/2014/main" id="{79C843AE-B698-3D3F-FADB-2FDABEE21D3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lIns="0" tIns="0" rIns="0" bIns="0"/>
          <a:lstStyle/>
          <a:p>
            <a:pPr marL="0" marR="0" lvl="0" indent="0" algn="l" defTabSz="914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F25E18-4377-4EF8-9F68-54F1A4CDCAA3}" type="slidenum">
              <a:rPr kumimoji="0" lang="de-DE" sz="8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pPr marL="0" marR="0" lvl="0" indent="0" algn="l" defTabSz="9143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de-DE" sz="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ed Hat Text" panose="02010303040201060303" pitchFamily="2" charset="0"/>
              <a:ea typeface="Red Hat Text" panose="02010303040201060303" pitchFamily="2" charset="0"/>
              <a:cs typeface="Red Hat Text" panose="02010303040201060303" pitchFamily="2" charset="0"/>
            </a:endParaRPr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BC4C3061-ADEE-45F9-B319-AF68F5741358}"/>
              </a:ext>
            </a:extLst>
          </p:cNvPr>
          <p:cNvSpPr txBox="1">
            <a:spLocks/>
          </p:cNvSpPr>
          <p:nvPr/>
        </p:nvSpPr>
        <p:spPr>
          <a:xfrm>
            <a:off x="145730" y="166211"/>
            <a:ext cx="11291596" cy="722377"/>
          </a:xfrm>
          <a:prstGeom prst="rect">
            <a:avLst/>
          </a:prstGeom>
        </p:spPr>
        <p:txBody>
          <a:bodyPr vert="horz"/>
          <a:lstStyle>
            <a:lvl1pPr algn="l" defTabSz="91441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b="1" i="0" kern="1200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defRPr>
            </a:lvl1pPr>
          </a:lstStyle>
          <a:p>
            <a:r>
              <a:rPr lang="de-DE" dirty="0">
                <a:solidFill>
                  <a:schemeClr val="bg2"/>
                </a:solidFill>
                <a:latin typeface="Red Hat Text Medium" panose="02010303040201060303" pitchFamily="2" charset="0"/>
                <a:ea typeface="Red Hat Text Medium" panose="02010303040201060303" pitchFamily="2" charset="0"/>
                <a:cs typeface="Red Hat Text Medium" panose="02010303040201060303" pitchFamily="2" charset="0"/>
              </a:rPr>
              <a:t>… </a:t>
            </a:r>
            <a:r>
              <a:rPr lang="en-US" i="1" dirty="0">
                <a:solidFill>
                  <a:schemeClr val="bg2"/>
                </a:solidFill>
                <a:latin typeface="Red Hat Text Medium" panose="02010303040201060303" pitchFamily="2" charset="0"/>
                <a:ea typeface="Red Hat Text Medium" panose="02010303040201060303" pitchFamily="2" charset="0"/>
                <a:cs typeface="Red Hat Text Medium" panose="02010303040201060303" pitchFamily="2" charset="0"/>
              </a:rPr>
              <a:t>but </a:t>
            </a:r>
            <a:r>
              <a:rPr lang="en-US" dirty="0">
                <a:solidFill>
                  <a:schemeClr val="bg2"/>
                </a:solidFill>
                <a:latin typeface="Red Hat Text Medium" panose="02010303040201060303" pitchFamily="2" charset="0"/>
                <a:ea typeface="Red Hat Text Medium" panose="02010303040201060303" pitchFamily="2" charset="0"/>
                <a:cs typeface="Red Hat Text Medium" panose="02010303040201060303" pitchFamily="2" charset="0"/>
              </a:rPr>
              <a:t>Differences Not Robust Across Model Specifications</a:t>
            </a:r>
            <a:endParaRPr lang="de-DE" dirty="0">
              <a:solidFill>
                <a:schemeClr val="bg2"/>
              </a:solidFill>
              <a:latin typeface="Red Hat Text Medium" panose="02010303040201060303" pitchFamily="2" charset="0"/>
              <a:ea typeface="Red Hat Text Medium" panose="02010303040201060303" pitchFamily="2" charset="0"/>
              <a:cs typeface="Red Hat Text Medium" panose="02010303040201060303" pitchFamily="2" charset="0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F710B47A-DF12-4C66-8CB5-E463CE6CF93C}"/>
              </a:ext>
            </a:extLst>
          </p:cNvPr>
          <p:cNvSpPr txBox="1"/>
          <p:nvPr/>
        </p:nvSpPr>
        <p:spPr>
          <a:xfrm>
            <a:off x="6096000" y="6592320"/>
            <a:ext cx="6623537" cy="517296"/>
          </a:xfrm>
          <a:prstGeom prst="rect">
            <a:avLst/>
          </a:prstGeom>
          <a:noFill/>
        </p:spPr>
        <p:txBody>
          <a:bodyPr vert="horz" wrap="squar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1000"/>
              </a:spcBef>
            </a:pPr>
            <a:r>
              <a:rPr lang="de-DE" sz="1200" cap="none" dirty="0">
                <a:solidFill>
                  <a:schemeClr val="tx2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  <a:sym typeface="Montserrat" panose="00000500000000000000" pitchFamily="2" charset="0"/>
              </a:rPr>
              <a:t>Binary </a:t>
            </a:r>
            <a:r>
              <a:rPr lang="de-DE" sz="1200" cap="none" dirty="0" err="1">
                <a:solidFill>
                  <a:schemeClr val="tx2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  <a:sym typeface="Montserrat" panose="00000500000000000000" pitchFamily="2" charset="0"/>
              </a:rPr>
              <a:t>logistic</a:t>
            </a:r>
            <a:r>
              <a:rPr lang="de-DE" sz="1200" cap="none" dirty="0">
                <a:solidFill>
                  <a:schemeClr val="tx2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  <a:sym typeface="Montserrat" panose="00000500000000000000" pitchFamily="2" charset="0"/>
              </a:rPr>
              <a:t> </a:t>
            </a:r>
            <a:r>
              <a:rPr lang="de-DE" sz="1200" cap="none" dirty="0" err="1">
                <a:solidFill>
                  <a:schemeClr val="tx2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  <a:sym typeface="Montserrat" panose="00000500000000000000" pitchFamily="2" charset="0"/>
              </a:rPr>
              <a:t>regression</a:t>
            </a:r>
            <a:r>
              <a:rPr lang="de-DE" sz="1200" cap="none" dirty="0">
                <a:solidFill>
                  <a:schemeClr val="tx2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  <a:sym typeface="Montserrat" panose="00000500000000000000" pitchFamily="2" charset="0"/>
              </a:rPr>
              <a:t> </a:t>
            </a:r>
            <a:r>
              <a:rPr lang="de-DE" sz="1200" cap="none" dirty="0" err="1">
                <a:solidFill>
                  <a:schemeClr val="tx2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  <a:sym typeface="Montserrat" panose="00000500000000000000" pitchFamily="2" charset="0"/>
              </a:rPr>
              <a:t>model</a:t>
            </a:r>
            <a:r>
              <a:rPr lang="de-DE" sz="1200" cap="none" dirty="0">
                <a:solidFill>
                  <a:schemeClr val="tx2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  <a:sym typeface="Montserrat" panose="00000500000000000000" pitchFamily="2" charset="0"/>
              </a:rPr>
              <a:t>, </a:t>
            </a:r>
            <a:r>
              <a:rPr lang="de-DE" sz="1200" i="1" cap="none" dirty="0">
                <a:solidFill>
                  <a:schemeClr val="tx2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  <a:sym typeface="Montserrat" panose="00000500000000000000" pitchFamily="2" charset="0"/>
              </a:rPr>
              <a:t>N </a:t>
            </a:r>
            <a:r>
              <a:rPr lang="de-DE" sz="1200" dirty="0">
                <a:solidFill>
                  <a:schemeClr val="tx2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  <a:sym typeface="Montserrat" panose="00000500000000000000" pitchFamily="2" charset="0"/>
              </a:rPr>
              <a:t>= 50,615 </a:t>
            </a:r>
            <a:r>
              <a:rPr lang="de-DE" sz="1200" cap="none" dirty="0">
                <a:solidFill>
                  <a:schemeClr val="tx2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  <a:sym typeface="Montserrat" panose="00000500000000000000" pitchFamily="2" charset="0"/>
              </a:rPr>
              <a:t>, </a:t>
            </a:r>
            <a:r>
              <a:rPr lang="de-DE" sz="1200" i="1" dirty="0">
                <a:solidFill>
                  <a:schemeClr val="tx2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  <a:sym typeface="Montserrat" panose="00000500000000000000" pitchFamily="2" charset="0"/>
              </a:rPr>
              <a:t>R</a:t>
            </a:r>
            <a:r>
              <a:rPr lang="de-DE" sz="1200" baseline="30000" dirty="0">
                <a:solidFill>
                  <a:schemeClr val="tx2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  <a:sym typeface="Montserrat" panose="00000500000000000000" pitchFamily="2" charset="0"/>
              </a:rPr>
              <a:t>2</a:t>
            </a:r>
            <a:r>
              <a:rPr lang="de-DE" sz="1200" baseline="-25000" dirty="0">
                <a:solidFill>
                  <a:schemeClr val="tx2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  <a:sym typeface="Montserrat" panose="00000500000000000000" pitchFamily="2" charset="0"/>
              </a:rPr>
              <a:t>McFadden </a:t>
            </a:r>
            <a:r>
              <a:rPr lang="de-DE" sz="1200" dirty="0">
                <a:solidFill>
                  <a:schemeClr val="tx2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  <a:sym typeface="Montserrat" panose="00000500000000000000" pitchFamily="2" charset="0"/>
              </a:rPr>
              <a:t>= .05</a:t>
            </a:r>
            <a:endParaRPr lang="de-DE" sz="1200" cap="none" dirty="0">
              <a:solidFill>
                <a:schemeClr val="tx2"/>
              </a:solidFill>
              <a:latin typeface="Red Hat Text" panose="02010303040201060303" pitchFamily="2" charset="0"/>
              <a:ea typeface="Red Hat Text" panose="02010303040201060303" pitchFamily="2" charset="0"/>
              <a:cs typeface="Red Hat Text" panose="02010303040201060303" pitchFamily="2" charset="0"/>
              <a:sym typeface="Montserrat" panose="00000500000000000000" pitchFamily="2" charset="0"/>
            </a:endParaRPr>
          </a:p>
          <a:p>
            <a:pPr algn="l">
              <a:lnSpc>
                <a:spcPct val="110000"/>
              </a:lnSpc>
              <a:spcBef>
                <a:spcPts val="1000"/>
              </a:spcBef>
            </a:pPr>
            <a:endParaRPr lang="de-DE" sz="1200" cap="none" dirty="0" err="1">
              <a:solidFill>
                <a:schemeClr val="tx2"/>
              </a:solidFill>
              <a:latin typeface="Red Hat Text" panose="02010303040201060303" pitchFamily="2" charset="0"/>
              <a:ea typeface="Red Hat Text" panose="02010303040201060303" pitchFamily="2" charset="0"/>
              <a:cs typeface="Red Hat Text" panose="02010303040201060303" pitchFamily="2" charset="0"/>
              <a:sym typeface="Montserrat" panose="00000500000000000000" pitchFamily="2" charset="0"/>
            </a:endParaRP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44019049-341B-4C6E-99C3-0307A5FAB2AF}"/>
              </a:ext>
            </a:extLst>
          </p:cNvPr>
          <p:cNvSpPr/>
          <p:nvPr/>
        </p:nvSpPr>
        <p:spPr>
          <a:xfrm>
            <a:off x="6918210" y="1416441"/>
            <a:ext cx="3307561" cy="555794"/>
          </a:xfrm>
          <a:prstGeom prst="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60629E7A-115B-4A41-80C3-042EA5CB4B8F}"/>
              </a:ext>
            </a:extLst>
          </p:cNvPr>
          <p:cNvSpPr/>
          <p:nvPr/>
        </p:nvSpPr>
        <p:spPr>
          <a:xfrm>
            <a:off x="6408225" y="683276"/>
            <a:ext cx="5704264" cy="391992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>
                <a:solidFill>
                  <a:schemeClr val="tx2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Odds Ratios for Climate Posts (Model 2:  State-Level Detail)</a:t>
            </a:r>
            <a:endParaRPr lang="de-DE" sz="1400" dirty="0">
              <a:solidFill>
                <a:schemeClr val="tx2"/>
              </a:solidFill>
              <a:latin typeface="Red Hat Text" panose="02010303040201060303" pitchFamily="2" charset="0"/>
              <a:ea typeface="Red Hat Text" panose="02010303040201060303" pitchFamily="2" charset="0"/>
              <a:cs typeface="Red Hat Text" panose="02010303040201060303" pitchFamily="2" charset="0"/>
            </a:endParaRP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84E054BC-99CE-45F8-9CAE-F33512F997D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4651"/>
          <a:stretch/>
        </p:blipFill>
        <p:spPr>
          <a:xfrm>
            <a:off x="429355" y="976437"/>
            <a:ext cx="5704263" cy="5424752"/>
          </a:xfrm>
          <a:prstGeom prst="rect">
            <a:avLst/>
          </a:prstGeom>
        </p:spPr>
      </p:pic>
      <p:sp>
        <p:nvSpPr>
          <p:cNvPr id="17" name="Foliennummernplatzhalter 31">
            <a:extLst>
              <a:ext uri="{FF2B5EF4-FFF2-40B4-BE49-F238E27FC236}">
                <a16:creationId xmlns:a16="http://schemas.microsoft.com/office/drawing/2014/main" id="{62CD6092-E100-4DDF-88B8-18F04A33FC2E}"/>
              </a:ext>
            </a:extLst>
          </p:cNvPr>
          <p:cNvSpPr txBox="1">
            <a:spLocks/>
          </p:cNvSpPr>
          <p:nvPr/>
        </p:nvSpPr>
        <p:spPr>
          <a:xfrm>
            <a:off x="540000" y="6480000"/>
            <a:ext cx="360000" cy="216000"/>
          </a:xfrm>
          <a:prstGeom prst="rect">
            <a:avLst/>
          </a:prstGeom>
        </p:spPr>
        <p:txBody>
          <a:bodyPr vert="horz" lIns="0" tIns="0" rIns="0" bIns="0" rtlCol="0" anchor="t"/>
          <a:lstStyle>
            <a:defPPr>
              <a:defRPr lang="de-DE"/>
            </a:defPPr>
            <a:lvl1pPr marL="0" algn="l" defTabSz="914330" rtl="0" eaLnBrk="1" latinLnBrk="0" hangingPunct="1">
              <a:defRPr sz="800" b="1" i="0" kern="1200">
                <a:solidFill>
                  <a:srgbClr val="282827"/>
                </a:solidFill>
                <a:latin typeface="Red Hat Text SemiBold" panose="02010303040201060303" pitchFamily="2" charset="0"/>
                <a:ea typeface="Red Hat Text SemiBold" panose="02010303040201060303" pitchFamily="2" charset="0"/>
                <a:cs typeface="Red Hat Text SemiBold" panose="02010303040201060303" pitchFamily="2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6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1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7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1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7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2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C5F25E18-4377-4EF8-9F68-54F1A4CDCAA3}" type="slidenum">
              <a:rPr lang="de-DE" smtClean="0">
                <a:solidFill>
                  <a:srgbClr val="FFFFFF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pPr>
                <a:defRPr/>
              </a:pPr>
              <a:t>20</a:t>
            </a:fld>
            <a:endParaRPr lang="de-DE" dirty="0">
              <a:solidFill>
                <a:srgbClr val="FFFFFF"/>
              </a:solidFill>
              <a:latin typeface="Red Hat Text" panose="02010303040201060303" pitchFamily="2" charset="0"/>
              <a:ea typeface="Red Hat Text" panose="02010303040201060303" pitchFamily="2" charset="0"/>
              <a:cs typeface="Red Hat Text" panose="02010303040201060303" pitchFamily="2" charset="0"/>
            </a:endParaRP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E7058ACB-D5C1-45EE-8D6A-BD0E10D63208}"/>
              </a:ext>
            </a:extLst>
          </p:cNvPr>
          <p:cNvSpPr/>
          <p:nvPr/>
        </p:nvSpPr>
        <p:spPr>
          <a:xfrm>
            <a:off x="1619156" y="1502457"/>
            <a:ext cx="2758921" cy="237340"/>
          </a:xfrm>
          <a:prstGeom prst="rect">
            <a:avLst/>
          </a:prstGeom>
          <a:noFill/>
          <a:ln w="285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4AD1F6F7-E552-4117-81FF-9FAF77DD0BF5}"/>
              </a:ext>
            </a:extLst>
          </p:cNvPr>
          <p:cNvSpPr/>
          <p:nvPr/>
        </p:nvSpPr>
        <p:spPr>
          <a:xfrm>
            <a:off x="2153243" y="5454286"/>
            <a:ext cx="2758921" cy="237340"/>
          </a:xfrm>
          <a:prstGeom prst="rect">
            <a:avLst/>
          </a:prstGeom>
          <a:noFill/>
          <a:ln w="285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AC304CA7-87AD-4076-AE90-FED3AD19C7A3}"/>
              </a:ext>
            </a:extLst>
          </p:cNvPr>
          <p:cNvSpPr txBox="1"/>
          <p:nvPr/>
        </p:nvSpPr>
        <p:spPr>
          <a:xfrm>
            <a:off x="244213" y="6588000"/>
            <a:ext cx="5547315" cy="517296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txBody>
          <a:bodyPr vert="horz" wrap="squar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1000"/>
              </a:spcBef>
            </a:pPr>
            <a:r>
              <a:rPr lang="de-DE" sz="1200" cap="none" dirty="0">
                <a:solidFill>
                  <a:schemeClr val="tx2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  <a:sym typeface="Montserrat" panose="00000500000000000000" pitchFamily="2" charset="0"/>
              </a:rPr>
              <a:t>Binary </a:t>
            </a:r>
            <a:r>
              <a:rPr lang="de-DE" sz="1200" cap="none" dirty="0" err="1">
                <a:solidFill>
                  <a:schemeClr val="tx2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  <a:sym typeface="Montserrat" panose="00000500000000000000" pitchFamily="2" charset="0"/>
              </a:rPr>
              <a:t>logistic</a:t>
            </a:r>
            <a:r>
              <a:rPr lang="de-DE" sz="1200" cap="none" dirty="0">
                <a:solidFill>
                  <a:schemeClr val="tx2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  <a:sym typeface="Montserrat" panose="00000500000000000000" pitchFamily="2" charset="0"/>
              </a:rPr>
              <a:t> </a:t>
            </a:r>
            <a:r>
              <a:rPr lang="de-DE" sz="1200" cap="none" dirty="0" err="1">
                <a:solidFill>
                  <a:schemeClr val="tx2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  <a:sym typeface="Montserrat" panose="00000500000000000000" pitchFamily="2" charset="0"/>
              </a:rPr>
              <a:t>regression</a:t>
            </a:r>
            <a:r>
              <a:rPr lang="de-DE" sz="1200" cap="none" dirty="0">
                <a:solidFill>
                  <a:schemeClr val="tx2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  <a:sym typeface="Montserrat" panose="00000500000000000000" pitchFamily="2" charset="0"/>
              </a:rPr>
              <a:t> </a:t>
            </a:r>
            <a:r>
              <a:rPr lang="de-DE" sz="1200" cap="none" dirty="0" err="1">
                <a:solidFill>
                  <a:schemeClr val="tx2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  <a:sym typeface="Montserrat" panose="00000500000000000000" pitchFamily="2" charset="0"/>
              </a:rPr>
              <a:t>model</a:t>
            </a:r>
            <a:r>
              <a:rPr lang="de-DE" sz="1200" cap="none" dirty="0">
                <a:solidFill>
                  <a:schemeClr val="tx2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  <a:sym typeface="Montserrat" panose="00000500000000000000" pitchFamily="2" charset="0"/>
              </a:rPr>
              <a:t>, </a:t>
            </a:r>
            <a:r>
              <a:rPr lang="de-DE" sz="1200" i="1" cap="none" dirty="0">
                <a:solidFill>
                  <a:schemeClr val="tx2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  <a:sym typeface="Montserrat" panose="00000500000000000000" pitchFamily="2" charset="0"/>
              </a:rPr>
              <a:t>N </a:t>
            </a:r>
            <a:r>
              <a:rPr lang="de-DE" sz="1200" dirty="0">
                <a:solidFill>
                  <a:schemeClr val="tx2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  <a:sym typeface="Montserrat" panose="00000500000000000000" pitchFamily="2" charset="0"/>
              </a:rPr>
              <a:t>= 50,615 </a:t>
            </a:r>
            <a:r>
              <a:rPr lang="de-DE" sz="1200" cap="none" dirty="0">
                <a:solidFill>
                  <a:schemeClr val="tx2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  <a:sym typeface="Montserrat" panose="00000500000000000000" pitchFamily="2" charset="0"/>
              </a:rPr>
              <a:t>, </a:t>
            </a:r>
            <a:r>
              <a:rPr lang="de-DE" sz="1200" i="1" dirty="0">
                <a:solidFill>
                  <a:schemeClr val="tx2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  <a:sym typeface="Montserrat" panose="00000500000000000000" pitchFamily="2" charset="0"/>
              </a:rPr>
              <a:t>R</a:t>
            </a:r>
            <a:r>
              <a:rPr lang="de-DE" sz="1200" baseline="30000" dirty="0">
                <a:solidFill>
                  <a:schemeClr val="tx2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  <a:sym typeface="Montserrat" panose="00000500000000000000" pitchFamily="2" charset="0"/>
              </a:rPr>
              <a:t>2</a:t>
            </a:r>
            <a:r>
              <a:rPr lang="de-DE" sz="1200" baseline="-25000" dirty="0">
                <a:solidFill>
                  <a:schemeClr val="tx2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  <a:sym typeface="Montserrat" panose="00000500000000000000" pitchFamily="2" charset="0"/>
              </a:rPr>
              <a:t>McFadden</a:t>
            </a:r>
            <a:r>
              <a:rPr lang="de-DE" sz="1200" dirty="0">
                <a:solidFill>
                  <a:schemeClr val="tx2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  <a:sym typeface="Montserrat" panose="00000500000000000000" pitchFamily="2" charset="0"/>
              </a:rPr>
              <a:t> = .05</a:t>
            </a:r>
            <a:endParaRPr lang="de-DE" sz="1200" cap="none" dirty="0">
              <a:solidFill>
                <a:schemeClr val="tx2"/>
              </a:solidFill>
              <a:latin typeface="Red Hat Text" panose="02010303040201060303" pitchFamily="2" charset="0"/>
              <a:ea typeface="Red Hat Text" panose="02010303040201060303" pitchFamily="2" charset="0"/>
              <a:cs typeface="Red Hat Text" panose="02010303040201060303" pitchFamily="2" charset="0"/>
              <a:sym typeface="Montserrat" panose="00000500000000000000" pitchFamily="2" charset="0"/>
            </a:endParaRPr>
          </a:p>
          <a:p>
            <a:pPr algn="l">
              <a:lnSpc>
                <a:spcPct val="110000"/>
              </a:lnSpc>
              <a:spcBef>
                <a:spcPts val="1000"/>
              </a:spcBef>
            </a:pPr>
            <a:endParaRPr lang="de-DE" sz="1200" cap="none" dirty="0" err="1">
              <a:solidFill>
                <a:schemeClr val="tx2"/>
              </a:solidFill>
              <a:latin typeface="Red Hat Text" panose="02010303040201060303" pitchFamily="2" charset="0"/>
              <a:ea typeface="Red Hat Text" panose="02010303040201060303" pitchFamily="2" charset="0"/>
              <a:cs typeface="Red Hat Text" panose="02010303040201060303" pitchFamily="2" charset="0"/>
              <a:sym typeface="Montserrat" panose="00000500000000000000" pitchFamily="2" charset="0"/>
            </a:endParaRPr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EB598C0D-27B7-4F0C-B54C-98A27F7E7F6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4651"/>
          <a:stretch/>
        </p:blipFill>
        <p:spPr>
          <a:xfrm>
            <a:off x="420337" y="1064286"/>
            <a:ext cx="5704263" cy="5424752"/>
          </a:xfrm>
          <a:prstGeom prst="rect">
            <a:avLst/>
          </a:prstGeom>
        </p:spPr>
      </p:pic>
      <p:sp>
        <p:nvSpPr>
          <p:cNvPr id="18" name="Rechteck 17">
            <a:extLst>
              <a:ext uri="{FF2B5EF4-FFF2-40B4-BE49-F238E27FC236}">
                <a16:creationId xmlns:a16="http://schemas.microsoft.com/office/drawing/2014/main" id="{9DE6B636-AEF5-4CF5-806B-852B9CF50F99}"/>
              </a:ext>
            </a:extLst>
          </p:cNvPr>
          <p:cNvSpPr/>
          <p:nvPr/>
        </p:nvSpPr>
        <p:spPr>
          <a:xfrm>
            <a:off x="429355" y="683276"/>
            <a:ext cx="5704263" cy="391992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>
                <a:solidFill>
                  <a:schemeClr val="tx2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Odds Ratios for Climate Posts (Model 1: No State-Level Detail)</a:t>
            </a:r>
            <a:endParaRPr lang="de-DE" sz="1400" dirty="0">
              <a:solidFill>
                <a:schemeClr val="tx2"/>
              </a:solidFill>
              <a:latin typeface="Red Hat Text" panose="02010303040201060303" pitchFamily="2" charset="0"/>
              <a:ea typeface="Red Hat Text" panose="02010303040201060303" pitchFamily="2" charset="0"/>
              <a:cs typeface="Red Hat Text" panose="020103030402010603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5218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hteck 20">
            <a:extLst>
              <a:ext uri="{FF2B5EF4-FFF2-40B4-BE49-F238E27FC236}">
                <a16:creationId xmlns:a16="http://schemas.microsoft.com/office/drawing/2014/main" id="{499645ED-7EE8-45AA-9B86-AC993D0F1B23}"/>
              </a:ext>
            </a:extLst>
          </p:cNvPr>
          <p:cNvSpPr/>
          <p:nvPr/>
        </p:nvSpPr>
        <p:spPr>
          <a:xfrm>
            <a:off x="0" y="548641"/>
            <a:ext cx="12192000" cy="6309360"/>
          </a:xfrm>
          <a:prstGeom prst="rect">
            <a:avLst/>
          </a:prstGeom>
          <a:solidFill>
            <a:srgbClr val="FFFFFF"/>
          </a:solidFill>
          <a:ln w="381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3C872B4F-7DAC-417E-A8A6-138B01B62823}"/>
              </a:ext>
            </a:extLst>
          </p:cNvPr>
          <p:cNvSpPr/>
          <p:nvPr/>
        </p:nvSpPr>
        <p:spPr>
          <a:xfrm>
            <a:off x="157792" y="911826"/>
            <a:ext cx="5818702" cy="330018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e-DE" sz="1400" dirty="0">
              <a:solidFill>
                <a:schemeClr val="tx1"/>
              </a:solidFill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2800F8B-2B05-434C-A591-AF4A25E9DB1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321"/>
          <a:stretch/>
        </p:blipFill>
        <p:spPr>
          <a:xfrm>
            <a:off x="6231347" y="1083141"/>
            <a:ext cx="5818704" cy="5526184"/>
          </a:xfrm>
          <a:prstGeom prst="rect">
            <a:avLst/>
          </a:prstGeom>
        </p:spPr>
      </p:pic>
      <p:graphicFrame>
        <p:nvGraphicFramePr>
          <p:cNvPr id="3" name="Objekt 2" hidden="1">
            <a:extLst>
              <a:ext uri="{FF2B5EF4-FFF2-40B4-BE49-F238E27FC236}">
                <a16:creationId xmlns:a16="http://schemas.microsoft.com/office/drawing/2014/main" id="{D2CDB986-B796-4062-9371-66970A8817AA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473" name="think-cell Folie" r:id="rId6" imgW="429" imgH="429" progId="TCLayout.ActiveDocument.1">
                  <p:embed/>
                </p:oleObj>
              </mc:Choice>
              <mc:Fallback>
                <p:oleObj name="think-cell Folie" r:id="rId6" imgW="429" imgH="429" progId="TCLayout.ActiveDocument.1">
                  <p:embed/>
                  <p:pic>
                    <p:nvPicPr>
                      <p:cNvPr id="3" name="Objekt 2" hidden="1">
                        <a:extLst>
                          <a:ext uri="{FF2B5EF4-FFF2-40B4-BE49-F238E27FC236}">
                            <a16:creationId xmlns:a16="http://schemas.microsoft.com/office/drawing/2014/main" id="{D2CDB986-B796-4062-9371-66970A8817A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Grafik 8">
            <a:extLst>
              <a:ext uri="{FF2B5EF4-FFF2-40B4-BE49-F238E27FC236}">
                <a16:creationId xmlns:a16="http://schemas.microsoft.com/office/drawing/2014/main" id="{A2BFB34A-406C-4F18-B09A-70C3C1D7AA68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36350" t="43863" r="36065" b="48359"/>
          <a:stretch/>
        </p:blipFill>
        <p:spPr>
          <a:xfrm>
            <a:off x="11052000" y="6480000"/>
            <a:ext cx="638438" cy="180000"/>
          </a:xfrm>
          <a:prstGeom prst="rect">
            <a:avLst/>
          </a:prstGeo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530FBD87-53DA-4053-959F-062ABBBC9B8B}"/>
              </a:ext>
            </a:extLst>
          </p:cNvPr>
          <p:cNvSpPr txBox="1"/>
          <p:nvPr/>
        </p:nvSpPr>
        <p:spPr>
          <a:xfrm>
            <a:off x="6161030" y="6664591"/>
            <a:ext cx="6180592" cy="258648"/>
          </a:xfrm>
          <a:prstGeom prst="rect">
            <a:avLst/>
          </a:prstGeom>
          <a:noFill/>
        </p:spPr>
        <p:txBody>
          <a:bodyPr vert="horz" wrap="squar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1000"/>
              </a:spcBef>
            </a:pPr>
            <a:r>
              <a:rPr lang="de-DE" sz="1200" cap="none" dirty="0">
                <a:solidFill>
                  <a:schemeClr val="tx2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  <a:sym typeface="Montserrat" panose="00000500000000000000" pitchFamily="2" charset="0"/>
              </a:rPr>
              <a:t>Binary </a:t>
            </a:r>
            <a:r>
              <a:rPr lang="de-DE" sz="1200" cap="none" dirty="0" err="1">
                <a:solidFill>
                  <a:schemeClr val="tx2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  <a:sym typeface="Montserrat" panose="00000500000000000000" pitchFamily="2" charset="0"/>
              </a:rPr>
              <a:t>logistic</a:t>
            </a:r>
            <a:r>
              <a:rPr lang="de-DE" sz="1200" cap="none" dirty="0">
                <a:solidFill>
                  <a:schemeClr val="tx2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  <a:sym typeface="Montserrat" panose="00000500000000000000" pitchFamily="2" charset="0"/>
              </a:rPr>
              <a:t> </a:t>
            </a:r>
            <a:r>
              <a:rPr lang="de-DE" sz="1200" cap="none" dirty="0" err="1">
                <a:solidFill>
                  <a:schemeClr val="tx2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  <a:sym typeface="Montserrat" panose="00000500000000000000" pitchFamily="2" charset="0"/>
              </a:rPr>
              <a:t>regression</a:t>
            </a:r>
            <a:r>
              <a:rPr lang="de-DE" sz="1200" cap="none" dirty="0">
                <a:solidFill>
                  <a:schemeClr val="tx2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  <a:sym typeface="Montserrat" panose="00000500000000000000" pitchFamily="2" charset="0"/>
              </a:rPr>
              <a:t> </a:t>
            </a:r>
            <a:r>
              <a:rPr lang="de-DE" sz="1200" cap="none" dirty="0" err="1">
                <a:solidFill>
                  <a:schemeClr val="tx2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  <a:sym typeface="Montserrat" panose="00000500000000000000" pitchFamily="2" charset="0"/>
              </a:rPr>
              <a:t>model</a:t>
            </a:r>
            <a:r>
              <a:rPr lang="de-DE" sz="1200" cap="none" dirty="0">
                <a:solidFill>
                  <a:schemeClr val="tx2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  <a:sym typeface="Montserrat" panose="00000500000000000000" pitchFamily="2" charset="0"/>
              </a:rPr>
              <a:t>, </a:t>
            </a:r>
            <a:r>
              <a:rPr lang="de-DE" sz="1200" i="1" cap="none" dirty="0">
                <a:solidFill>
                  <a:schemeClr val="tx2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  <a:sym typeface="Montserrat" panose="00000500000000000000" pitchFamily="2" charset="0"/>
              </a:rPr>
              <a:t>N </a:t>
            </a:r>
            <a:r>
              <a:rPr lang="de-DE" sz="1200" dirty="0">
                <a:solidFill>
                  <a:schemeClr val="tx2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  <a:sym typeface="Montserrat" panose="00000500000000000000" pitchFamily="2" charset="0"/>
              </a:rPr>
              <a:t>= 4,363 </a:t>
            </a:r>
            <a:r>
              <a:rPr lang="de-DE" sz="1200" cap="none" dirty="0">
                <a:solidFill>
                  <a:schemeClr val="tx2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  <a:sym typeface="Montserrat" panose="00000500000000000000" pitchFamily="2" charset="0"/>
              </a:rPr>
              <a:t>, </a:t>
            </a:r>
            <a:r>
              <a:rPr lang="de-DE" sz="1200" i="1" dirty="0">
                <a:solidFill>
                  <a:schemeClr val="tx2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  <a:sym typeface="Montserrat" panose="00000500000000000000" pitchFamily="2" charset="0"/>
              </a:rPr>
              <a:t>R</a:t>
            </a:r>
            <a:r>
              <a:rPr lang="de-DE" sz="1200" baseline="30000" dirty="0">
                <a:solidFill>
                  <a:schemeClr val="tx2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  <a:sym typeface="Montserrat" panose="00000500000000000000" pitchFamily="2" charset="0"/>
              </a:rPr>
              <a:t>2</a:t>
            </a:r>
            <a:r>
              <a:rPr lang="de-DE" sz="1200" baseline="-25000" dirty="0">
                <a:solidFill>
                  <a:schemeClr val="tx2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  <a:sym typeface="Montserrat" panose="00000500000000000000" pitchFamily="2" charset="0"/>
              </a:rPr>
              <a:t>McFadden </a:t>
            </a:r>
            <a:r>
              <a:rPr lang="de-DE" sz="1200" dirty="0">
                <a:solidFill>
                  <a:schemeClr val="tx2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  <a:sym typeface="Montserrat" panose="00000500000000000000" pitchFamily="2" charset="0"/>
              </a:rPr>
              <a:t>= . 0.41</a:t>
            </a:r>
            <a:endParaRPr lang="de-DE" sz="1200" cap="none" dirty="0">
              <a:solidFill>
                <a:schemeClr val="tx2"/>
              </a:solidFill>
              <a:latin typeface="Red Hat Text" panose="02010303040201060303" pitchFamily="2" charset="0"/>
              <a:ea typeface="Red Hat Text" panose="02010303040201060303" pitchFamily="2" charset="0"/>
              <a:cs typeface="Red Hat Text" panose="02010303040201060303" pitchFamily="2" charset="0"/>
              <a:sym typeface="Montserrat" panose="00000500000000000000" pitchFamily="2" charset="0"/>
            </a:endParaRPr>
          </a:p>
          <a:p>
            <a:pPr algn="l">
              <a:lnSpc>
                <a:spcPct val="110000"/>
              </a:lnSpc>
              <a:spcBef>
                <a:spcPts val="1000"/>
              </a:spcBef>
            </a:pPr>
            <a:endParaRPr lang="de-DE" sz="1200" cap="none" dirty="0" err="1">
              <a:solidFill>
                <a:schemeClr val="tx2"/>
              </a:solidFill>
              <a:latin typeface="Red Hat Text" panose="02010303040201060303" pitchFamily="2" charset="0"/>
              <a:ea typeface="Red Hat Text" panose="02010303040201060303" pitchFamily="2" charset="0"/>
              <a:cs typeface="Red Hat Text" panose="02010303040201060303" pitchFamily="2" charset="0"/>
              <a:sym typeface="Montserrat" panose="00000500000000000000" pitchFamily="2" charset="0"/>
            </a:endParaRPr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CA348E9F-F72A-4F9D-8E1C-DCBB538CFED5}"/>
              </a:ext>
            </a:extLst>
          </p:cNvPr>
          <p:cNvSpPr txBox="1">
            <a:spLocks/>
          </p:cNvSpPr>
          <p:nvPr/>
        </p:nvSpPr>
        <p:spPr>
          <a:xfrm>
            <a:off x="175395" y="60536"/>
            <a:ext cx="11291596" cy="722377"/>
          </a:xfrm>
          <a:prstGeom prst="rect">
            <a:avLst/>
          </a:prstGeom>
        </p:spPr>
        <p:txBody>
          <a:bodyPr vert="horz"/>
          <a:lstStyle>
            <a:lvl1pPr algn="l" defTabSz="91441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b="1" i="0" kern="1200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defRPr>
            </a:lvl1pPr>
          </a:lstStyle>
          <a:p>
            <a:r>
              <a:rPr lang="de-DE" dirty="0">
                <a:solidFill>
                  <a:schemeClr val="bg2"/>
                </a:solidFill>
                <a:latin typeface="Red Hat Text Medium" panose="02010303040201060303" pitchFamily="2" charset="0"/>
                <a:ea typeface="Red Hat Text Medium" panose="02010303040201060303" pitchFamily="2" charset="0"/>
                <a:cs typeface="Red Hat Text Medium" panose="02010303040201060303" pitchFamily="2" charset="0"/>
              </a:rPr>
              <a:t>AfD </a:t>
            </a:r>
            <a:r>
              <a:rPr lang="de-DE" dirty="0" err="1">
                <a:solidFill>
                  <a:schemeClr val="bg2"/>
                </a:solidFill>
                <a:latin typeface="Red Hat Text Medium" panose="02010303040201060303" pitchFamily="2" charset="0"/>
                <a:ea typeface="Red Hat Text Medium" panose="02010303040201060303" pitchFamily="2" charset="0"/>
                <a:cs typeface="Red Hat Text Medium" panose="02010303040201060303" pitchFamily="2" charset="0"/>
              </a:rPr>
              <a:t>Communicates</a:t>
            </a:r>
            <a:r>
              <a:rPr lang="de-DE" dirty="0">
                <a:solidFill>
                  <a:schemeClr val="bg2"/>
                </a:solidFill>
                <a:latin typeface="Red Hat Text Medium" panose="02010303040201060303" pitchFamily="2" charset="0"/>
                <a:ea typeface="Red Hat Text Medium" panose="02010303040201060303" pitchFamily="2" charset="0"/>
                <a:cs typeface="Red Hat Text Medium" panose="02010303040201060303" pitchFamily="2" charset="0"/>
              </a:rPr>
              <a:t> More </a:t>
            </a:r>
            <a:r>
              <a:rPr lang="de-DE" i="1" dirty="0">
                <a:solidFill>
                  <a:schemeClr val="bg2"/>
                </a:solidFill>
                <a:latin typeface="Red Hat Text Medium" panose="02010303040201060303" pitchFamily="2" charset="0"/>
                <a:ea typeface="Red Hat Text Medium" panose="02010303040201060303" pitchFamily="2" charset="0"/>
                <a:cs typeface="Red Hat Text Medium" panose="02010303040201060303" pitchFamily="2" charset="0"/>
              </a:rPr>
              <a:t>CCS </a:t>
            </a:r>
            <a:r>
              <a:rPr lang="de-DE" dirty="0">
                <a:solidFill>
                  <a:schemeClr val="bg2"/>
                </a:solidFill>
                <a:latin typeface="Red Hat Text Medium" panose="02010303040201060303" pitchFamily="2" charset="0"/>
                <a:ea typeface="Red Hat Text Medium" panose="02010303040201060303" pitchFamily="2" charset="0"/>
                <a:cs typeface="Red Hat Text Medium" panose="02010303040201060303" pitchFamily="2" charset="0"/>
              </a:rPr>
              <a:t>(H2a) </a:t>
            </a:r>
            <a:r>
              <a:rPr lang="de-DE" dirty="0" err="1">
                <a:solidFill>
                  <a:schemeClr val="bg2"/>
                </a:solidFill>
                <a:latin typeface="Red Hat Text Medium" panose="02010303040201060303" pitchFamily="2" charset="0"/>
                <a:ea typeface="Red Hat Text Medium" panose="02010303040201060303" pitchFamily="2" charset="0"/>
                <a:cs typeface="Red Hat Text Medium" panose="02010303040201060303" pitchFamily="2" charset="0"/>
              </a:rPr>
              <a:t>Than</a:t>
            </a:r>
            <a:r>
              <a:rPr lang="de-DE" dirty="0">
                <a:solidFill>
                  <a:schemeClr val="bg2"/>
                </a:solidFill>
                <a:latin typeface="Red Hat Text Medium" panose="02010303040201060303" pitchFamily="2" charset="0"/>
                <a:ea typeface="Red Hat Text Medium" panose="02010303040201060303" pitchFamily="2" charset="0"/>
                <a:cs typeface="Red Hat Text Medium" panose="02010303040201060303" pitchFamily="2" charset="0"/>
              </a:rPr>
              <a:t> Main </a:t>
            </a:r>
            <a:r>
              <a:rPr lang="de-DE" dirty="0" err="1">
                <a:solidFill>
                  <a:schemeClr val="bg2"/>
                </a:solidFill>
                <a:latin typeface="Red Hat Text Medium" panose="02010303040201060303" pitchFamily="2" charset="0"/>
                <a:ea typeface="Red Hat Text Medium" panose="02010303040201060303" pitchFamily="2" charset="0"/>
                <a:cs typeface="Red Hat Text Medium" panose="02010303040201060303" pitchFamily="2" charset="0"/>
              </a:rPr>
              <a:t>Parties</a:t>
            </a:r>
            <a:r>
              <a:rPr lang="de-DE" dirty="0">
                <a:solidFill>
                  <a:schemeClr val="bg2"/>
                </a:solidFill>
                <a:latin typeface="Red Hat Text Medium" panose="02010303040201060303" pitchFamily="2" charset="0"/>
                <a:ea typeface="Red Hat Text Medium" panose="02010303040201060303" pitchFamily="2" charset="0"/>
                <a:cs typeface="Red Hat Text Medium" panose="02010303040201060303" pitchFamily="2" charset="0"/>
              </a:rPr>
              <a:t> ...</a:t>
            </a: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8099A825-5445-464F-828C-668588F8D08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06764" y="1350800"/>
            <a:ext cx="4433603" cy="4421997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A8FD675B-64E0-4B82-90E9-91B95E9E4661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4072"/>
          <a:stretch/>
        </p:blipFill>
        <p:spPr>
          <a:xfrm>
            <a:off x="157792" y="1085203"/>
            <a:ext cx="5826676" cy="5574798"/>
          </a:xfrm>
          <a:prstGeom prst="rect">
            <a:avLst/>
          </a:prstGeom>
        </p:spPr>
      </p:pic>
      <p:sp>
        <p:nvSpPr>
          <p:cNvPr id="20" name="Rechteck 19">
            <a:extLst>
              <a:ext uri="{FF2B5EF4-FFF2-40B4-BE49-F238E27FC236}">
                <a16:creationId xmlns:a16="http://schemas.microsoft.com/office/drawing/2014/main" id="{63416C9A-1FBC-417A-B415-CD3F4A3A88C7}"/>
              </a:ext>
            </a:extLst>
          </p:cNvPr>
          <p:cNvSpPr/>
          <p:nvPr/>
        </p:nvSpPr>
        <p:spPr>
          <a:xfrm>
            <a:off x="1136506" y="1092831"/>
            <a:ext cx="4495845" cy="2845017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FBEFB109-EBCC-4C42-9391-7E040AA7B75E}"/>
              </a:ext>
            </a:extLst>
          </p:cNvPr>
          <p:cNvSpPr txBox="1"/>
          <p:nvPr/>
        </p:nvSpPr>
        <p:spPr>
          <a:xfrm>
            <a:off x="77110" y="6664591"/>
            <a:ext cx="5466638" cy="506210"/>
          </a:xfrm>
          <a:prstGeom prst="rect">
            <a:avLst/>
          </a:prstGeom>
          <a:noFill/>
        </p:spPr>
        <p:txBody>
          <a:bodyPr vert="horz" wrap="squar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1000"/>
              </a:spcBef>
            </a:pPr>
            <a:r>
              <a:rPr lang="de-DE" sz="1200" cap="none" dirty="0">
                <a:solidFill>
                  <a:schemeClr val="tx2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  <a:sym typeface="Montserrat" panose="00000500000000000000" pitchFamily="2" charset="0"/>
              </a:rPr>
              <a:t>Binary </a:t>
            </a:r>
            <a:r>
              <a:rPr lang="de-DE" sz="1200" cap="none" dirty="0" err="1">
                <a:solidFill>
                  <a:schemeClr val="tx2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  <a:sym typeface="Montserrat" panose="00000500000000000000" pitchFamily="2" charset="0"/>
              </a:rPr>
              <a:t>logistic</a:t>
            </a:r>
            <a:r>
              <a:rPr lang="de-DE" sz="1200" cap="none" dirty="0">
                <a:solidFill>
                  <a:schemeClr val="tx2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  <a:sym typeface="Montserrat" panose="00000500000000000000" pitchFamily="2" charset="0"/>
              </a:rPr>
              <a:t> </a:t>
            </a:r>
            <a:r>
              <a:rPr lang="de-DE" sz="1200" cap="none" dirty="0" err="1">
                <a:solidFill>
                  <a:schemeClr val="tx2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  <a:sym typeface="Montserrat" panose="00000500000000000000" pitchFamily="2" charset="0"/>
              </a:rPr>
              <a:t>regression</a:t>
            </a:r>
            <a:r>
              <a:rPr lang="de-DE" sz="1200" cap="none" dirty="0">
                <a:solidFill>
                  <a:schemeClr val="tx2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  <a:sym typeface="Montserrat" panose="00000500000000000000" pitchFamily="2" charset="0"/>
              </a:rPr>
              <a:t> </a:t>
            </a:r>
            <a:r>
              <a:rPr lang="de-DE" sz="1200" cap="none" dirty="0" err="1">
                <a:solidFill>
                  <a:schemeClr val="tx2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  <a:sym typeface="Montserrat" panose="00000500000000000000" pitchFamily="2" charset="0"/>
              </a:rPr>
              <a:t>model</a:t>
            </a:r>
            <a:r>
              <a:rPr lang="de-DE" sz="1200" cap="none" dirty="0">
                <a:solidFill>
                  <a:schemeClr val="tx2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  <a:sym typeface="Montserrat" panose="00000500000000000000" pitchFamily="2" charset="0"/>
              </a:rPr>
              <a:t>, </a:t>
            </a:r>
            <a:r>
              <a:rPr lang="de-DE" sz="1200" i="1" cap="none" dirty="0">
                <a:solidFill>
                  <a:schemeClr val="tx2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  <a:sym typeface="Montserrat" panose="00000500000000000000" pitchFamily="2" charset="0"/>
              </a:rPr>
              <a:t>N </a:t>
            </a:r>
            <a:r>
              <a:rPr lang="de-DE" sz="1200" dirty="0">
                <a:solidFill>
                  <a:schemeClr val="tx2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  <a:sym typeface="Montserrat" panose="00000500000000000000" pitchFamily="2" charset="0"/>
              </a:rPr>
              <a:t>= 4,363 </a:t>
            </a:r>
            <a:r>
              <a:rPr lang="de-DE" sz="1200" cap="none" dirty="0">
                <a:solidFill>
                  <a:schemeClr val="tx2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  <a:sym typeface="Montserrat" panose="00000500000000000000" pitchFamily="2" charset="0"/>
              </a:rPr>
              <a:t>, </a:t>
            </a:r>
            <a:r>
              <a:rPr lang="de-DE" sz="1200" i="1" dirty="0">
                <a:solidFill>
                  <a:schemeClr val="tx2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  <a:sym typeface="Montserrat" panose="00000500000000000000" pitchFamily="2" charset="0"/>
              </a:rPr>
              <a:t>R</a:t>
            </a:r>
            <a:r>
              <a:rPr lang="de-DE" sz="1200" baseline="30000" dirty="0">
                <a:solidFill>
                  <a:schemeClr val="tx2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  <a:sym typeface="Montserrat" panose="00000500000000000000" pitchFamily="2" charset="0"/>
              </a:rPr>
              <a:t>2</a:t>
            </a:r>
            <a:r>
              <a:rPr lang="de-DE" sz="1200" baseline="-25000" dirty="0">
                <a:solidFill>
                  <a:schemeClr val="tx2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  <a:sym typeface="Montserrat" panose="00000500000000000000" pitchFamily="2" charset="0"/>
              </a:rPr>
              <a:t>McFadden </a:t>
            </a:r>
            <a:r>
              <a:rPr lang="de-DE" sz="1200" dirty="0">
                <a:solidFill>
                  <a:schemeClr val="tx2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  <a:sym typeface="Montserrat" panose="00000500000000000000" pitchFamily="2" charset="0"/>
              </a:rPr>
              <a:t>= . 0.39</a:t>
            </a:r>
            <a:endParaRPr lang="de-DE" sz="1200" cap="none" dirty="0">
              <a:solidFill>
                <a:schemeClr val="tx2"/>
              </a:solidFill>
              <a:latin typeface="Red Hat Text" panose="02010303040201060303" pitchFamily="2" charset="0"/>
              <a:ea typeface="Red Hat Text" panose="02010303040201060303" pitchFamily="2" charset="0"/>
              <a:cs typeface="Red Hat Text" panose="02010303040201060303" pitchFamily="2" charset="0"/>
              <a:sym typeface="Montserrat" panose="00000500000000000000" pitchFamily="2" charset="0"/>
            </a:endParaRPr>
          </a:p>
          <a:p>
            <a:pPr algn="l">
              <a:lnSpc>
                <a:spcPct val="110000"/>
              </a:lnSpc>
              <a:spcBef>
                <a:spcPts val="1000"/>
              </a:spcBef>
            </a:pPr>
            <a:endParaRPr lang="de-DE" sz="1200" cap="none" dirty="0" err="1">
              <a:solidFill>
                <a:schemeClr val="tx2"/>
              </a:solidFill>
              <a:latin typeface="Red Hat Text" panose="02010303040201060303" pitchFamily="2" charset="0"/>
              <a:ea typeface="Red Hat Text" panose="02010303040201060303" pitchFamily="2" charset="0"/>
              <a:cs typeface="Red Hat Text" panose="02010303040201060303" pitchFamily="2" charset="0"/>
              <a:sym typeface="Montserrat" panose="00000500000000000000" pitchFamily="2" charset="0"/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213529A9-6227-4120-A35D-B13450792D78}"/>
              </a:ext>
            </a:extLst>
          </p:cNvPr>
          <p:cNvSpPr/>
          <p:nvPr/>
        </p:nvSpPr>
        <p:spPr>
          <a:xfrm>
            <a:off x="6231350" y="912364"/>
            <a:ext cx="5818702" cy="330018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B358F133-8F0D-43BE-B4C9-0C4446DAD508}"/>
              </a:ext>
            </a:extLst>
          </p:cNvPr>
          <p:cNvSpPr/>
          <p:nvPr/>
        </p:nvSpPr>
        <p:spPr>
          <a:xfrm>
            <a:off x="163288" y="671281"/>
            <a:ext cx="5813206" cy="391992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>
                <a:solidFill>
                  <a:schemeClr val="tx2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Odds Ratios for Climate Skepticism (Model 1: No State-Level Detail)</a:t>
            </a:r>
            <a:endParaRPr lang="de-DE" sz="1400" dirty="0">
              <a:solidFill>
                <a:schemeClr val="tx2"/>
              </a:solidFill>
              <a:latin typeface="Red Hat Text" panose="02010303040201060303" pitchFamily="2" charset="0"/>
              <a:ea typeface="Red Hat Text" panose="02010303040201060303" pitchFamily="2" charset="0"/>
              <a:cs typeface="Red Hat Text" panose="02010303040201060303" pitchFamily="2" charset="0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9176FC05-3ADC-401E-914B-636BEA16FF34}"/>
              </a:ext>
            </a:extLst>
          </p:cNvPr>
          <p:cNvSpPr/>
          <p:nvPr/>
        </p:nvSpPr>
        <p:spPr>
          <a:xfrm>
            <a:off x="6231347" y="671281"/>
            <a:ext cx="5844112" cy="391992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>
                <a:solidFill>
                  <a:schemeClr val="tx2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Odds Ratios for Climate Skepticism (Model 2: State-Level Detail)</a:t>
            </a:r>
            <a:endParaRPr lang="de-DE" sz="1400" dirty="0">
              <a:solidFill>
                <a:schemeClr val="tx2"/>
              </a:solidFill>
              <a:latin typeface="Red Hat Text" panose="02010303040201060303" pitchFamily="2" charset="0"/>
              <a:ea typeface="Red Hat Text" panose="02010303040201060303" pitchFamily="2" charset="0"/>
              <a:cs typeface="Red Hat Text" panose="02010303040201060303" pitchFamily="2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4EF8FAD0-D2B7-46D9-99FF-CC7D6E673C1F}"/>
              </a:ext>
            </a:extLst>
          </p:cNvPr>
          <p:cNvSpPr/>
          <p:nvPr/>
        </p:nvSpPr>
        <p:spPr>
          <a:xfrm>
            <a:off x="6354885" y="1083141"/>
            <a:ext cx="5571629" cy="1373188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e-DE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736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hteck 19">
            <a:extLst>
              <a:ext uri="{FF2B5EF4-FFF2-40B4-BE49-F238E27FC236}">
                <a16:creationId xmlns:a16="http://schemas.microsoft.com/office/drawing/2014/main" id="{D32F18E4-E5EF-43DB-B5AF-6E1B42F3A8B9}"/>
              </a:ext>
            </a:extLst>
          </p:cNvPr>
          <p:cNvSpPr/>
          <p:nvPr/>
        </p:nvSpPr>
        <p:spPr>
          <a:xfrm>
            <a:off x="0" y="548640"/>
            <a:ext cx="12192000" cy="6335941"/>
          </a:xfrm>
          <a:prstGeom prst="rect">
            <a:avLst/>
          </a:prstGeom>
          <a:solidFill>
            <a:srgbClr val="FFFFFF"/>
          </a:solidFill>
          <a:ln w="381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D7ABA7E2-0740-45B7-BE4F-F28CE6D61BAE}"/>
              </a:ext>
            </a:extLst>
          </p:cNvPr>
          <p:cNvSpPr/>
          <p:nvPr/>
        </p:nvSpPr>
        <p:spPr>
          <a:xfrm>
            <a:off x="6171019" y="1079277"/>
            <a:ext cx="5950213" cy="630812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439A6C40-B160-43AE-877B-5EC109CB9A14}"/>
              </a:ext>
            </a:extLst>
          </p:cNvPr>
          <p:cNvSpPr/>
          <p:nvPr/>
        </p:nvSpPr>
        <p:spPr>
          <a:xfrm>
            <a:off x="79623" y="1079277"/>
            <a:ext cx="5950213" cy="630812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e-DE" sz="1400" dirty="0">
              <a:solidFill>
                <a:schemeClr val="tx1"/>
              </a:solidFill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507511DF-0FF8-4A03-828B-B6B881CBCC7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292" r="4591"/>
          <a:stretch/>
        </p:blipFill>
        <p:spPr>
          <a:xfrm>
            <a:off x="6171019" y="1419516"/>
            <a:ext cx="5950213" cy="4787694"/>
          </a:xfrm>
          <a:prstGeom prst="rect">
            <a:avLst/>
          </a:prstGeom>
        </p:spPr>
      </p:pic>
      <p:graphicFrame>
        <p:nvGraphicFramePr>
          <p:cNvPr id="3" name="Objekt 2" hidden="1">
            <a:extLst>
              <a:ext uri="{FF2B5EF4-FFF2-40B4-BE49-F238E27FC236}">
                <a16:creationId xmlns:a16="http://schemas.microsoft.com/office/drawing/2014/main" id="{D2CDB986-B796-4062-9371-66970A8817AA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494" name="think-cell Folie" r:id="rId6" imgW="429" imgH="429" progId="TCLayout.ActiveDocument.1">
                  <p:embed/>
                </p:oleObj>
              </mc:Choice>
              <mc:Fallback>
                <p:oleObj name="think-cell Folie" r:id="rId6" imgW="429" imgH="429" progId="TCLayout.ActiveDocument.1">
                  <p:embed/>
                  <p:pic>
                    <p:nvPicPr>
                      <p:cNvPr id="3" name="Objekt 2" hidden="1">
                        <a:extLst>
                          <a:ext uri="{FF2B5EF4-FFF2-40B4-BE49-F238E27FC236}">
                            <a16:creationId xmlns:a16="http://schemas.microsoft.com/office/drawing/2014/main" id="{D2CDB986-B796-4062-9371-66970A8817A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itel 1">
            <a:extLst>
              <a:ext uri="{FF2B5EF4-FFF2-40B4-BE49-F238E27FC236}">
                <a16:creationId xmlns:a16="http://schemas.microsoft.com/office/drawing/2014/main" id="{6F002AB9-BC1A-49D5-9B20-3444B15920F4}"/>
              </a:ext>
            </a:extLst>
          </p:cNvPr>
          <p:cNvSpPr txBox="1">
            <a:spLocks/>
          </p:cNvSpPr>
          <p:nvPr/>
        </p:nvSpPr>
        <p:spPr>
          <a:xfrm>
            <a:off x="79622" y="114385"/>
            <a:ext cx="11957647" cy="722377"/>
          </a:xfrm>
          <a:prstGeom prst="rect">
            <a:avLst/>
          </a:prstGeom>
        </p:spPr>
        <p:txBody>
          <a:bodyPr vert="horz"/>
          <a:lstStyle>
            <a:lvl1pPr algn="l" defTabSz="91441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b="1" i="0" kern="1200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defRPr>
            </a:lvl1pPr>
          </a:lstStyle>
          <a:p>
            <a:r>
              <a:rPr lang="de-DE" dirty="0">
                <a:solidFill>
                  <a:schemeClr val="bg2"/>
                </a:solidFill>
                <a:latin typeface="Red Hat Text Medium" panose="02010303040201060303" pitchFamily="2" charset="0"/>
                <a:ea typeface="Red Hat Text Medium" panose="02010303040201060303" pitchFamily="2" charset="0"/>
                <a:cs typeface="Red Hat Text Medium" panose="02010303040201060303" pitchFamily="2" charset="0"/>
              </a:rPr>
              <a:t>… And </a:t>
            </a:r>
            <a:r>
              <a:rPr lang="de-DE" dirty="0" err="1">
                <a:solidFill>
                  <a:schemeClr val="bg2"/>
                </a:solidFill>
                <a:latin typeface="Red Hat Text Medium" panose="02010303040201060303" pitchFamily="2" charset="0"/>
                <a:ea typeface="Red Hat Text Medium" panose="02010303040201060303" pitchFamily="2" charset="0"/>
                <a:cs typeface="Red Hat Text Medium" panose="02010303040201060303" pitchFamily="2" charset="0"/>
              </a:rPr>
              <a:t>Less</a:t>
            </a:r>
            <a:r>
              <a:rPr lang="de-DE" dirty="0">
                <a:solidFill>
                  <a:schemeClr val="bg2"/>
                </a:solidFill>
                <a:latin typeface="Red Hat Text Medium" panose="02010303040201060303" pitchFamily="2" charset="0"/>
                <a:ea typeface="Red Hat Text Medium" panose="02010303040201060303" pitchFamily="2" charset="0"/>
                <a:cs typeface="Red Hat Text Medium" panose="02010303040201060303" pitchFamily="2" charset="0"/>
              </a:rPr>
              <a:t> </a:t>
            </a:r>
            <a:r>
              <a:rPr lang="de-DE" b="0" i="1" dirty="0">
                <a:solidFill>
                  <a:schemeClr val="bg2"/>
                </a:solidFill>
                <a:latin typeface="Red Hat Text Medium" panose="02010303040201060303" pitchFamily="2" charset="0"/>
                <a:ea typeface="Red Hat Text Medium" panose="02010303040201060303" pitchFamily="2" charset="0"/>
                <a:cs typeface="Red Hat Text Medium" panose="02010303040201060303" pitchFamily="2" charset="0"/>
              </a:rPr>
              <a:t>Climate Acceptance </a:t>
            </a:r>
            <a:r>
              <a:rPr lang="de-DE" dirty="0">
                <a:solidFill>
                  <a:schemeClr val="bg2"/>
                </a:solidFill>
                <a:latin typeface="Red Hat Text Medium" panose="02010303040201060303" pitchFamily="2" charset="0"/>
                <a:ea typeface="Red Hat Text Medium" panose="02010303040201060303" pitchFamily="2" charset="0"/>
                <a:cs typeface="Red Hat Text Medium" panose="02010303040201060303" pitchFamily="2" charset="0"/>
              </a:rPr>
              <a:t>(H2b)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A2BFB34A-406C-4F18-B09A-70C3C1D7AA68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36350" t="43863" r="36065" b="48359"/>
          <a:stretch/>
        </p:blipFill>
        <p:spPr>
          <a:xfrm>
            <a:off x="11014447" y="6678000"/>
            <a:ext cx="638438" cy="180000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6844B828-4080-4F74-9D87-5E6C058FC278}"/>
              </a:ext>
            </a:extLst>
          </p:cNvPr>
          <p:cNvSpPr txBox="1"/>
          <p:nvPr/>
        </p:nvSpPr>
        <p:spPr>
          <a:xfrm>
            <a:off x="6171019" y="6390949"/>
            <a:ext cx="6180592" cy="363987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txBody>
          <a:bodyPr vert="horz" wrap="squar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1000"/>
              </a:spcBef>
            </a:pPr>
            <a:r>
              <a:rPr lang="de-DE" sz="1200" cap="none" dirty="0">
                <a:solidFill>
                  <a:schemeClr val="tx2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  <a:sym typeface="Montserrat" panose="00000500000000000000" pitchFamily="2" charset="0"/>
              </a:rPr>
              <a:t>Binary </a:t>
            </a:r>
            <a:r>
              <a:rPr lang="de-DE" sz="1200" cap="none" dirty="0" err="1">
                <a:solidFill>
                  <a:schemeClr val="tx2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  <a:sym typeface="Montserrat" panose="00000500000000000000" pitchFamily="2" charset="0"/>
              </a:rPr>
              <a:t>logistic</a:t>
            </a:r>
            <a:r>
              <a:rPr lang="de-DE" sz="1200" cap="none" dirty="0">
                <a:solidFill>
                  <a:schemeClr val="tx2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  <a:sym typeface="Montserrat" panose="00000500000000000000" pitchFamily="2" charset="0"/>
              </a:rPr>
              <a:t> </a:t>
            </a:r>
            <a:r>
              <a:rPr lang="de-DE" sz="1200" cap="none" dirty="0" err="1">
                <a:solidFill>
                  <a:schemeClr val="tx2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  <a:sym typeface="Montserrat" panose="00000500000000000000" pitchFamily="2" charset="0"/>
              </a:rPr>
              <a:t>regression</a:t>
            </a:r>
            <a:r>
              <a:rPr lang="de-DE" sz="1200" cap="none" dirty="0">
                <a:solidFill>
                  <a:schemeClr val="tx2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  <a:sym typeface="Montserrat" panose="00000500000000000000" pitchFamily="2" charset="0"/>
              </a:rPr>
              <a:t> </a:t>
            </a:r>
            <a:r>
              <a:rPr lang="de-DE" sz="1200" cap="none" dirty="0" err="1">
                <a:solidFill>
                  <a:schemeClr val="tx2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  <a:sym typeface="Montserrat" panose="00000500000000000000" pitchFamily="2" charset="0"/>
              </a:rPr>
              <a:t>model</a:t>
            </a:r>
            <a:r>
              <a:rPr lang="de-DE" sz="1200" cap="none" dirty="0">
                <a:solidFill>
                  <a:schemeClr val="tx2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  <a:sym typeface="Montserrat" panose="00000500000000000000" pitchFamily="2" charset="0"/>
              </a:rPr>
              <a:t>, </a:t>
            </a:r>
            <a:r>
              <a:rPr lang="de-DE" sz="1200" i="1" cap="none" dirty="0">
                <a:solidFill>
                  <a:schemeClr val="tx2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  <a:sym typeface="Montserrat" panose="00000500000000000000" pitchFamily="2" charset="0"/>
              </a:rPr>
              <a:t>N </a:t>
            </a:r>
            <a:r>
              <a:rPr lang="de-DE" sz="1200" dirty="0">
                <a:solidFill>
                  <a:schemeClr val="tx2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  <a:sym typeface="Montserrat" panose="00000500000000000000" pitchFamily="2" charset="0"/>
              </a:rPr>
              <a:t>= 4,363 </a:t>
            </a:r>
            <a:r>
              <a:rPr lang="de-DE" sz="1200" cap="none" dirty="0">
                <a:solidFill>
                  <a:schemeClr val="tx2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  <a:sym typeface="Montserrat" panose="00000500000000000000" pitchFamily="2" charset="0"/>
              </a:rPr>
              <a:t>, </a:t>
            </a:r>
            <a:r>
              <a:rPr lang="de-DE" sz="1200" i="1" dirty="0">
                <a:solidFill>
                  <a:schemeClr val="tx2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  <a:sym typeface="Montserrat" panose="00000500000000000000" pitchFamily="2" charset="0"/>
              </a:rPr>
              <a:t>R</a:t>
            </a:r>
            <a:r>
              <a:rPr lang="de-DE" sz="1200" baseline="30000" dirty="0">
                <a:solidFill>
                  <a:schemeClr val="tx2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  <a:sym typeface="Montserrat" panose="00000500000000000000" pitchFamily="2" charset="0"/>
              </a:rPr>
              <a:t>2</a:t>
            </a:r>
            <a:r>
              <a:rPr lang="de-DE" sz="1200" baseline="-25000" dirty="0">
                <a:solidFill>
                  <a:schemeClr val="tx2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  <a:sym typeface="Montserrat" panose="00000500000000000000" pitchFamily="2" charset="0"/>
              </a:rPr>
              <a:t>McFadden </a:t>
            </a:r>
            <a:r>
              <a:rPr lang="de-DE" sz="1200" dirty="0">
                <a:solidFill>
                  <a:schemeClr val="tx2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  <a:sym typeface="Montserrat" panose="00000500000000000000" pitchFamily="2" charset="0"/>
              </a:rPr>
              <a:t>= . 0.37</a:t>
            </a:r>
            <a:endParaRPr lang="de-DE" sz="1200" cap="none" dirty="0">
              <a:solidFill>
                <a:schemeClr val="tx2"/>
              </a:solidFill>
              <a:latin typeface="Red Hat Text" panose="02010303040201060303" pitchFamily="2" charset="0"/>
              <a:ea typeface="Red Hat Text" panose="02010303040201060303" pitchFamily="2" charset="0"/>
              <a:cs typeface="Red Hat Text" panose="02010303040201060303" pitchFamily="2" charset="0"/>
              <a:sym typeface="Montserrat" panose="00000500000000000000" pitchFamily="2" charset="0"/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B9E8D095-8F0E-4AE1-9D02-5D9C09B23E5E}"/>
              </a:ext>
            </a:extLst>
          </p:cNvPr>
          <p:cNvSpPr/>
          <p:nvPr/>
        </p:nvSpPr>
        <p:spPr>
          <a:xfrm>
            <a:off x="7516008" y="1448362"/>
            <a:ext cx="4521262" cy="1068591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e-DE" sz="1400" dirty="0">
              <a:solidFill>
                <a:schemeClr val="tx1"/>
              </a:solidFill>
            </a:endParaRP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4567FE23-2DC8-4AD1-BD6B-96B1A63FE052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3820"/>
          <a:stretch/>
        </p:blipFill>
        <p:spPr>
          <a:xfrm>
            <a:off x="79624" y="1494904"/>
            <a:ext cx="5978824" cy="4721574"/>
          </a:xfrm>
          <a:prstGeom prst="rect">
            <a:avLst/>
          </a:prstGeo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9EA3276F-25BF-453E-ADF6-B365AA2A4154}"/>
              </a:ext>
            </a:extLst>
          </p:cNvPr>
          <p:cNvSpPr txBox="1"/>
          <p:nvPr/>
        </p:nvSpPr>
        <p:spPr>
          <a:xfrm>
            <a:off x="79623" y="6379628"/>
            <a:ext cx="5741647" cy="504953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txBody>
          <a:bodyPr vert="horz" wrap="squar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1000"/>
              </a:spcBef>
            </a:pPr>
            <a:r>
              <a:rPr lang="de-DE" sz="1200" cap="none" dirty="0">
                <a:solidFill>
                  <a:schemeClr val="tx2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  <a:sym typeface="Montserrat" panose="00000500000000000000" pitchFamily="2" charset="0"/>
              </a:rPr>
              <a:t>Binary </a:t>
            </a:r>
            <a:r>
              <a:rPr lang="de-DE" sz="1200" cap="none" dirty="0" err="1">
                <a:solidFill>
                  <a:schemeClr val="tx2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  <a:sym typeface="Montserrat" panose="00000500000000000000" pitchFamily="2" charset="0"/>
              </a:rPr>
              <a:t>logistic</a:t>
            </a:r>
            <a:r>
              <a:rPr lang="de-DE" sz="1200" cap="none" dirty="0">
                <a:solidFill>
                  <a:schemeClr val="tx2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  <a:sym typeface="Montserrat" panose="00000500000000000000" pitchFamily="2" charset="0"/>
              </a:rPr>
              <a:t> </a:t>
            </a:r>
            <a:r>
              <a:rPr lang="de-DE" sz="1200" cap="none" dirty="0" err="1">
                <a:solidFill>
                  <a:schemeClr val="tx2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  <a:sym typeface="Montserrat" panose="00000500000000000000" pitchFamily="2" charset="0"/>
              </a:rPr>
              <a:t>regression</a:t>
            </a:r>
            <a:r>
              <a:rPr lang="de-DE" sz="1200" cap="none" dirty="0">
                <a:solidFill>
                  <a:schemeClr val="tx2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  <a:sym typeface="Montserrat" panose="00000500000000000000" pitchFamily="2" charset="0"/>
              </a:rPr>
              <a:t> </a:t>
            </a:r>
            <a:r>
              <a:rPr lang="de-DE" sz="1200" cap="none" dirty="0" err="1">
                <a:solidFill>
                  <a:schemeClr val="tx2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  <a:sym typeface="Montserrat" panose="00000500000000000000" pitchFamily="2" charset="0"/>
              </a:rPr>
              <a:t>model</a:t>
            </a:r>
            <a:r>
              <a:rPr lang="de-DE" sz="1200" cap="none" dirty="0">
                <a:solidFill>
                  <a:schemeClr val="tx2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  <a:sym typeface="Montserrat" panose="00000500000000000000" pitchFamily="2" charset="0"/>
              </a:rPr>
              <a:t>, </a:t>
            </a:r>
            <a:r>
              <a:rPr lang="de-DE" sz="1200" i="1" cap="none" dirty="0">
                <a:solidFill>
                  <a:schemeClr val="tx2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  <a:sym typeface="Montserrat" panose="00000500000000000000" pitchFamily="2" charset="0"/>
              </a:rPr>
              <a:t>N </a:t>
            </a:r>
            <a:r>
              <a:rPr lang="de-DE" sz="1200" dirty="0">
                <a:solidFill>
                  <a:schemeClr val="tx2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  <a:sym typeface="Montserrat" panose="00000500000000000000" pitchFamily="2" charset="0"/>
              </a:rPr>
              <a:t>= 4,363 </a:t>
            </a:r>
            <a:r>
              <a:rPr lang="de-DE" sz="1200" cap="none" dirty="0">
                <a:solidFill>
                  <a:schemeClr val="tx2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  <a:sym typeface="Montserrat" panose="00000500000000000000" pitchFamily="2" charset="0"/>
              </a:rPr>
              <a:t>, </a:t>
            </a:r>
            <a:r>
              <a:rPr lang="de-DE" sz="1200" i="1" dirty="0">
                <a:solidFill>
                  <a:schemeClr val="tx2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  <a:sym typeface="Montserrat" panose="00000500000000000000" pitchFamily="2" charset="0"/>
              </a:rPr>
              <a:t>R</a:t>
            </a:r>
            <a:r>
              <a:rPr lang="de-DE" sz="1200" baseline="30000" dirty="0">
                <a:solidFill>
                  <a:schemeClr val="tx2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  <a:sym typeface="Montserrat" panose="00000500000000000000" pitchFamily="2" charset="0"/>
              </a:rPr>
              <a:t>2</a:t>
            </a:r>
            <a:r>
              <a:rPr lang="de-DE" sz="1200" baseline="-25000" dirty="0">
                <a:solidFill>
                  <a:schemeClr val="tx2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  <a:sym typeface="Montserrat" panose="00000500000000000000" pitchFamily="2" charset="0"/>
              </a:rPr>
              <a:t>McFadden </a:t>
            </a:r>
            <a:r>
              <a:rPr lang="de-DE" sz="1200" dirty="0">
                <a:solidFill>
                  <a:schemeClr val="tx2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  <a:sym typeface="Montserrat" panose="00000500000000000000" pitchFamily="2" charset="0"/>
              </a:rPr>
              <a:t>= . 0.36</a:t>
            </a:r>
            <a:endParaRPr lang="de-DE" sz="1200" cap="none" dirty="0">
              <a:solidFill>
                <a:schemeClr val="tx2"/>
              </a:solidFill>
              <a:latin typeface="Red Hat Text" panose="02010303040201060303" pitchFamily="2" charset="0"/>
              <a:ea typeface="Red Hat Text" panose="02010303040201060303" pitchFamily="2" charset="0"/>
              <a:cs typeface="Red Hat Text" panose="02010303040201060303" pitchFamily="2" charset="0"/>
              <a:sym typeface="Montserrat" panose="00000500000000000000" pitchFamily="2" charset="0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BC049240-FAF6-4898-9846-417E3949113E}"/>
              </a:ext>
            </a:extLst>
          </p:cNvPr>
          <p:cNvSpPr/>
          <p:nvPr/>
        </p:nvSpPr>
        <p:spPr>
          <a:xfrm>
            <a:off x="880125" y="1448362"/>
            <a:ext cx="5149714" cy="2418006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8F386005-3FCD-4B37-9055-769EF9F5676C}"/>
              </a:ext>
            </a:extLst>
          </p:cNvPr>
          <p:cNvSpPr/>
          <p:nvPr/>
        </p:nvSpPr>
        <p:spPr>
          <a:xfrm>
            <a:off x="70767" y="1001956"/>
            <a:ext cx="5950213" cy="391992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>
                <a:solidFill>
                  <a:schemeClr val="tx2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Odds Ratios for Climate Acceptance (Model 1: No State-Level Detail)</a:t>
            </a:r>
            <a:endParaRPr lang="de-DE" sz="1400" dirty="0">
              <a:solidFill>
                <a:schemeClr val="tx2"/>
              </a:solidFill>
              <a:latin typeface="Red Hat Text" panose="02010303040201060303" pitchFamily="2" charset="0"/>
              <a:ea typeface="Red Hat Text" panose="02010303040201060303" pitchFamily="2" charset="0"/>
              <a:cs typeface="Red Hat Text" panose="02010303040201060303" pitchFamily="2" charset="0"/>
            </a:endParaRP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251102DB-6A1B-4C51-A6EB-F4ED4CB32479}"/>
              </a:ext>
            </a:extLst>
          </p:cNvPr>
          <p:cNvSpPr/>
          <p:nvPr/>
        </p:nvSpPr>
        <p:spPr>
          <a:xfrm>
            <a:off x="6171019" y="1013101"/>
            <a:ext cx="5950213" cy="391992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>
                <a:solidFill>
                  <a:schemeClr val="tx2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Odds Ratios for Climate Acceptance (Model 2: State-Level Detail)</a:t>
            </a:r>
            <a:endParaRPr lang="de-DE" sz="1400" dirty="0">
              <a:solidFill>
                <a:schemeClr val="tx2"/>
              </a:solidFill>
              <a:latin typeface="Red Hat Text" panose="02010303040201060303" pitchFamily="2" charset="0"/>
              <a:ea typeface="Red Hat Text" panose="02010303040201060303" pitchFamily="2" charset="0"/>
              <a:cs typeface="Red Hat Text" panose="020103030402010603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0621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58F5B837-718F-4106-BB88-C5A43A3C5036}"/>
              </a:ext>
            </a:extLst>
          </p:cNvPr>
          <p:cNvSpPr/>
          <p:nvPr/>
        </p:nvSpPr>
        <p:spPr>
          <a:xfrm>
            <a:off x="0" y="609601"/>
            <a:ext cx="12192000" cy="6248400"/>
          </a:xfrm>
          <a:prstGeom prst="rect">
            <a:avLst/>
          </a:prstGeom>
          <a:solidFill>
            <a:srgbClr val="FFFFFF"/>
          </a:solidFill>
          <a:ln w="381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e-DE" sz="1400" dirty="0">
              <a:solidFill>
                <a:schemeClr val="tx1"/>
              </a:solidFill>
            </a:endParaRP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F4C869C8-F741-47BB-9197-9A1141FEED7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27"/>
          <a:stretch/>
        </p:blipFill>
        <p:spPr>
          <a:xfrm>
            <a:off x="2107251" y="1067148"/>
            <a:ext cx="6890194" cy="5504864"/>
          </a:xfrm>
          <a:prstGeom prst="rect">
            <a:avLst/>
          </a:prstGeom>
        </p:spPr>
      </p:pic>
      <p:graphicFrame>
        <p:nvGraphicFramePr>
          <p:cNvPr id="3" name="Objekt 2" hidden="1">
            <a:extLst>
              <a:ext uri="{FF2B5EF4-FFF2-40B4-BE49-F238E27FC236}">
                <a16:creationId xmlns:a16="http://schemas.microsoft.com/office/drawing/2014/main" id="{D2CDB986-B796-4062-9371-66970A8817AA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682" name="think-cell Folie" r:id="rId6" imgW="429" imgH="429" progId="TCLayout.ActiveDocument.1">
                  <p:embed/>
                </p:oleObj>
              </mc:Choice>
              <mc:Fallback>
                <p:oleObj name="think-cell Folie" r:id="rId6" imgW="429" imgH="429" progId="TCLayout.ActiveDocument.1">
                  <p:embed/>
                  <p:pic>
                    <p:nvPicPr>
                      <p:cNvPr id="3" name="Objekt 2" hidden="1">
                        <a:extLst>
                          <a:ext uri="{FF2B5EF4-FFF2-40B4-BE49-F238E27FC236}">
                            <a16:creationId xmlns:a16="http://schemas.microsoft.com/office/drawing/2014/main" id="{D2CDB986-B796-4062-9371-66970A8817A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itel 1">
            <a:extLst>
              <a:ext uri="{FF2B5EF4-FFF2-40B4-BE49-F238E27FC236}">
                <a16:creationId xmlns:a16="http://schemas.microsoft.com/office/drawing/2014/main" id="{AA4F9638-3BFC-4182-A7E5-B57341207BA2}"/>
              </a:ext>
            </a:extLst>
          </p:cNvPr>
          <p:cNvSpPr txBox="1">
            <a:spLocks/>
          </p:cNvSpPr>
          <p:nvPr/>
        </p:nvSpPr>
        <p:spPr>
          <a:xfrm>
            <a:off x="363199" y="185844"/>
            <a:ext cx="11291596" cy="722377"/>
          </a:xfrm>
          <a:prstGeom prst="rect">
            <a:avLst/>
          </a:prstGeom>
        </p:spPr>
        <p:txBody>
          <a:bodyPr vert="horz"/>
          <a:lstStyle>
            <a:lvl1pPr algn="l" defTabSz="91441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b="1" i="0" kern="1200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defRPr>
            </a:lvl1pPr>
          </a:lstStyle>
          <a:p>
            <a:endParaRPr lang="de-DE" dirty="0">
              <a:solidFill>
                <a:schemeClr val="bg2"/>
              </a:solidFill>
              <a:latin typeface="Red Hat Text Medium" panose="02010303040201060303" pitchFamily="2" charset="0"/>
              <a:ea typeface="Red Hat Text Medium" panose="02010303040201060303" pitchFamily="2" charset="0"/>
              <a:cs typeface="Red Hat Text Medium" panose="02010303040201060303" pitchFamily="2" charset="0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DC64621E-1F4E-4F4A-8129-56C6990CDEE2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36350" t="43863" r="36065" b="48359"/>
          <a:stretch/>
        </p:blipFill>
        <p:spPr>
          <a:xfrm>
            <a:off x="11052000" y="6480000"/>
            <a:ext cx="638438" cy="180000"/>
          </a:xfrm>
          <a:prstGeom prst="rect">
            <a:avLst/>
          </a:prstGeom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C0D46C74-8170-4DBC-AD3B-778DE7DBD0D1}"/>
              </a:ext>
            </a:extLst>
          </p:cNvPr>
          <p:cNvSpPr/>
          <p:nvPr/>
        </p:nvSpPr>
        <p:spPr>
          <a:xfrm>
            <a:off x="2992290" y="1158852"/>
            <a:ext cx="5879104" cy="1401468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18" name="Titel 1">
            <a:extLst>
              <a:ext uri="{FF2B5EF4-FFF2-40B4-BE49-F238E27FC236}">
                <a16:creationId xmlns:a16="http://schemas.microsoft.com/office/drawing/2014/main" id="{42410988-87A4-4C3B-B21D-E398DF6E0AC0}"/>
              </a:ext>
            </a:extLst>
          </p:cNvPr>
          <p:cNvSpPr txBox="1">
            <a:spLocks/>
          </p:cNvSpPr>
          <p:nvPr/>
        </p:nvSpPr>
        <p:spPr>
          <a:xfrm>
            <a:off x="92532" y="137844"/>
            <a:ext cx="11291596" cy="722377"/>
          </a:xfrm>
          <a:prstGeom prst="rect">
            <a:avLst/>
          </a:prstGeom>
        </p:spPr>
        <p:txBody>
          <a:bodyPr vert="horz"/>
          <a:lstStyle>
            <a:lvl1pPr algn="l" defTabSz="91441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b="1" i="0" kern="1200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defRPr>
            </a:lvl1pPr>
          </a:lstStyle>
          <a:p>
            <a:r>
              <a:rPr lang="de-DE" dirty="0">
                <a:solidFill>
                  <a:schemeClr val="bg2"/>
                </a:solidFill>
                <a:latin typeface="Red Hat Text Medium" panose="02010303040201060303" pitchFamily="2" charset="0"/>
                <a:ea typeface="Red Hat Text Medium" panose="02010303040201060303" pitchFamily="2" charset="0"/>
                <a:cs typeface="Red Hat Text Medium" panose="02010303040201060303" pitchFamily="2" charset="0"/>
              </a:rPr>
              <a:t>AfD </a:t>
            </a:r>
            <a:r>
              <a:rPr lang="de-DE" dirty="0" err="1">
                <a:solidFill>
                  <a:schemeClr val="bg2"/>
                </a:solidFill>
                <a:latin typeface="Red Hat Text Medium" panose="02010303040201060303" pitchFamily="2" charset="0"/>
                <a:ea typeface="Red Hat Text Medium" panose="02010303040201060303" pitchFamily="2" charset="0"/>
                <a:cs typeface="Red Hat Text Medium" panose="02010303040201060303" pitchFamily="2" charset="0"/>
              </a:rPr>
              <a:t>Mainly</a:t>
            </a:r>
            <a:r>
              <a:rPr lang="de-DE" dirty="0">
                <a:solidFill>
                  <a:schemeClr val="bg2"/>
                </a:solidFill>
                <a:latin typeface="Red Hat Text Medium" panose="02010303040201060303" pitchFamily="2" charset="0"/>
                <a:ea typeface="Red Hat Text Medium" panose="02010303040201060303" pitchFamily="2" charset="0"/>
                <a:cs typeface="Red Hat Text Medium" panose="02010303040201060303" pitchFamily="2" charset="0"/>
              </a:rPr>
              <a:t> </a:t>
            </a:r>
            <a:r>
              <a:rPr lang="de-DE" dirty="0" err="1">
                <a:solidFill>
                  <a:schemeClr val="bg2"/>
                </a:solidFill>
                <a:latin typeface="Red Hat Text Medium" panose="02010303040201060303" pitchFamily="2" charset="0"/>
                <a:ea typeface="Red Hat Text Medium" panose="02010303040201060303" pitchFamily="2" charset="0"/>
                <a:cs typeface="Red Hat Text Medium" panose="02010303040201060303" pitchFamily="2" charset="0"/>
              </a:rPr>
              <a:t>Communicates</a:t>
            </a:r>
            <a:r>
              <a:rPr lang="de-DE" dirty="0">
                <a:solidFill>
                  <a:schemeClr val="bg2"/>
                </a:solidFill>
                <a:latin typeface="Red Hat Text Medium" panose="02010303040201060303" pitchFamily="2" charset="0"/>
                <a:ea typeface="Red Hat Text Medium" panose="02010303040201060303" pitchFamily="2" charset="0"/>
                <a:cs typeface="Red Hat Text Medium" panose="02010303040201060303" pitchFamily="2" charset="0"/>
              </a:rPr>
              <a:t> </a:t>
            </a:r>
            <a:r>
              <a:rPr lang="de-DE" i="1" dirty="0" err="1">
                <a:solidFill>
                  <a:schemeClr val="bg2"/>
                </a:solidFill>
                <a:latin typeface="Red Hat Text Medium" panose="02010303040201060303" pitchFamily="2" charset="0"/>
                <a:ea typeface="Red Hat Text Medium" panose="02010303040201060303" pitchFamily="2" charset="0"/>
                <a:cs typeface="Red Hat Text Medium" panose="02010303040201060303" pitchFamily="2" charset="0"/>
              </a:rPr>
              <a:t>Reponse</a:t>
            </a:r>
            <a:r>
              <a:rPr lang="de-DE" i="1" dirty="0">
                <a:solidFill>
                  <a:schemeClr val="bg2"/>
                </a:solidFill>
                <a:latin typeface="Red Hat Text Medium" panose="02010303040201060303" pitchFamily="2" charset="0"/>
                <a:ea typeface="Red Hat Text Medium" panose="02010303040201060303" pitchFamily="2" charset="0"/>
                <a:cs typeface="Red Hat Text Medium" panose="02010303040201060303" pitchFamily="2" charset="0"/>
              </a:rPr>
              <a:t> and </a:t>
            </a:r>
            <a:r>
              <a:rPr lang="de-DE" i="1" dirty="0" err="1">
                <a:solidFill>
                  <a:schemeClr val="bg2"/>
                </a:solidFill>
                <a:latin typeface="Red Hat Text Medium" panose="02010303040201060303" pitchFamily="2" charset="0"/>
                <a:ea typeface="Red Hat Text Medium" panose="02010303040201060303" pitchFamily="2" charset="0"/>
                <a:cs typeface="Red Hat Text Medium" panose="02010303040201060303" pitchFamily="2" charset="0"/>
              </a:rPr>
              <a:t>Process</a:t>
            </a:r>
            <a:r>
              <a:rPr lang="de-DE" i="1" dirty="0">
                <a:solidFill>
                  <a:schemeClr val="bg2"/>
                </a:solidFill>
                <a:latin typeface="Red Hat Text Medium" panose="02010303040201060303" pitchFamily="2" charset="0"/>
                <a:ea typeface="Red Hat Text Medium" panose="02010303040201060303" pitchFamily="2" charset="0"/>
                <a:cs typeface="Red Hat Text Medium" panose="02010303040201060303" pitchFamily="2" charset="0"/>
              </a:rPr>
              <a:t> </a:t>
            </a:r>
            <a:r>
              <a:rPr lang="de-DE" i="1" dirty="0" err="1">
                <a:solidFill>
                  <a:schemeClr val="bg2"/>
                </a:solidFill>
                <a:latin typeface="Red Hat Text Medium" panose="02010303040201060303" pitchFamily="2" charset="0"/>
                <a:ea typeface="Red Hat Text Medium" panose="02010303040201060303" pitchFamily="2" charset="0"/>
                <a:cs typeface="Red Hat Text Medium" panose="02010303040201060303" pitchFamily="2" charset="0"/>
              </a:rPr>
              <a:t>Skepticism</a:t>
            </a:r>
            <a:r>
              <a:rPr lang="de-DE" i="1" dirty="0">
                <a:solidFill>
                  <a:schemeClr val="bg2"/>
                </a:solidFill>
                <a:latin typeface="Red Hat Text Medium" panose="02010303040201060303" pitchFamily="2" charset="0"/>
                <a:ea typeface="Red Hat Text Medium" panose="02010303040201060303" pitchFamily="2" charset="0"/>
                <a:cs typeface="Red Hat Text Medium" panose="02010303040201060303" pitchFamily="2" charset="0"/>
              </a:rPr>
              <a:t> </a:t>
            </a:r>
            <a:r>
              <a:rPr lang="de-DE" dirty="0">
                <a:solidFill>
                  <a:schemeClr val="bg2"/>
                </a:solidFill>
                <a:latin typeface="Red Hat Text Medium" panose="02010303040201060303" pitchFamily="2" charset="0"/>
                <a:ea typeface="Red Hat Text Medium" panose="02010303040201060303" pitchFamily="2" charset="0"/>
                <a:cs typeface="Red Hat Text Medium" panose="02010303040201060303" pitchFamily="2" charset="0"/>
              </a:rPr>
              <a:t>(H3)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CF62B98A-3F11-40B2-9371-E01C7967CAFB}"/>
              </a:ext>
            </a:extLst>
          </p:cNvPr>
          <p:cNvSpPr/>
          <p:nvPr/>
        </p:nvSpPr>
        <p:spPr>
          <a:xfrm>
            <a:off x="2107251" y="720498"/>
            <a:ext cx="6890194" cy="391992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>
                <a:solidFill>
                  <a:schemeClr val="tx2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Odds Ratios for Predicting Skepticism Type in </a:t>
            </a:r>
            <a:r>
              <a:rPr lang="en-US" sz="1400" dirty="0" err="1">
                <a:solidFill>
                  <a:schemeClr val="tx2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AfD</a:t>
            </a:r>
            <a:r>
              <a:rPr lang="en-US" sz="1400" dirty="0">
                <a:solidFill>
                  <a:schemeClr val="tx2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 posts</a:t>
            </a:r>
            <a:endParaRPr lang="de-DE" sz="1400" dirty="0">
              <a:solidFill>
                <a:schemeClr val="tx2"/>
              </a:solidFill>
              <a:latin typeface="Red Hat Text" panose="02010303040201060303" pitchFamily="2" charset="0"/>
              <a:ea typeface="Red Hat Text" panose="02010303040201060303" pitchFamily="2" charset="0"/>
              <a:cs typeface="Red Hat Text" panose="02010303040201060303" pitchFamily="2" charset="0"/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EC691CAE-76A5-4DA9-A10D-E7A19E33649E}"/>
              </a:ext>
            </a:extLst>
          </p:cNvPr>
          <p:cNvSpPr txBox="1"/>
          <p:nvPr/>
        </p:nvSpPr>
        <p:spPr>
          <a:xfrm>
            <a:off x="1503680" y="6685534"/>
            <a:ext cx="10363200" cy="48836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r>
              <a:rPr lang="de-DE" sz="1200" dirty="0">
                <a:solidFill>
                  <a:schemeClr val="tx2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  <a:sym typeface="Montserrat" panose="00000500000000000000" pitchFamily="2" charset="0"/>
              </a:rPr>
              <a:t>Mixed </a:t>
            </a:r>
            <a:r>
              <a:rPr lang="de-DE" sz="1200" dirty="0" err="1">
                <a:solidFill>
                  <a:schemeClr val="tx2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  <a:sym typeface="Montserrat" panose="00000500000000000000" pitchFamily="2" charset="0"/>
              </a:rPr>
              <a:t>effects</a:t>
            </a:r>
            <a:r>
              <a:rPr lang="de-DE" sz="1200" dirty="0">
                <a:solidFill>
                  <a:schemeClr val="tx2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  <a:sym typeface="Montserrat" panose="00000500000000000000" pitchFamily="2" charset="0"/>
              </a:rPr>
              <a:t> </a:t>
            </a:r>
            <a:r>
              <a:rPr lang="de-DE" sz="1200" dirty="0" err="1">
                <a:solidFill>
                  <a:schemeClr val="tx2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  <a:sym typeface="Montserrat" panose="00000500000000000000" pitchFamily="2" charset="0"/>
              </a:rPr>
              <a:t>logistic</a:t>
            </a:r>
            <a:r>
              <a:rPr lang="de-DE" sz="1200" dirty="0">
                <a:solidFill>
                  <a:schemeClr val="tx2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  <a:sym typeface="Montserrat" panose="00000500000000000000" pitchFamily="2" charset="0"/>
              </a:rPr>
              <a:t> </a:t>
            </a:r>
            <a:r>
              <a:rPr lang="de-DE" sz="1200" dirty="0" err="1">
                <a:solidFill>
                  <a:schemeClr val="tx2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  <a:sym typeface="Montserrat" panose="00000500000000000000" pitchFamily="2" charset="0"/>
              </a:rPr>
              <a:t>regression</a:t>
            </a:r>
            <a:r>
              <a:rPr lang="de-DE" sz="1200" dirty="0">
                <a:solidFill>
                  <a:schemeClr val="tx2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  <a:sym typeface="Montserrat" panose="00000500000000000000" pitchFamily="2" charset="0"/>
              </a:rPr>
              <a:t> </a:t>
            </a:r>
            <a:r>
              <a:rPr lang="de-DE" sz="1200" dirty="0" err="1">
                <a:solidFill>
                  <a:schemeClr val="tx2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  <a:sym typeface="Montserrat" panose="00000500000000000000" pitchFamily="2" charset="0"/>
              </a:rPr>
              <a:t>model</a:t>
            </a:r>
            <a:r>
              <a:rPr lang="de-DE" sz="1200" dirty="0">
                <a:solidFill>
                  <a:schemeClr val="tx2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  <a:sym typeface="Montserrat" panose="00000500000000000000" pitchFamily="2" charset="0"/>
              </a:rPr>
              <a:t> (</a:t>
            </a:r>
            <a:r>
              <a:rPr lang="de-DE" sz="1200" dirty="0" err="1">
                <a:solidFill>
                  <a:schemeClr val="tx2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  <a:sym typeface="Montserrat" panose="00000500000000000000" pitchFamily="2" charset="0"/>
              </a:rPr>
              <a:t>random</a:t>
            </a:r>
            <a:r>
              <a:rPr lang="de-DE" sz="1200" dirty="0">
                <a:solidFill>
                  <a:schemeClr val="tx2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  <a:sym typeface="Montserrat" panose="00000500000000000000" pitchFamily="2" charset="0"/>
              </a:rPr>
              <a:t> </a:t>
            </a:r>
            <a:r>
              <a:rPr lang="de-DE" sz="1200" dirty="0" err="1">
                <a:solidFill>
                  <a:schemeClr val="tx2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  <a:sym typeface="Montserrat" panose="00000500000000000000" pitchFamily="2" charset="0"/>
              </a:rPr>
              <a:t>effect</a:t>
            </a:r>
            <a:r>
              <a:rPr lang="de-DE" sz="1200" dirty="0">
                <a:solidFill>
                  <a:schemeClr val="tx2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  <a:sym typeface="Montserrat" panose="00000500000000000000" pitchFamily="2" charset="0"/>
              </a:rPr>
              <a:t>: </a:t>
            </a:r>
            <a:r>
              <a:rPr lang="de-DE" sz="1200" dirty="0" err="1">
                <a:solidFill>
                  <a:schemeClr val="tx2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  <a:sym typeface="Montserrat" panose="00000500000000000000" pitchFamily="2" charset="0"/>
              </a:rPr>
              <a:t>account</a:t>
            </a:r>
            <a:r>
              <a:rPr lang="de-DE" sz="1200" dirty="0">
                <a:solidFill>
                  <a:schemeClr val="tx2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  <a:sym typeface="Montserrat" panose="00000500000000000000" pitchFamily="2" charset="0"/>
              </a:rPr>
              <a:t>), </a:t>
            </a:r>
            <a:r>
              <a:rPr lang="de-DE" sz="1200" i="1" dirty="0">
                <a:solidFill>
                  <a:schemeClr val="tx2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  <a:sym typeface="Montserrat" panose="00000500000000000000" pitchFamily="2" charset="0"/>
              </a:rPr>
              <a:t>N </a:t>
            </a:r>
            <a:r>
              <a:rPr lang="de-DE" sz="1200" dirty="0">
                <a:solidFill>
                  <a:schemeClr val="tx2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  <a:sym typeface="Montserrat" panose="00000500000000000000" pitchFamily="2" charset="0"/>
              </a:rPr>
              <a:t>= 895, marginal </a:t>
            </a:r>
            <a:r>
              <a:rPr lang="de-DE" sz="1200" i="1" dirty="0">
                <a:solidFill>
                  <a:schemeClr val="tx2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  <a:sym typeface="Montserrat" panose="00000500000000000000" pitchFamily="2" charset="0"/>
              </a:rPr>
              <a:t>R</a:t>
            </a:r>
            <a:r>
              <a:rPr lang="de-DE" sz="1200" dirty="0">
                <a:solidFill>
                  <a:schemeClr val="tx2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  <a:sym typeface="Montserrat" panose="00000500000000000000" pitchFamily="2" charset="0"/>
              </a:rPr>
              <a:t>2 = .514, </a:t>
            </a:r>
            <a:r>
              <a:rPr lang="de-DE" sz="1200" dirty="0" err="1">
                <a:solidFill>
                  <a:schemeClr val="tx2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  <a:sym typeface="Montserrat" panose="00000500000000000000" pitchFamily="2" charset="0"/>
              </a:rPr>
              <a:t>conditional</a:t>
            </a:r>
            <a:r>
              <a:rPr lang="de-DE" sz="1200" dirty="0">
                <a:solidFill>
                  <a:schemeClr val="tx2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  <a:sym typeface="Montserrat" panose="00000500000000000000" pitchFamily="2" charset="0"/>
              </a:rPr>
              <a:t> </a:t>
            </a:r>
            <a:r>
              <a:rPr lang="de-DE" sz="1200" i="1" dirty="0">
                <a:solidFill>
                  <a:schemeClr val="tx2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  <a:sym typeface="Montserrat" panose="00000500000000000000" pitchFamily="2" charset="0"/>
              </a:rPr>
              <a:t>R</a:t>
            </a:r>
            <a:r>
              <a:rPr lang="de-DE" sz="1200" dirty="0">
                <a:solidFill>
                  <a:schemeClr val="tx2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  <a:sym typeface="Montserrat" panose="00000500000000000000" pitchFamily="2" charset="0"/>
              </a:rPr>
              <a:t>2 = .543, AIC = 2470.70</a:t>
            </a:r>
            <a:br>
              <a:rPr lang="de-DE" sz="1200" dirty="0">
                <a:solidFill>
                  <a:schemeClr val="tx2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  <a:sym typeface="Montserrat" panose="00000500000000000000" pitchFamily="2" charset="0"/>
              </a:rPr>
            </a:br>
            <a:endParaRPr lang="de-DE" sz="1200" cap="none" dirty="0">
              <a:solidFill>
                <a:schemeClr val="tx2"/>
              </a:solidFill>
              <a:latin typeface="Red Hat Text" panose="02010303040201060303" pitchFamily="2" charset="0"/>
              <a:ea typeface="Red Hat Text" panose="02010303040201060303" pitchFamily="2" charset="0"/>
              <a:cs typeface="Red Hat Text" panose="02010303040201060303" pitchFamily="2" charset="0"/>
              <a:sym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6494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>
            <a:extLst>
              <a:ext uri="{FF2B5EF4-FFF2-40B4-BE49-F238E27FC236}">
                <a16:creationId xmlns:a16="http://schemas.microsoft.com/office/drawing/2014/main" id="{D2CDB986-B796-4062-9371-66970A8817AA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600" name="think-cell Folie" r:id="rId5" imgW="429" imgH="429" progId="TCLayout.ActiveDocument.1">
                  <p:embed/>
                </p:oleObj>
              </mc:Choice>
              <mc:Fallback>
                <p:oleObj name="think-cell Folie" r:id="rId5" imgW="429" imgH="429" progId="TCLayout.ActiveDocument.1">
                  <p:embed/>
                  <p:pic>
                    <p:nvPicPr>
                      <p:cNvPr id="3" name="Objekt 2" hidden="1">
                        <a:extLst>
                          <a:ext uri="{FF2B5EF4-FFF2-40B4-BE49-F238E27FC236}">
                            <a16:creationId xmlns:a16="http://schemas.microsoft.com/office/drawing/2014/main" id="{D2CDB986-B796-4062-9371-66970A8817A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itel 1">
            <a:extLst>
              <a:ext uri="{FF2B5EF4-FFF2-40B4-BE49-F238E27FC236}">
                <a16:creationId xmlns:a16="http://schemas.microsoft.com/office/drawing/2014/main" id="{AA4F9638-3BFC-4182-A7E5-B57341207BA2}"/>
              </a:ext>
            </a:extLst>
          </p:cNvPr>
          <p:cNvSpPr txBox="1">
            <a:spLocks/>
          </p:cNvSpPr>
          <p:nvPr/>
        </p:nvSpPr>
        <p:spPr>
          <a:xfrm>
            <a:off x="363199" y="185844"/>
            <a:ext cx="11291596" cy="722377"/>
          </a:xfrm>
          <a:prstGeom prst="rect">
            <a:avLst/>
          </a:prstGeom>
        </p:spPr>
        <p:txBody>
          <a:bodyPr vert="horz"/>
          <a:lstStyle>
            <a:lvl1pPr algn="l" defTabSz="91441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b="1" i="0" kern="1200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defRPr>
            </a:lvl1pPr>
          </a:lstStyle>
          <a:p>
            <a:endParaRPr lang="de-DE" dirty="0">
              <a:solidFill>
                <a:schemeClr val="bg2"/>
              </a:solidFill>
              <a:latin typeface="Red Hat Text Medium" panose="02010303040201060303" pitchFamily="2" charset="0"/>
              <a:ea typeface="Red Hat Text Medium" panose="02010303040201060303" pitchFamily="2" charset="0"/>
              <a:cs typeface="Red Hat Text Medium" panose="02010303040201060303" pitchFamily="2" charset="0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B261C7EB-3550-47F9-813B-D1DAB4D58AE4}"/>
              </a:ext>
            </a:extLst>
          </p:cNvPr>
          <p:cNvSpPr txBox="1"/>
          <p:nvPr/>
        </p:nvSpPr>
        <p:spPr>
          <a:xfrm>
            <a:off x="363199" y="6415816"/>
            <a:ext cx="5354180" cy="48836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1000"/>
              </a:spcBef>
            </a:pPr>
            <a:r>
              <a:rPr lang="de-DE" sz="1400" dirty="0" err="1">
                <a:solidFill>
                  <a:srgbClr val="FFFFFF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  <a:sym typeface="Montserrat" panose="00000500000000000000" pitchFamily="2" charset="0"/>
              </a:rPr>
              <a:t>Preliminary</a:t>
            </a:r>
            <a:r>
              <a:rPr lang="de-DE" sz="1400" dirty="0">
                <a:solidFill>
                  <a:srgbClr val="FFFFFF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  <a:sym typeface="Montserrat" panose="00000500000000000000" pitchFamily="2" charset="0"/>
              </a:rPr>
              <a:t> </a:t>
            </a:r>
            <a:r>
              <a:rPr lang="de-DE" sz="1400" dirty="0" err="1">
                <a:solidFill>
                  <a:srgbClr val="FFFFFF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  <a:sym typeface="Montserrat" panose="00000500000000000000" pitchFamily="2" charset="0"/>
              </a:rPr>
              <a:t>results</a:t>
            </a:r>
            <a:r>
              <a:rPr lang="de-DE" sz="1400" dirty="0">
                <a:solidFill>
                  <a:srgbClr val="FFFFFF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  <a:sym typeface="Montserrat" panose="00000500000000000000" pitchFamily="2" charset="0"/>
              </a:rPr>
              <a:t> </a:t>
            </a:r>
            <a:r>
              <a:rPr lang="de-DE" sz="1400" dirty="0" err="1">
                <a:solidFill>
                  <a:srgbClr val="FFFFFF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  <a:sym typeface="Montserrat" panose="00000500000000000000" pitchFamily="2" charset="0"/>
              </a:rPr>
              <a:t>fom</a:t>
            </a:r>
            <a:r>
              <a:rPr lang="de-DE" sz="1400" dirty="0">
                <a:solidFill>
                  <a:srgbClr val="FFFFFF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  <a:sym typeface="Montserrat" panose="00000500000000000000" pitchFamily="2" charset="0"/>
              </a:rPr>
              <a:t> </a:t>
            </a:r>
            <a:r>
              <a:rPr lang="de-DE" sz="1400" dirty="0" err="1">
                <a:solidFill>
                  <a:srgbClr val="FFFFFF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  <a:sym typeface="Montserrat" panose="00000500000000000000" pitchFamily="2" charset="0"/>
              </a:rPr>
              <a:t>manual</a:t>
            </a:r>
            <a:r>
              <a:rPr lang="de-DE" sz="1400" dirty="0">
                <a:solidFill>
                  <a:srgbClr val="FFFFFF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  <a:sym typeface="Montserrat" panose="00000500000000000000" pitchFamily="2" charset="0"/>
              </a:rPr>
              <a:t> </a:t>
            </a:r>
            <a:r>
              <a:rPr lang="de-DE" sz="1400" dirty="0" err="1">
                <a:solidFill>
                  <a:srgbClr val="FFFFFF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  <a:sym typeface="Montserrat" panose="00000500000000000000" pitchFamily="2" charset="0"/>
              </a:rPr>
              <a:t>labelled</a:t>
            </a:r>
            <a:r>
              <a:rPr lang="de-DE" sz="1400" dirty="0">
                <a:solidFill>
                  <a:srgbClr val="FFFFFF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  <a:sym typeface="Montserrat" panose="00000500000000000000" pitchFamily="2" charset="0"/>
              </a:rPr>
              <a:t> subsample (</a:t>
            </a:r>
            <a:r>
              <a:rPr lang="de-DE" sz="1400" i="1" dirty="0">
                <a:solidFill>
                  <a:srgbClr val="FFFFFF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  <a:sym typeface="Montserrat" panose="00000500000000000000" pitchFamily="2" charset="0"/>
              </a:rPr>
              <a:t>N</a:t>
            </a:r>
            <a:r>
              <a:rPr lang="de-DE" sz="1400" dirty="0">
                <a:solidFill>
                  <a:srgbClr val="FFFFFF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  <a:sym typeface="Montserrat" panose="00000500000000000000" pitchFamily="2" charset="0"/>
              </a:rPr>
              <a:t> = 6,000)</a:t>
            </a:r>
            <a:endParaRPr lang="de-DE" sz="1400" cap="none" dirty="0">
              <a:solidFill>
                <a:srgbClr val="FFFFFF"/>
              </a:solidFill>
              <a:latin typeface="Red Hat Text" panose="02010303040201060303" pitchFamily="2" charset="0"/>
              <a:ea typeface="Red Hat Text" panose="02010303040201060303" pitchFamily="2" charset="0"/>
              <a:cs typeface="Red Hat Text" panose="02010303040201060303" pitchFamily="2" charset="0"/>
              <a:sym typeface="Montserrat" panose="00000500000000000000" pitchFamily="2" charset="0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DC64621E-1F4E-4F4A-8129-56C6990CDEE2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36350" t="43863" r="36065" b="48359"/>
          <a:stretch/>
        </p:blipFill>
        <p:spPr>
          <a:xfrm>
            <a:off x="11052000" y="6480000"/>
            <a:ext cx="638438" cy="180000"/>
          </a:xfrm>
          <a:prstGeom prst="rect">
            <a:avLst/>
          </a:prstGeom>
        </p:spPr>
      </p:pic>
      <p:sp>
        <p:nvSpPr>
          <p:cNvPr id="18" name="Titel 1">
            <a:extLst>
              <a:ext uri="{FF2B5EF4-FFF2-40B4-BE49-F238E27FC236}">
                <a16:creationId xmlns:a16="http://schemas.microsoft.com/office/drawing/2014/main" id="{42410988-87A4-4C3B-B21D-E398DF6E0AC0}"/>
              </a:ext>
            </a:extLst>
          </p:cNvPr>
          <p:cNvSpPr txBox="1">
            <a:spLocks/>
          </p:cNvSpPr>
          <p:nvPr/>
        </p:nvSpPr>
        <p:spPr>
          <a:xfrm>
            <a:off x="255370" y="471876"/>
            <a:ext cx="11291596" cy="722377"/>
          </a:xfrm>
          <a:prstGeom prst="rect">
            <a:avLst/>
          </a:prstGeom>
        </p:spPr>
        <p:txBody>
          <a:bodyPr vert="horz"/>
          <a:lstStyle>
            <a:lvl1pPr algn="l" defTabSz="91441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b="1" i="0" kern="1200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defRPr>
            </a:lvl1pPr>
          </a:lstStyle>
          <a:p>
            <a:r>
              <a:rPr lang="en-US" dirty="0">
                <a:solidFill>
                  <a:schemeClr val="bg2"/>
                </a:solidFill>
                <a:latin typeface="Red Hat Text Medium" panose="02010303040201060303" pitchFamily="2" charset="0"/>
                <a:ea typeface="Red Hat Text Medium" panose="02010303040201060303" pitchFamily="2" charset="0"/>
                <a:cs typeface="Red Hat Text Medium" panose="02010303040201060303" pitchFamily="2" charset="0"/>
              </a:rPr>
              <a:t>Glimpse in </a:t>
            </a:r>
            <a:r>
              <a:rPr lang="en-US" i="1" dirty="0">
                <a:solidFill>
                  <a:schemeClr val="bg2"/>
                </a:solidFill>
                <a:latin typeface="Red Hat Text Medium" panose="02010303040201060303" pitchFamily="2" charset="0"/>
                <a:ea typeface="Red Hat Text Medium" panose="02010303040201060303" pitchFamily="2" charset="0"/>
                <a:cs typeface="Red Hat Text Medium" panose="02010303040201060303" pitchFamily="2" charset="0"/>
              </a:rPr>
              <a:t>Topics </a:t>
            </a:r>
            <a:r>
              <a:rPr lang="en-US" dirty="0">
                <a:solidFill>
                  <a:schemeClr val="bg2"/>
                </a:solidFill>
                <a:latin typeface="Red Hat Text Medium" panose="02010303040201060303" pitchFamily="2" charset="0"/>
                <a:ea typeface="Red Hat Text Medium" panose="02010303040201060303" pitchFamily="2" charset="0"/>
                <a:cs typeface="Red Hat Text Medium" panose="02010303040201060303" pitchFamily="2" charset="0"/>
              </a:rPr>
              <a:t>Through Which CCS is Realized (Work in Progress)</a:t>
            </a:r>
          </a:p>
        </p:txBody>
      </p:sp>
      <p:graphicFrame>
        <p:nvGraphicFramePr>
          <p:cNvPr id="8" name="Tabelle 7">
            <a:extLst>
              <a:ext uri="{FF2B5EF4-FFF2-40B4-BE49-F238E27FC236}">
                <a16:creationId xmlns:a16="http://schemas.microsoft.com/office/drawing/2014/main" id="{CC8085ED-F56D-4388-93C8-14E613675F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1349999"/>
              </p:ext>
            </p:extLst>
          </p:nvPr>
        </p:nvGraphicFramePr>
        <p:xfrm>
          <a:off x="385464" y="1513353"/>
          <a:ext cx="10727999" cy="2784894"/>
        </p:xfrm>
        <a:graphic>
          <a:graphicData uri="http://schemas.openxmlformats.org/drawingml/2006/table">
            <a:tbl>
              <a:tblPr/>
              <a:tblGrid>
                <a:gridCol w="2119019">
                  <a:extLst>
                    <a:ext uri="{9D8B030D-6E8A-4147-A177-3AD203B41FA5}">
                      <a16:colId xmlns:a16="http://schemas.microsoft.com/office/drawing/2014/main" val="3378180091"/>
                    </a:ext>
                  </a:extLst>
                </a:gridCol>
                <a:gridCol w="1434830">
                  <a:extLst>
                    <a:ext uri="{9D8B030D-6E8A-4147-A177-3AD203B41FA5}">
                      <a16:colId xmlns:a16="http://schemas.microsoft.com/office/drawing/2014/main" val="3798510472"/>
                    </a:ext>
                  </a:extLst>
                </a:gridCol>
                <a:gridCol w="1434830">
                  <a:extLst>
                    <a:ext uri="{9D8B030D-6E8A-4147-A177-3AD203B41FA5}">
                      <a16:colId xmlns:a16="http://schemas.microsoft.com/office/drawing/2014/main" val="4240176401"/>
                    </a:ext>
                  </a:extLst>
                </a:gridCol>
                <a:gridCol w="1434830">
                  <a:extLst>
                    <a:ext uri="{9D8B030D-6E8A-4147-A177-3AD203B41FA5}">
                      <a16:colId xmlns:a16="http://schemas.microsoft.com/office/drawing/2014/main" val="101685427"/>
                    </a:ext>
                  </a:extLst>
                </a:gridCol>
                <a:gridCol w="1434830">
                  <a:extLst>
                    <a:ext uri="{9D8B030D-6E8A-4147-A177-3AD203B41FA5}">
                      <a16:colId xmlns:a16="http://schemas.microsoft.com/office/drawing/2014/main" val="908650499"/>
                    </a:ext>
                  </a:extLst>
                </a:gridCol>
                <a:gridCol w="1434830">
                  <a:extLst>
                    <a:ext uri="{9D8B030D-6E8A-4147-A177-3AD203B41FA5}">
                      <a16:colId xmlns:a16="http://schemas.microsoft.com/office/drawing/2014/main" val="828762410"/>
                    </a:ext>
                  </a:extLst>
                </a:gridCol>
                <a:gridCol w="1434830">
                  <a:extLst>
                    <a:ext uri="{9D8B030D-6E8A-4147-A177-3AD203B41FA5}">
                      <a16:colId xmlns:a16="http://schemas.microsoft.com/office/drawing/2014/main" val="3023727335"/>
                    </a:ext>
                  </a:extLst>
                </a:gridCol>
              </a:tblGrid>
              <a:tr h="291843">
                <a:tc>
                  <a:txBody>
                    <a:bodyPr/>
                    <a:lstStyle/>
                    <a:p>
                      <a:pPr algn="l" fontAlgn="b"/>
                      <a:r>
                        <a:rPr lang="de-DE" sz="2000" b="0" i="0" u="none" strike="noStrike" dirty="0">
                          <a:solidFill>
                            <a:srgbClr val="FFFFFF"/>
                          </a:solidFill>
                          <a:effectLst/>
                          <a:latin typeface="Red Hat Text" panose="02010303040201060303" pitchFamily="2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07289"/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ctr" fontAlgn="b"/>
                      <a:r>
                        <a:rPr lang="de-DE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Red Hat Text" panose="02010303040201060303" pitchFamily="2" charset="0"/>
                        </a:rPr>
                        <a:t>Most Frequent Topics</a:t>
                      </a:r>
                    </a:p>
                  </a:txBody>
                  <a:tcPr marL="6949" marR="6949" marT="69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0728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9399721"/>
                  </a:ext>
                </a:extLst>
              </a:tr>
              <a:tr h="583685">
                <a:tc>
                  <a:txBody>
                    <a:bodyPr/>
                    <a:lstStyle/>
                    <a:p>
                      <a:pPr algn="l" fontAlgn="b"/>
                      <a:r>
                        <a:rPr lang="de-DE" sz="2000" b="0" i="0" u="none" strike="noStrike" dirty="0">
                          <a:solidFill>
                            <a:srgbClr val="FFFFFF"/>
                          </a:solidFill>
                          <a:effectLst/>
                          <a:latin typeface="Red Hat Text" panose="02010303040201060303" pitchFamily="2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0728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FFFFFF"/>
                          </a:solidFill>
                          <a:effectLst/>
                          <a:latin typeface="Red Hat Text" panose="02010303040201060303" pitchFamily="2" charset="0"/>
                        </a:rPr>
                        <a:t>Energy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0728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2000" b="0" i="0" u="none" strike="noStrike" dirty="0">
                          <a:solidFill>
                            <a:srgbClr val="FFFFFF"/>
                          </a:solidFill>
                          <a:effectLst/>
                          <a:latin typeface="Red Hat Text" panose="02010303040201060303" pitchFamily="2" charset="0"/>
                        </a:rPr>
                        <a:t>Transport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0728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FFFFFF"/>
                          </a:solidFill>
                          <a:effectLst/>
                          <a:latin typeface="Red Hat Text" panose="02010303040201060303" pitchFamily="2" charset="0"/>
                        </a:rPr>
                        <a:t>Global warming 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0728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2000" b="0" i="0" u="none" strike="noStrike" dirty="0">
                          <a:solidFill>
                            <a:srgbClr val="FFFFFF"/>
                          </a:solidFill>
                          <a:effectLst/>
                          <a:latin typeface="Red Hat Text" panose="02010303040201060303" pitchFamily="2" charset="0"/>
                        </a:rPr>
                        <a:t>General </a:t>
                      </a:r>
                      <a:r>
                        <a:rPr lang="de-DE" sz="2000" b="0" i="0" u="none" strike="noStrike" dirty="0" err="1">
                          <a:solidFill>
                            <a:srgbClr val="FFFFFF"/>
                          </a:solidFill>
                          <a:effectLst/>
                          <a:latin typeface="Red Hat Text" panose="02010303040201060303" pitchFamily="2" charset="0"/>
                        </a:rPr>
                        <a:t>Criticism</a:t>
                      </a:r>
                      <a:r>
                        <a:rPr lang="de-DE" sz="2000" b="0" i="0" u="none" strike="noStrike" dirty="0">
                          <a:solidFill>
                            <a:srgbClr val="FFFFFF"/>
                          </a:solidFill>
                          <a:effectLst/>
                          <a:latin typeface="Red Hat Text" panose="02010303040201060303" pitchFamily="2" charset="0"/>
                        </a:rPr>
                        <a:t> </a:t>
                      </a:r>
                      <a:r>
                        <a:rPr lang="de-DE" sz="2000" b="0" i="0" u="none" strike="noStrike" dirty="0" err="1">
                          <a:solidFill>
                            <a:srgbClr val="FFFFFF"/>
                          </a:solidFill>
                          <a:effectLst/>
                          <a:latin typeface="Red Hat Text" panose="02010303040201060303" pitchFamily="2" charset="0"/>
                        </a:rPr>
                        <a:t>of</a:t>
                      </a:r>
                      <a:r>
                        <a:rPr lang="de-DE" sz="2000" b="0" i="0" u="none" strike="noStrike" dirty="0">
                          <a:solidFill>
                            <a:srgbClr val="FFFFFF"/>
                          </a:solidFill>
                          <a:effectLst/>
                          <a:latin typeface="Red Hat Text" panose="02010303040201060303" pitchFamily="2" charset="0"/>
                        </a:rPr>
                        <a:t> </a:t>
                      </a:r>
                      <a:r>
                        <a:rPr lang="de-DE" sz="2000" b="0" i="0" u="none" strike="noStrike" dirty="0" err="1">
                          <a:solidFill>
                            <a:srgbClr val="FFFFFF"/>
                          </a:solidFill>
                          <a:effectLst/>
                          <a:latin typeface="Red Hat Text" panose="02010303040201060303" pitchFamily="2" charset="0"/>
                        </a:rPr>
                        <a:t>Opponents</a:t>
                      </a:r>
                      <a:endParaRPr lang="de-DE" sz="2000" b="0" i="0" u="none" strike="noStrike" dirty="0">
                        <a:solidFill>
                          <a:srgbClr val="FFFFFF"/>
                        </a:solidFill>
                        <a:effectLst/>
                        <a:latin typeface="Red Hat Text" panose="02010303040201060303" pitchFamily="2" charset="0"/>
                      </a:endParaRP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0728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2000" b="0" i="0" u="none" strike="noStrike">
                          <a:solidFill>
                            <a:srgbClr val="FFFFFF"/>
                          </a:solidFill>
                          <a:effectLst/>
                          <a:latin typeface="Red Hat Text" panose="02010303040201060303" pitchFamily="2" charset="0"/>
                        </a:rPr>
                        <a:t>Economy &amp; Industry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0728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2000" b="0" i="0" u="none" strike="noStrike">
                          <a:solidFill>
                            <a:srgbClr val="FFFFFF"/>
                          </a:solidFill>
                          <a:effectLst/>
                          <a:latin typeface="Red Hat Text" panose="02010303040201060303" pitchFamily="2" charset="0"/>
                        </a:rPr>
                        <a:t>Total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0728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8899280"/>
                  </a:ext>
                </a:extLst>
              </a:tr>
              <a:tr h="291843">
                <a:tc>
                  <a:txBody>
                    <a:bodyPr/>
                    <a:lstStyle/>
                    <a:p>
                      <a:pPr algn="l" fontAlgn="b"/>
                      <a:r>
                        <a:rPr lang="de-DE" sz="2000" b="0" i="0" u="none" strike="noStrike">
                          <a:solidFill>
                            <a:srgbClr val="FFFFFF"/>
                          </a:solidFill>
                          <a:effectLst/>
                          <a:latin typeface="Red Hat Text" panose="02010303040201060303" pitchFamily="2" charset="0"/>
                        </a:rPr>
                        <a:t>Climate Skepticism</a:t>
                      </a:r>
                    </a:p>
                  </a:txBody>
                  <a:tcPr marL="6949" marR="6949" marT="694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50728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2000" b="0" i="0" u="none" strike="noStrike" dirty="0">
                          <a:solidFill>
                            <a:srgbClr val="FFFFFF"/>
                          </a:solidFill>
                          <a:effectLst/>
                          <a:latin typeface="Red Hat Text" panose="02010303040201060303" pitchFamily="2" charset="0"/>
                        </a:rPr>
                        <a:t>21% (39)</a:t>
                      </a:r>
                    </a:p>
                  </a:txBody>
                  <a:tcPr marL="6949" marR="6949" marT="694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2000" b="0" i="0" u="none" strike="noStrike" dirty="0">
                          <a:solidFill>
                            <a:srgbClr val="FFFFFF"/>
                          </a:solidFill>
                          <a:effectLst/>
                          <a:latin typeface="Red Hat Text" panose="02010303040201060303" pitchFamily="2" charset="0"/>
                        </a:rPr>
                        <a:t>9% (17)</a:t>
                      </a:r>
                    </a:p>
                  </a:txBody>
                  <a:tcPr marL="6949" marR="6949" marT="694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50728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2000" b="0" i="0" u="none" strike="noStrike" dirty="0">
                          <a:solidFill>
                            <a:srgbClr val="FFFFFF"/>
                          </a:solidFill>
                          <a:effectLst/>
                          <a:latin typeface="Red Hat Text" panose="02010303040201060303" pitchFamily="2" charset="0"/>
                        </a:rPr>
                        <a:t>2% (4)</a:t>
                      </a:r>
                    </a:p>
                  </a:txBody>
                  <a:tcPr marL="6949" marR="6949" marT="694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50728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2000" b="0" i="0" u="none" strike="noStrike" dirty="0">
                          <a:solidFill>
                            <a:srgbClr val="FFFFFF"/>
                          </a:solidFill>
                          <a:effectLst/>
                          <a:latin typeface="Red Hat Text" panose="02010303040201060303" pitchFamily="2" charset="0"/>
                        </a:rPr>
                        <a:t>19% (36)</a:t>
                      </a:r>
                    </a:p>
                  </a:txBody>
                  <a:tcPr marL="6949" marR="6949" marT="694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2000" b="0" i="0" u="none" strike="noStrike" dirty="0">
                          <a:solidFill>
                            <a:srgbClr val="FFFFFF"/>
                          </a:solidFill>
                          <a:effectLst/>
                          <a:latin typeface="Red Hat Text" panose="02010303040201060303" pitchFamily="2" charset="0"/>
                        </a:rPr>
                        <a:t>8% (16)</a:t>
                      </a:r>
                    </a:p>
                  </a:txBody>
                  <a:tcPr marL="6949" marR="6949" marT="694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50728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2000" b="0" i="0" u="none" strike="noStrike">
                          <a:solidFill>
                            <a:srgbClr val="FFFFFF"/>
                          </a:solidFill>
                          <a:effectLst/>
                          <a:latin typeface="Red Hat Text" panose="02010303040201060303" pitchFamily="2" charset="0"/>
                        </a:rPr>
                        <a:t>190</a:t>
                      </a:r>
                    </a:p>
                  </a:txBody>
                  <a:tcPr marL="6949" marR="6949" marT="694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50728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2793498"/>
                  </a:ext>
                </a:extLst>
              </a:tr>
              <a:tr h="291843">
                <a:tc>
                  <a:txBody>
                    <a:bodyPr/>
                    <a:lstStyle/>
                    <a:p>
                      <a:pPr algn="l" fontAlgn="b"/>
                      <a:r>
                        <a:rPr lang="de-DE" sz="2000" b="0" i="0" u="none" strike="noStrike">
                          <a:solidFill>
                            <a:srgbClr val="FFFFFF"/>
                          </a:solidFill>
                          <a:effectLst/>
                          <a:latin typeface="Red Hat Text" panose="02010303040201060303" pitchFamily="2" charset="0"/>
                        </a:rPr>
                        <a:t>Response </a:t>
                      </a:r>
                    </a:p>
                  </a:txBody>
                  <a:tcPr marL="166767" marR="6949" marT="69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0728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2000" b="0" i="0" u="none" strike="noStrike" dirty="0">
                          <a:solidFill>
                            <a:srgbClr val="FFFFFF"/>
                          </a:solidFill>
                          <a:effectLst/>
                          <a:latin typeface="Red Hat Text" panose="02010303040201060303" pitchFamily="2" charset="0"/>
                        </a:rPr>
                        <a:t>27% (37)</a:t>
                      </a:r>
                    </a:p>
                  </a:txBody>
                  <a:tcPr marL="6949" marR="6949" marT="69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2000" b="0" i="0" u="none" strike="noStrike" dirty="0">
                          <a:solidFill>
                            <a:srgbClr val="FFFFFF"/>
                          </a:solidFill>
                          <a:effectLst/>
                          <a:latin typeface="Red Hat Text" panose="02010303040201060303" pitchFamily="2" charset="0"/>
                        </a:rPr>
                        <a:t>13% (17)</a:t>
                      </a:r>
                    </a:p>
                  </a:txBody>
                  <a:tcPr marL="6949" marR="6949" marT="69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0728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2000" b="0" i="0" u="none" strike="noStrike" dirty="0">
                          <a:solidFill>
                            <a:srgbClr val="FFFFFF"/>
                          </a:solidFill>
                          <a:effectLst/>
                          <a:latin typeface="Red Hat Text" panose="02010303040201060303" pitchFamily="2" charset="0"/>
                        </a:rPr>
                        <a:t>0</a:t>
                      </a:r>
                    </a:p>
                  </a:txBody>
                  <a:tcPr marL="6949" marR="6949" marT="69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0728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2000" b="0" i="0" u="none" strike="noStrike" dirty="0">
                          <a:solidFill>
                            <a:srgbClr val="FFFFFF"/>
                          </a:solidFill>
                          <a:effectLst/>
                          <a:latin typeface="Red Hat Text" panose="02010303040201060303" pitchFamily="2" charset="0"/>
                        </a:rPr>
                        <a:t>11% (15)</a:t>
                      </a:r>
                    </a:p>
                  </a:txBody>
                  <a:tcPr marL="6949" marR="6949" marT="69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0728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2000" b="0" i="0" u="none" strike="noStrike" dirty="0">
                          <a:solidFill>
                            <a:srgbClr val="FFFFFF"/>
                          </a:solidFill>
                          <a:effectLst/>
                          <a:latin typeface="Red Hat Text" panose="02010303040201060303" pitchFamily="2" charset="0"/>
                        </a:rPr>
                        <a:t>10% (13)</a:t>
                      </a:r>
                    </a:p>
                  </a:txBody>
                  <a:tcPr marL="6949" marR="6949" marT="69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0728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2000" b="0" i="0" u="none" strike="noStrike">
                          <a:solidFill>
                            <a:srgbClr val="FFFFFF"/>
                          </a:solidFill>
                          <a:effectLst/>
                          <a:latin typeface="Red Hat Text" panose="02010303040201060303" pitchFamily="2" charset="0"/>
                        </a:rPr>
                        <a:t>136</a:t>
                      </a:r>
                    </a:p>
                  </a:txBody>
                  <a:tcPr marL="6949" marR="6949" marT="69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0728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2959991"/>
                  </a:ext>
                </a:extLst>
              </a:tr>
              <a:tr h="291843">
                <a:tc>
                  <a:txBody>
                    <a:bodyPr/>
                    <a:lstStyle/>
                    <a:p>
                      <a:pPr algn="l" fontAlgn="b"/>
                      <a:r>
                        <a:rPr lang="de-DE" sz="2000" b="0" i="0" u="none" strike="noStrike">
                          <a:solidFill>
                            <a:srgbClr val="FFFFFF"/>
                          </a:solidFill>
                          <a:effectLst/>
                          <a:latin typeface="Red Hat Text" panose="02010303040201060303" pitchFamily="2" charset="0"/>
                        </a:rPr>
                        <a:t>Process</a:t>
                      </a:r>
                    </a:p>
                  </a:txBody>
                  <a:tcPr marL="166767" marR="6949" marT="69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0728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2000" b="0" i="0" u="none" strike="noStrike">
                          <a:solidFill>
                            <a:srgbClr val="FFFFFF"/>
                          </a:solidFill>
                          <a:effectLst/>
                          <a:latin typeface="Red Hat Text" panose="02010303040201060303" pitchFamily="2" charset="0"/>
                        </a:rPr>
                        <a:t>18% (18)</a:t>
                      </a:r>
                    </a:p>
                  </a:txBody>
                  <a:tcPr marL="6949" marR="6949" marT="69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0728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2000" b="0" i="0" u="none" strike="noStrike">
                          <a:solidFill>
                            <a:srgbClr val="FFFFFF"/>
                          </a:solidFill>
                          <a:effectLst/>
                          <a:latin typeface="Red Hat Text" panose="02010303040201060303" pitchFamily="2" charset="0"/>
                        </a:rPr>
                        <a:t>4% (4)</a:t>
                      </a:r>
                    </a:p>
                  </a:txBody>
                  <a:tcPr marL="6949" marR="6949" marT="69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0728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2000" b="0" i="0" u="none" strike="noStrike">
                          <a:solidFill>
                            <a:srgbClr val="FFFFFF"/>
                          </a:solidFill>
                          <a:effectLst/>
                          <a:latin typeface="Red Hat Text" panose="02010303040201060303" pitchFamily="2" charset="0"/>
                        </a:rPr>
                        <a:t>4% (4)</a:t>
                      </a:r>
                    </a:p>
                  </a:txBody>
                  <a:tcPr marL="6949" marR="6949" marT="69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0728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2000" b="0" i="0" u="none" strike="noStrike" dirty="0">
                          <a:solidFill>
                            <a:srgbClr val="FFFFFF"/>
                          </a:solidFill>
                          <a:effectLst/>
                          <a:latin typeface="Red Hat Text" panose="02010303040201060303" pitchFamily="2" charset="0"/>
                        </a:rPr>
                        <a:t>27% (26)</a:t>
                      </a:r>
                    </a:p>
                  </a:txBody>
                  <a:tcPr marL="6949" marR="6949" marT="69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2000" b="0" i="0" u="none" strike="noStrike" dirty="0">
                          <a:solidFill>
                            <a:srgbClr val="FFFFFF"/>
                          </a:solidFill>
                          <a:effectLst/>
                          <a:latin typeface="Red Hat Text" panose="02010303040201060303" pitchFamily="2" charset="0"/>
                        </a:rPr>
                        <a:t>8% (8)</a:t>
                      </a:r>
                    </a:p>
                  </a:txBody>
                  <a:tcPr marL="6949" marR="6949" marT="69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0728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2000" b="0" i="0" u="none" strike="noStrike" dirty="0">
                          <a:solidFill>
                            <a:srgbClr val="FFFFFF"/>
                          </a:solidFill>
                          <a:effectLst/>
                          <a:latin typeface="Red Hat Text" panose="02010303040201060303" pitchFamily="2" charset="0"/>
                        </a:rPr>
                        <a:t>98</a:t>
                      </a:r>
                    </a:p>
                  </a:txBody>
                  <a:tcPr marL="6949" marR="6949" marT="69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0728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5716446"/>
                  </a:ext>
                </a:extLst>
              </a:tr>
              <a:tr h="291843">
                <a:tc>
                  <a:txBody>
                    <a:bodyPr/>
                    <a:lstStyle/>
                    <a:p>
                      <a:pPr algn="l" fontAlgn="b"/>
                      <a:r>
                        <a:rPr lang="de-DE" sz="2000" b="0" i="1" u="none" strike="noStrike" dirty="0" err="1">
                          <a:solidFill>
                            <a:srgbClr val="FFFFFF"/>
                          </a:solidFill>
                          <a:effectLst/>
                          <a:latin typeface="Red Hat Text" panose="02010303040201060303" pitchFamily="2" charset="0"/>
                        </a:rPr>
                        <a:t>Evidence</a:t>
                      </a:r>
                      <a:endParaRPr lang="de-DE" sz="2000" b="0" i="1" u="none" strike="noStrike" dirty="0">
                        <a:solidFill>
                          <a:srgbClr val="FFFFFF"/>
                        </a:solidFill>
                        <a:effectLst/>
                        <a:latin typeface="Red Hat Text" panose="02010303040201060303" pitchFamily="2" charset="0"/>
                      </a:endParaRPr>
                    </a:p>
                  </a:txBody>
                  <a:tcPr marL="166767" marR="6949" marT="69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0728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2000" b="0" i="1" u="none" strike="noStrike" dirty="0">
                          <a:solidFill>
                            <a:srgbClr val="FFFFFF"/>
                          </a:solidFill>
                          <a:effectLst/>
                          <a:latin typeface="Red Hat Text" panose="02010303040201060303" pitchFamily="2" charset="0"/>
                        </a:rPr>
                        <a:t>0</a:t>
                      </a:r>
                    </a:p>
                  </a:txBody>
                  <a:tcPr marL="6949" marR="6949" marT="69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0728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2000" b="0" i="1" u="none" strike="noStrike" dirty="0">
                          <a:solidFill>
                            <a:srgbClr val="FFFFFF"/>
                          </a:solidFill>
                          <a:effectLst/>
                          <a:latin typeface="Red Hat Text" panose="02010303040201060303" pitchFamily="2" charset="0"/>
                        </a:rPr>
                        <a:t>0</a:t>
                      </a:r>
                    </a:p>
                  </a:txBody>
                  <a:tcPr marL="6949" marR="6949" marT="69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0728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2000" b="0" i="1" u="none" strike="noStrike" dirty="0">
                          <a:solidFill>
                            <a:srgbClr val="FFFFFF"/>
                          </a:solidFill>
                          <a:effectLst/>
                          <a:latin typeface="Red Hat Text" panose="02010303040201060303" pitchFamily="2" charset="0"/>
                        </a:rPr>
                        <a:t>50% (4)</a:t>
                      </a:r>
                    </a:p>
                  </a:txBody>
                  <a:tcPr marL="6949" marR="6949" marT="69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0728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2000" b="0" i="1" u="none" strike="noStrike" dirty="0">
                          <a:solidFill>
                            <a:srgbClr val="FFFFFF"/>
                          </a:solidFill>
                          <a:effectLst/>
                          <a:latin typeface="Red Hat Text" panose="02010303040201060303" pitchFamily="2" charset="0"/>
                        </a:rPr>
                        <a:t>12% (1)</a:t>
                      </a:r>
                    </a:p>
                  </a:txBody>
                  <a:tcPr marL="6949" marR="6949" marT="69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0728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2000" b="0" i="1" u="none" strike="noStrike" dirty="0">
                          <a:solidFill>
                            <a:srgbClr val="FFFFFF"/>
                          </a:solidFill>
                          <a:effectLst/>
                          <a:latin typeface="Red Hat Text" panose="02010303040201060303" pitchFamily="2" charset="0"/>
                        </a:rPr>
                        <a:t>0</a:t>
                      </a:r>
                    </a:p>
                  </a:txBody>
                  <a:tcPr marL="6949" marR="6949" marT="69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0728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2000" b="0" i="1" u="none" strike="noStrike" dirty="0">
                          <a:solidFill>
                            <a:srgbClr val="FFFFFF"/>
                          </a:solidFill>
                          <a:effectLst/>
                          <a:latin typeface="Red Hat Text" panose="02010303040201060303" pitchFamily="2" charset="0"/>
                        </a:rPr>
                        <a:t>8</a:t>
                      </a:r>
                    </a:p>
                  </a:txBody>
                  <a:tcPr marL="6949" marR="6949" marT="69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0728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05452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79692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>
            <a:extLst>
              <a:ext uri="{FF2B5EF4-FFF2-40B4-BE49-F238E27FC236}">
                <a16:creationId xmlns:a16="http://schemas.microsoft.com/office/drawing/2014/main" id="{D2CDB986-B796-4062-9371-66970A8817AA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509" name="think-cell Folie" r:id="rId5" imgW="429" imgH="429" progId="TCLayout.ActiveDocument.1">
                  <p:embed/>
                </p:oleObj>
              </mc:Choice>
              <mc:Fallback>
                <p:oleObj name="think-cell Folie" r:id="rId5" imgW="429" imgH="429" progId="TCLayout.ActiveDocument.1">
                  <p:embed/>
                  <p:pic>
                    <p:nvPicPr>
                      <p:cNvPr id="3" name="Objekt 2" hidden="1">
                        <a:extLst>
                          <a:ext uri="{FF2B5EF4-FFF2-40B4-BE49-F238E27FC236}">
                            <a16:creationId xmlns:a16="http://schemas.microsoft.com/office/drawing/2014/main" id="{D2CDB986-B796-4062-9371-66970A8817A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itel 1">
            <a:extLst>
              <a:ext uri="{FF2B5EF4-FFF2-40B4-BE49-F238E27FC236}">
                <a16:creationId xmlns:a16="http://schemas.microsoft.com/office/drawing/2014/main" id="{BA19A945-33E5-4D5D-8BA3-D98CD4435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999" y="540000"/>
            <a:ext cx="11291596" cy="362279"/>
          </a:xfrm>
        </p:spPr>
        <p:txBody>
          <a:bodyPr vert="horz"/>
          <a:lstStyle/>
          <a:p>
            <a:r>
              <a:rPr lang="en-US" dirty="0">
                <a:solidFill>
                  <a:schemeClr val="bg2"/>
                </a:solidFill>
                <a:latin typeface="Red Hat Text Medium" panose="02010303040201060303" pitchFamily="2" charset="0"/>
                <a:ea typeface="Red Hat Text Medium" panose="02010303040201060303" pitchFamily="2" charset="0"/>
                <a:cs typeface="Red Hat Text Medium" panose="02010303040201060303" pitchFamily="2" charset="0"/>
              </a:rPr>
              <a:t>Conclusion</a:t>
            </a:r>
          </a:p>
        </p:txBody>
      </p:sp>
      <p:sp>
        <p:nvSpPr>
          <p:cNvPr id="16" name="Foliennummernplatzhalter 31">
            <a:extLst>
              <a:ext uri="{FF2B5EF4-FFF2-40B4-BE49-F238E27FC236}">
                <a16:creationId xmlns:a16="http://schemas.microsoft.com/office/drawing/2014/main" id="{79C843AE-B698-3D3F-FADB-2FDABEE21D3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lIns="0" tIns="0" rIns="0" bIns="0"/>
          <a:lstStyle/>
          <a:p>
            <a:pPr marL="0" marR="0" lvl="0" indent="0" algn="l" defTabSz="914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F25E18-4377-4EF8-9F68-54F1A4CDCAA3}" type="slidenum">
              <a:rPr kumimoji="0" lang="de-DE" sz="8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pPr marL="0" marR="0" lvl="0" indent="0" algn="l" defTabSz="9143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de-DE" sz="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ed Hat Text" panose="02010303040201060303" pitchFamily="2" charset="0"/>
              <a:ea typeface="Red Hat Text" panose="02010303040201060303" pitchFamily="2" charset="0"/>
              <a:cs typeface="Red Hat Text" panose="02010303040201060303" pitchFamily="2" charset="0"/>
            </a:endParaRPr>
          </a:p>
        </p:txBody>
      </p:sp>
      <p:sp>
        <p:nvSpPr>
          <p:cNvPr id="27" name="Foliennummernplatzhalter 31">
            <a:extLst>
              <a:ext uri="{FF2B5EF4-FFF2-40B4-BE49-F238E27FC236}">
                <a16:creationId xmlns:a16="http://schemas.microsoft.com/office/drawing/2014/main" id="{EC0F0704-053F-46CC-A535-8DEFA3418A7C}"/>
              </a:ext>
            </a:extLst>
          </p:cNvPr>
          <p:cNvSpPr txBox="1">
            <a:spLocks/>
          </p:cNvSpPr>
          <p:nvPr/>
        </p:nvSpPr>
        <p:spPr>
          <a:xfrm>
            <a:off x="844136" y="5940747"/>
            <a:ext cx="360000" cy="216000"/>
          </a:xfrm>
          <a:prstGeom prst="rect">
            <a:avLst/>
          </a:prstGeom>
        </p:spPr>
        <p:txBody>
          <a:bodyPr vert="horz" lIns="0" tIns="0" rIns="0" bIns="0" rtlCol="0" anchor="t"/>
          <a:lstStyle>
            <a:defPPr>
              <a:defRPr lang="de-DE"/>
            </a:defPPr>
            <a:lvl1pPr marL="0" algn="l" defTabSz="914330" rtl="0" eaLnBrk="1" latinLnBrk="0" hangingPunct="1">
              <a:defRPr sz="800" b="1" i="0" kern="1200">
                <a:solidFill>
                  <a:srgbClr val="282827"/>
                </a:solidFill>
                <a:latin typeface="Red Hat Text SemiBold" panose="02010303040201060303" pitchFamily="2" charset="0"/>
                <a:ea typeface="Red Hat Text SemiBold" panose="02010303040201060303" pitchFamily="2" charset="0"/>
                <a:cs typeface="Red Hat Text SemiBold" panose="02010303040201060303" pitchFamily="2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6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1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7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1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7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2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C5F25E18-4377-4EF8-9F68-54F1A4CDCAA3}" type="slidenum">
              <a:rPr lang="de-DE" smtClean="0">
                <a:solidFill>
                  <a:srgbClr val="FFFFFF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pPr>
                <a:defRPr/>
              </a:pPr>
              <a:t>25</a:t>
            </a:fld>
            <a:endParaRPr lang="de-DE" dirty="0">
              <a:solidFill>
                <a:srgbClr val="FFFFFF"/>
              </a:solidFill>
              <a:latin typeface="Red Hat Text" panose="02010303040201060303" pitchFamily="2" charset="0"/>
              <a:ea typeface="Red Hat Text" panose="02010303040201060303" pitchFamily="2" charset="0"/>
              <a:cs typeface="Red Hat Text" panose="02010303040201060303" pitchFamily="2" charset="0"/>
            </a:endParaRPr>
          </a:p>
        </p:txBody>
      </p:sp>
      <p:cxnSp>
        <p:nvCxnSpPr>
          <p:cNvPr id="28" name="Gerader Verbinder 3">
            <a:extLst>
              <a:ext uri="{FF2B5EF4-FFF2-40B4-BE49-F238E27FC236}">
                <a16:creationId xmlns:a16="http://schemas.microsoft.com/office/drawing/2014/main" id="{DE71EDFD-EC2A-424A-AD14-C5DE7A9B93F6}"/>
              </a:ext>
            </a:extLst>
          </p:cNvPr>
          <p:cNvCxnSpPr>
            <a:cxnSpLocks/>
          </p:cNvCxnSpPr>
          <p:nvPr/>
        </p:nvCxnSpPr>
        <p:spPr>
          <a:xfrm>
            <a:off x="577914" y="1251224"/>
            <a:ext cx="357486" cy="0"/>
          </a:xfrm>
          <a:prstGeom prst="line">
            <a:avLst/>
          </a:prstGeom>
          <a:ln>
            <a:solidFill>
              <a:schemeClr val="bg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uppieren 30">
            <a:extLst>
              <a:ext uri="{FF2B5EF4-FFF2-40B4-BE49-F238E27FC236}">
                <a16:creationId xmlns:a16="http://schemas.microsoft.com/office/drawing/2014/main" id="{5A3FFC94-BFC6-476B-BE1F-82B944844DF5}"/>
              </a:ext>
            </a:extLst>
          </p:cNvPr>
          <p:cNvGrpSpPr/>
          <p:nvPr/>
        </p:nvGrpSpPr>
        <p:grpSpPr>
          <a:xfrm>
            <a:off x="577913" y="1476007"/>
            <a:ext cx="4802975" cy="5107671"/>
            <a:chOff x="560050" y="1665288"/>
            <a:chExt cx="3415814" cy="4356100"/>
          </a:xfrm>
          <a:solidFill>
            <a:schemeClr val="tx2"/>
          </a:solidFill>
        </p:grpSpPr>
        <p:sp>
          <p:nvSpPr>
            <p:cNvPr id="32" name="Freihandform 27">
              <a:extLst>
                <a:ext uri="{FF2B5EF4-FFF2-40B4-BE49-F238E27FC236}">
                  <a16:creationId xmlns:a16="http://schemas.microsoft.com/office/drawing/2014/main" id="{EA13BD46-4B5C-4F92-B9FB-D33E6D594753}"/>
                </a:ext>
              </a:extLst>
            </p:cNvPr>
            <p:cNvSpPr/>
            <p:nvPr/>
          </p:nvSpPr>
          <p:spPr>
            <a:xfrm>
              <a:off x="560050" y="1665288"/>
              <a:ext cx="3415812" cy="4320000"/>
            </a:xfrm>
            <a:custGeom>
              <a:avLst/>
              <a:gdLst>
                <a:gd name="connsiteX0" fmla="*/ 2 w 3415812"/>
                <a:gd name="connsiteY0" fmla="*/ 0 h 4320000"/>
                <a:gd name="connsiteX1" fmla="*/ 3415812 w 3415812"/>
                <a:gd name="connsiteY1" fmla="*/ 0 h 4320000"/>
                <a:gd name="connsiteX2" fmla="*/ 3415812 w 3415812"/>
                <a:gd name="connsiteY2" fmla="*/ 3240000 h 4320000"/>
                <a:gd name="connsiteX3" fmla="*/ 3415812 w 3415812"/>
                <a:gd name="connsiteY3" fmla="*/ 3245040 h 4320000"/>
                <a:gd name="connsiteX4" fmla="*/ 3415558 w 3415812"/>
                <a:gd name="connsiteY4" fmla="*/ 3245040 h 4320000"/>
                <a:gd name="connsiteX5" fmla="*/ 3410236 w 3415812"/>
                <a:gd name="connsiteY5" fmla="*/ 3350424 h 4320000"/>
                <a:gd name="connsiteX6" fmla="*/ 2446236 w 3415812"/>
                <a:gd name="connsiteY6" fmla="*/ 4314424 h 4320000"/>
                <a:gd name="connsiteX7" fmla="*/ 2353363 w 3415812"/>
                <a:gd name="connsiteY7" fmla="*/ 4319114 h 4320000"/>
                <a:gd name="connsiteX8" fmla="*/ 2353363 w 3415812"/>
                <a:gd name="connsiteY8" fmla="*/ 4320000 h 4320000"/>
                <a:gd name="connsiteX9" fmla="*/ 2335812 w 3415812"/>
                <a:gd name="connsiteY9" fmla="*/ 4320000 h 4320000"/>
                <a:gd name="connsiteX10" fmla="*/ 0 w 3415812"/>
                <a:gd name="connsiteY10" fmla="*/ 4320000 h 4320000"/>
                <a:gd name="connsiteX11" fmla="*/ 0 w 3415812"/>
                <a:gd name="connsiteY11" fmla="*/ 2 h 4320000"/>
                <a:gd name="connsiteX12" fmla="*/ 2 w 3415812"/>
                <a:gd name="connsiteY12" fmla="*/ 2 h 43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15812" h="4320000">
                  <a:moveTo>
                    <a:pt x="2" y="0"/>
                  </a:moveTo>
                  <a:lnTo>
                    <a:pt x="3415812" y="0"/>
                  </a:lnTo>
                  <a:lnTo>
                    <a:pt x="3415812" y="3240000"/>
                  </a:lnTo>
                  <a:lnTo>
                    <a:pt x="3415812" y="3245040"/>
                  </a:lnTo>
                  <a:lnTo>
                    <a:pt x="3415558" y="3245040"/>
                  </a:lnTo>
                  <a:lnTo>
                    <a:pt x="3410236" y="3350424"/>
                  </a:lnTo>
                  <a:cubicBezTo>
                    <a:pt x="3358617" y="3858714"/>
                    <a:pt x="2954526" y="4262805"/>
                    <a:pt x="2446236" y="4314424"/>
                  </a:cubicBezTo>
                  <a:lnTo>
                    <a:pt x="2353363" y="4319114"/>
                  </a:lnTo>
                  <a:lnTo>
                    <a:pt x="2353363" y="4320000"/>
                  </a:lnTo>
                  <a:lnTo>
                    <a:pt x="2335812" y="4320000"/>
                  </a:lnTo>
                  <a:lnTo>
                    <a:pt x="0" y="4320000"/>
                  </a:lnTo>
                  <a:lnTo>
                    <a:pt x="0" y="2"/>
                  </a:lnTo>
                  <a:lnTo>
                    <a:pt x="2" y="2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de-DE" sz="1400" dirty="0">
                <a:solidFill>
                  <a:schemeClr val="tx1"/>
                </a:solidFill>
              </a:endParaRPr>
            </a:p>
          </p:txBody>
        </p:sp>
        <p:sp>
          <p:nvSpPr>
            <p:cNvPr id="33" name="Textfeld 32">
              <a:extLst>
                <a:ext uri="{FF2B5EF4-FFF2-40B4-BE49-F238E27FC236}">
                  <a16:creationId xmlns:a16="http://schemas.microsoft.com/office/drawing/2014/main" id="{97027088-CF78-4B17-8AE1-5571B4041B03}"/>
                </a:ext>
              </a:extLst>
            </p:cNvPr>
            <p:cNvSpPr txBox="1"/>
            <p:nvPr/>
          </p:nvSpPr>
          <p:spPr>
            <a:xfrm>
              <a:off x="560054" y="1665288"/>
              <a:ext cx="3415810" cy="4356100"/>
            </a:xfrm>
            <a:prstGeom prst="rect">
              <a:avLst/>
            </a:prstGeom>
            <a:grpFill/>
            <a:ln>
              <a:noFill/>
            </a:ln>
            <a:effectLst/>
          </p:spPr>
          <p:txBody>
            <a:bodyPr wrap="square" lIns="360000" tIns="252000" rIns="180000" bIns="180000" rtlCol="0">
              <a:no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ed Hat Text" panose="02010303040201060303" pitchFamily="2" charset="0"/>
                  <a:ea typeface="Red Hat Text" panose="02010303040201060303" pitchFamily="2" charset="0"/>
                  <a:cs typeface="Red Hat Text" panose="02010303040201060303" pitchFamily="2" charset="0"/>
                </a:rPr>
                <a:t>Summary</a:t>
              </a:r>
            </a:p>
          </p:txBody>
        </p:sp>
        <p:sp>
          <p:nvSpPr>
            <p:cNvPr id="34" name="Textfeld 33">
              <a:extLst>
                <a:ext uri="{FF2B5EF4-FFF2-40B4-BE49-F238E27FC236}">
                  <a16:creationId xmlns:a16="http://schemas.microsoft.com/office/drawing/2014/main" id="{7DA8C929-C388-4B6A-AE42-0B9E51F30451}"/>
                </a:ext>
              </a:extLst>
            </p:cNvPr>
            <p:cNvSpPr txBox="1"/>
            <p:nvPr/>
          </p:nvSpPr>
          <p:spPr>
            <a:xfrm>
              <a:off x="636540" y="2536108"/>
              <a:ext cx="3229060" cy="3340206"/>
            </a:xfrm>
            <a:prstGeom prst="rect">
              <a:avLst/>
            </a:prstGeom>
            <a:grpFill/>
          </p:spPr>
          <p:txBody>
            <a:bodyPr wrap="square" lIns="324000" tIns="0" rIns="144000" bIns="0" rtlCol="0">
              <a:noAutofit/>
            </a:bodyPr>
            <a:lstStyle/>
            <a:p>
              <a:pPr marL="269875" indent="-269875" defTabSz="914400">
                <a:spcBef>
                  <a:spcPts val="600"/>
                </a:spcBef>
                <a:spcAft>
                  <a:spcPts val="600"/>
                </a:spcAft>
                <a:buClr>
                  <a:schemeClr val="bg2"/>
                </a:buClr>
                <a:buSzPct val="100000"/>
                <a:buFont typeface="Red Hat Text" panose="02010303040201060303" pitchFamily="2" charset="0"/>
                <a:buChar char="›"/>
                <a:defRPr/>
              </a:pPr>
              <a:r>
                <a:rPr lang="de-DE" sz="2400" dirty="0">
                  <a:solidFill>
                    <a:srgbClr val="FFFFFF"/>
                  </a:solidFill>
                  <a:latin typeface="Red Hat Text Medium" panose="02010303040201060303" pitchFamily="2" charset="0"/>
                  <a:ea typeface="Red Hat Text Medium" panose="02010303040201060303" pitchFamily="2" charset="0"/>
                  <a:cs typeface="Red Hat Text Medium" panose="02010303040201060303" pitchFamily="2" charset="0"/>
                </a:rPr>
                <a:t>Climate </a:t>
              </a:r>
              <a:r>
                <a:rPr lang="de-DE" sz="2400" dirty="0" err="1">
                  <a:solidFill>
                    <a:srgbClr val="FFFFFF"/>
                  </a:solidFill>
                  <a:latin typeface="Red Hat Text Medium" panose="02010303040201060303" pitchFamily="2" charset="0"/>
                  <a:ea typeface="Red Hat Text Medium" panose="02010303040201060303" pitchFamily="2" charset="0"/>
                  <a:cs typeface="Red Hat Text Medium" panose="02010303040201060303" pitchFamily="2" charset="0"/>
                </a:rPr>
                <a:t>change</a:t>
              </a:r>
              <a:r>
                <a:rPr lang="de-DE" sz="2400" dirty="0">
                  <a:solidFill>
                    <a:srgbClr val="FFFFFF"/>
                  </a:solidFill>
                  <a:latin typeface="Red Hat Text Medium" panose="02010303040201060303" pitchFamily="2" charset="0"/>
                  <a:ea typeface="Red Hat Text Medium" panose="02010303040201060303" pitchFamily="2" charset="0"/>
                  <a:cs typeface="Red Hat Text Medium" panose="02010303040201060303" pitchFamily="2" charset="0"/>
                </a:rPr>
                <a:t> </a:t>
              </a:r>
              <a:r>
                <a:rPr lang="de-DE" sz="2400" dirty="0" err="1">
                  <a:solidFill>
                    <a:srgbClr val="FFFFFF"/>
                  </a:solidFill>
                  <a:latin typeface="Red Hat Text Medium" panose="02010303040201060303" pitchFamily="2" charset="0"/>
                  <a:ea typeface="Red Hat Text Medium" panose="02010303040201060303" pitchFamily="2" charset="0"/>
                  <a:cs typeface="Red Hat Text Medium" panose="02010303040201060303" pitchFamily="2" charset="0"/>
                </a:rPr>
                <a:t>appears</a:t>
              </a:r>
              <a:r>
                <a:rPr lang="de-DE" sz="2400" dirty="0">
                  <a:solidFill>
                    <a:srgbClr val="FFFFFF"/>
                  </a:solidFill>
                  <a:latin typeface="Red Hat Text Medium" panose="02010303040201060303" pitchFamily="2" charset="0"/>
                  <a:ea typeface="Red Hat Text Medium" panose="02010303040201060303" pitchFamily="2" charset="0"/>
                  <a:cs typeface="Red Hat Text Medium" panose="02010303040201060303" pitchFamily="2" charset="0"/>
                </a:rPr>
                <a:t> </a:t>
              </a:r>
              <a:r>
                <a:rPr lang="de-DE" sz="2400" dirty="0" err="1">
                  <a:solidFill>
                    <a:srgbClr val="FFFFFF"/>
                  </a:solidFill>
                  <a:latin typeface="Red Hat Text Medium" panose="02010303040201060303" pitchFamily="2" charset="0"/>
                  <a:ea typeface="Red Hat Text Medium" panose="02010303040201060303" pitchFamily="2" charset="0"/>
                  <a:cs typeface="Red Hat Text Medium" panose="02010303040201060303" pitchFamily="2" charset="0"/>
                </a:rPr>
                <a:t>comparatively</a:t>
              </a:r>
              <a:r>
                <a:rPr lang="de-DE" sz="2400" dirty="0">
                  <a:solidFill>
                    <a:srgbClr val="FFFFFF"/>
                  </a:solidFill>
                  <a:latin typeface="Red Hat Text Medium" panose="02010303040201060303" pitchFamily="2" charset="0"/>
                  <a:ea typeface="Red Hat Text Medium" panose="02010303040201060303" pitchFamily="2" charset="0"/>
                  <a:cs typeface="Red Hat Text Medium" panose="02010303040201060303" pitchFamily="2" charset="0"/>
                </a:rPr>
                <a:t>  </a:t>
              </a:r>
              <a:r>
                <a:rPr lang="de-DE" sz="2400" dirty="0" err="1">
                  <a:solidFill>
                    <a:srgbClr val="FFFFFF"/>
                  </a:solidFill>
                  <a:latin typeface="Red Hat Text Medium" panose="02010303040201060303" pitchFamily="2" charset="0"/>
                  <a:ea typeface="Red Hat Text Medium" panose="02010303040201060303" pitchFamily="2" charset="0"/>
                  <a:cs typeface="Red Hat Text Medium" panose="02010303040201060303" pitchFamily="2" charset="0"/>
                </a:rPr>
                <a:t>frequently</a:t>
              </a:r>
              <a:r>
                <a:rPr lang="de-DE" sz="2400" dirty="0">
                  <a:solidFill>
                    <a:srgbClr val="FFFFFF"/>
                  </a:solidFill>
                  <a:latin typeface="Red Hat Text Medium" panose="02010303040201060303" pitchFamily="2" charset="0"/>
                  <a:ea typeface="Red Hat Text Medium" panose="02010303040201060303" pitchFamily="2" charset="0"/>
                  <a:cs typeface="Red Hat Text Medium" panose="02010303040201060303" pitchFamily="2" charset="0"/>
                </a:rPr>
                <a:t> in </a:t>
              </a:r>
              <a:r>
                <a:rPr lang="de-DE" sz="2400" dirty="0" err="1">
                  <a:solidFill>
                    <a:srgbClr val="FFFFFF"/>
                  </a:solidFill>
                  <a:latin typeface="Red Hat Text Medium" panose="02010303040201060303" pitchFamily="2" charset="0"/>
                  <a:ea typeface="Red Hat Text Medium" panose="02010303040201060303" pitchFamily="2" charset="0"/>
                  <a:cs typeface="Red Hat Text Medium" panose="02010303040201060303" pitchFamily="2" charset="0"/>
                </a:rPr>
                <a:t>AfD‘s</a:t>
              </a:r>
              <a:r>
                <a:rPr lang="de-DE" sz="2400" dirty="0">
                  <a:solidFill>
                    <a:srgbClr val="FFFFFF"/>
                  </a:solidFill>
                  <a:latin typeface="Red Hat Text Medium" panose="02010303040201060303" pitchFamily="2" charset="0"/>
                  <a:ea typeface="Red Hat Text Medium" panose="02010303040201060303" pitchFamily="2" charset="0"/>
                  <a:cs typeface="Red Hat Text Medium" panose="02010303040201060303" pitchFamily="2" charset="0"/>
                </a:rPr>
                <a:t> </a:t>
              </a:r>
              <a:r>
                <a:rPr lang="de-DE" sz="2400" dirty="0" err="1">
                  <a:solidFill>
                    <a:srgbClr val="FFFFFF"/>
                  </a:solidFill>
                  <a:latin typeface="Red Hat Text Medium" panose="02010303040201060303" pitchFamily="2" charset="0"/>
                  <a:ea typeface="Red Hat Text Medium" panose="02010303040201060303" pitchFamily="2" charset="0"/>
                  <a:cs typeface="Red Hat Text Medium" panose="02010303040201060303" pitchFamily="2" charset="0"/>
                </a:rPr>
                <a:t>Social</a:t>
              </a:r>
              <a:r>
                <a:rPr lang="de-DE" sz="2400" dirty="0">
                  <a:solidFill>
                    <a:srgbClr val="FFFFFF"/>
                  </a:solidFill>
                  <a:latin typeface="Red Hat Text Medium" panose="02010303040201060303" pitchFamily="2" charset="0"/>
                  <a:ea typeface="Red Hat Text Medium" panose="02010303040201060303" pitchFamily="2" charset="0"/>
                  <a:cs typeface="Red Hat Text Medium" panose="02010303040201060303" pitchFamily="2" charset="0"/>
                </a:rPr>
                <a:t> Media Communication</a:t>
              </a:r>
            </a:p>
            <a:p>
              <a:pPr marL="269875" indent="-269875" defTabSz="914400">
                <a:spcBef>
                  <a:spcPts val="600"/>
                </a:spcBef>
                <a:spcAft>
                  <a:spcPts val="600"/>
                </a:spcAft>
                <a:buClr>
                  <a:schemeClr val="bg2"/>
                </a:buClr>
                <a:buSzPct val="100000"/>
                <a:buFont typeface="Red Hat Text" panose="02010303040201060303" pitchFamily="2" charset="0"/>
                <a:buChar char="›"/>
                <a:defRPr/>
              </a:pPr>
              <a:r>
                <a:rPr lang="de-DE" sz="2400" dirty="0" err="1">
                  <a:solidFill>
                    <a:srgbClr val="FFFFFF"/>
                  </a:solidFill>
                  <a:latin typeface="Red Hat Text Medium" panose="02010303040201060303" pitchFamily="2" charset="0"/>
                  <a:ea typeface="Red Hat Text Medium" panose="02010303040201060303" pitchFamily="2" charset="0"/>
                  <a:cs typeface="Red Hat Text Medium" panose="02010303040201060303" pitchFamily="2" charset="0"/>
                </a:rPr>
                <a:t>Rarely</a:t>
              </a:r>
              <a:r>
                <a:rPr lang="de-DE" sz="2400" dirty="0">
                  <a:solidFill>
                    <a:srgbClr val="FFFFFF"/>
                  </a:solidFill>
                  <a:latin typeface="Red Hat Text Medium" panose="02010303040201060303" pitchFamily="2" charset="0"/>
                  <a:ea typeface="Red Hat Text Medium" panose="02010303040201060303" pitchFamily="2" charset="0"/>
                  <a:cs typeface="Red Hat Text Medium" panose="02010303040201060303" pitchFamily="2" charset="0"/>
                </a:rPr>
                <a:t> </a:t>
              </a:r>
              <a:r>
                <a:rPr lang="de-DE" sz="2400" dirty="0" err="1">
                  <a:solidFill>
                    <a:srgbClr val="FFFFFF"/>
                  </a:solidFill>
                  <a:latin typeface="Red Hat Text Medium" panose="02010303040201060303" pitchFamily="2" charset="0"/>
                  <a:ea typeface="Red Hat Text Medium" panose="02010303040201060303" pitchFamily="2" charset="0"/>
                  <a:cs typeface="Red Hat Text Medium" panose="02010303040201060303" pitchFamily="2" charset="0"/>
                </a:rPr>
                <a:t>outright</a:t>
              </a:r>
              <a:r>
                <a:rPr lang="de-DE" sz="2400" dirty="0">
                  <a:solidFill>
                    <a:srgbClr val="FFFFFF"/>
                  </a:solidFill>
                  <a:latin typeface="Red Hat Text Medium" panose="02010303040201060303" pitchFamily="2" charset="0"/>
                  <a:ea typeface="Red Hat Text Medium" panose="02010303040201060303" pitchFamily="2" charset="0"/>
                  <a:cs typeface="Red Hat Text Medium" panose="02010303040201060303" pitchFamily="2" charset="0"/>
                </a:rPr>
                <a:t> </a:t>
              </a:r>
              <a:r>
                <a:rPr lang="de-DE" sz="2400" dirty="0" err="1">
                  <a:solidFill>
                    <a:srgbClr val="FFFFFF"/>
                  </a:solidFill>
                  <a:latin typeface="Red Hat Text Medium" panose="02010303040201060303" pitchFamily="2" charset="0"/>
                  <a:ea typeface="Red Hat Text Medium" panose="02010303040201060303" pitchFamily="2" charset="0"/>
                  <a:cs typeface="Red Hat Text Medium" panose="02010303040201060303" pitchFamily="2" charset="0"/>
                </a:rPr>
                <a:t>denial</a:t>
              </a:r>
              <a:r>
                <a:rPr lang="de-DE" sz="2400" dirty="0">
                  <a:solidFill>
                    <a:srgbClr val="FFFFFF"/>
                  </a:solidFill>
                  <a:latin typeface="Red Hat Text Medium" panose="02010303040201060303" pitchFamily="2" charset="0"/>
                  <a:ea typeface="Red Hat Text Medium" panose="02010303040201060303" pitchFamily="2" charset="0"/>
                  <a:cs typeface="Red Hat Text Medium" panose="02010303040201060303" pitchFamily="2" charset="0"/>
                </a:rPr>
                <a:t> </a:t>
              </a:r>
              <a:r>
                <a:rPr lang="de-DE" sz="2400" dirty="0" err="1">
                  <a:solidFill>
                    <a:srgbClr val="FFFFFF"/>
                  </a:solidFill>
                  <a:latin typeface="Red Hat Text Medium" panose="02010303040201060303" pitchFamily="2" charset="0"/>
                  <a:ea typeface="Red Hat Text Medium" panose="02010303040201060303" pitchFamily="2" charset="0"/>
                  <a:cs typeface="Red Hat Text Medium" panose="02010303040201060303" pitchFamily="2" charset="0"/>
                </a:rPr>
                <a:t>of</a:t>
              </a:r>
              <a:r>
                <a:rPr lang="de-DE" sz="2400" dirty="0">
                  <a:solidFill>
                    <a:srgbClr val="FFFFFF"/>
                  </a:solidFill>
                  <a:latin typeface="Red Hat Text Medium" panose="02010303040201060303" pitchFamily="2" charset="0"/>
                  <a:ea typeface="Red Hat Text Medium" panose="02010303040201060303" pitchFamily="2" charset="0"/>
                  <a:cs typeface="Red Hat Text Medium" panose="02010303040201060303" pitchFamily="2" charset="0"/>
                </a:rPr>
                <a:t> ACC, but softer </a:t>
              </a:r>
              <a:r>
                <a:rPr lang="de-DE" sz="2400" dirty="0" err="1">
                  <a:solidFill>
                    <a:srgbClr val="FFFFFF"/>
                  </a:solidFill>
                  <a:latin typeface="Red Hat Text Medium" panose="02010303040201060303" pitchFamily="2" charset="0"/>
                  <a:ea typeface="Red Hat Text Medium" panose="02010303040201060303" pitchFamily="2" charset="0"/>
                  <a:cs typeface="Red Hat Text Medium" panose="02010303040201060303" pitchFamily="2" charset="0"/>
                </a:rPr>
                <a:t>forms</a:t>
              </a:r>
              <a:r>
                <a:rPr lang="de-DE" sz="2400" dirty="0">
                  <a:solidFill>
                    <a:srgbClr val="FFFFFF"/>
                  </a:solidFill>
                  <a:latin typeface="Red Hat Text Medium" panose="02010303040201060303" pitchFamily="2" charset="0"/>
                  <a:ea typeface="Red Hat Text Medium" panose="02010303040201060303" pitchFamily="2" charset="0"/>
                  <a:cs typeface="Red Hat Text Medium" panose="02010303040201060303" pitchFamily="2" charset="0"/>
                </a:rPr>
                <a:t> </a:t>
              </a:r>
              <a:r>
                <a:rPr lang="de-DE" sz="2400" dirty="0" err="1">
                  <a:solidFill>
                    <a:srgbClr val="FFFFFF"/>
                  </a:solidFill>
                  <a:latin typeface="Red Hat Text Medium" panose="02010303040201060303" pitchFamily="2" charset="0"/>
                  <a:ea typeface="Red Hat Text Medium" panose="02010303040201060303" pitchFamily="2" charset="0"/>
                  <a:cs typeface="Red Hat Text Medium" panose="02010303040201060303" pitchFamily="2" charset="0"/>
                </a:rPr>
                <a:t>of</a:t>
              </a:r>
              <a:r>
                <a:rPr lang="de-DE" sz="2400" dirty="0">
                  <a:solidFill>
                    <a:srgbClr val="FFFFFF"/>
                  </a:solidFill>
                  <a:latin typeface="Red Hat Text Medium" panose="02010303040201060303" pitchFamily="2" charset="0"/>
                  <a:ea typeface="Red Hat Text Medium" panose="02010303040201060303" pitchFamily="2" charset="0"/>
                  <a:cs typeface="Red Hat Text Medium" panose="02010303040201060303" pitchFamily="2" charset="0"/>
                </a:rPr>
                <a:t> </a:t>
              </a:r>
              <a:r>
                <a:rPr lang="de-DE" sz="2400" dirty="0" err="1">
                  <a:solidFill>
                    <a:srgbClr val="FFFFFF"/>
                  </a:solidFill>
                  <a:latin typeface="Red Hat Text Medium" panose="02010303040201060303" pitchFamily="2" charset="0"/>
                  <a:ea typeface="Red Hat Text Medium" panose="02010303040201060303" pitchFamily="2" charset="0"/>
                  <a:cs typeface="Red Hat Text Medium" panose="02010303040201060303" pitchFamily="2" charset="0"/>
                </a:rPr>
                <a:t>skepticism</a:t>
              </a:r>
              <a:r>
                <a:rPr lang="de-DE" sz="2400" dirty="0">
                  <a:solidFill>
                    <a:srgbClr val="FFFFFF"/>
                  </a:solidFill>
                  <a:latin typeface="Red Hat Text Medium" panose="02010303040201060303" pitchFamily="2" charset="0"/>
                  <a:ea typeface="Red Hat Text Medium" panose="02010303040201060303" pitchFamily="2" charset="0"/>
                  <a:cs typeface="Red Hat Text Medium" panose="02010303040201060303" pitchFamily="2" charset="0"/>
                </a:rPr>
                <a:t> </a:t>
              </a:r>
            </a:p>
            <a:p>
              <a:pPr defTabSz="914400">
                <a:spcBef>
                  <a:spcPts val="600"/>
                </a:spcBef>
                <a:spcAft>
                  <a:spcPts val="600"/>
                </a:spcAft>
                <a:buClr>
                  <a:schemeClr val="bg2"/>
                </a:buClr>
                <a:buSzPct val="100000"/>
                <a:defRPr/>
              </a:pPr>
              <a:endParaRPr lang="de-DE" sz="1600" dirty="0">
                <a:solidFill>
                  <a:srgbClr val="FFFFFF"/>
                </a:solidFill>
                <a:latin typeface="Red Hat Text Medium" panose="02010303040201060303" pitchFamily="2" charset="0"/>
                <a:ea typeface="Red Hat Text Medium" panose="02010303040201060303" pitchFamily="2" charset="0"/>
                <a:cs typeface="Red Hat Text Medium" panose="02010303040201060303" pitchFamily="2" charset="0"/>
              </a:endParaRPr>
            </a:p>
          </p:txBody>
        </p:sp>
        <p:cxnSp>
          <p:nvCxnSpPr>
            <p:cNvPr id="35" name="Gerade Verbindung mit Pfeil 34">
              <a:extLst>
                <a:ext uri="{FF2B5EF4-FFF2-40B4-BE49-F238E27FC236}">
                  <a16:creationId xmlns:a16="http://schemas.microsoft.com/office/drawing/2014/main" id="{3B0D7B49-E17D-4278-A736-9E5373F9FD67}"/>
                </a:ext>
              </a:extLst>
            </p:cNvPr>
            <p:cNvCxnSpPr>
              <a:cxnSpLocks/>
            </p:cNvCxnSpPr>
            <p:nvPr/>
          </p:nvCxnSpPr>
          <p:spPr>
            <a:xfrm>
              <a:off x="840320" y="2260419"/>
              <a:ext cx="360000" cy="0"/>
            </a:xfrm>
            <a:prstGeom prst="straightConnector1">
              <a:avLst/>
            </a:prstGeom>
            <a:grpFill/>
            <a:ln>
              <a:solidFill>
                <a:schemeClr val="bg2"/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42367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>
            <a:extLst>
              <a:ext uri="{FF2B5EF4-FFF2-40B4-BE49-F238E27FC236}">
                <a16:creationId xmlns:a16="http://schemas.microsoft.com/office/drawing/2014/main" id="{D2CDB986-B796-4062-9371-66970A8817AA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763" name="think-cell Folie" r:id="rId5" imgW="429" imgH="429" progId="TCLayout.ActiveDocument.1">
                  <p:embed/>
                </p:oleObj>
              </mc:Choice>
              <mc:Fallback>
                <p:oleObj name="think-cell Folie" r:id="rId5" imgW="429" imgH="429" progId="TCLayout.ActiveDocument.1">
                  <p:embed/>
                  <p:pic>
                    <p:nvPicPr>
                      <p:cNvPr id="3" name="Objekt 2" hidden="1">
                        <a:extLst>
                          <a:ext uri="{FF2B5EF4-FFF2-40B4-BE49-F238E27FC236}">
                            <a16:creationId xmlns:a16="http://schemas.microsoft.com/office/drawing/2014/main" id="{D2CDB986-B796-4062-9371-66970A8817A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itel 1">
            <a:extLst>
              <a:ext uri="{FF2B5EF4-FFF2-40B4-BE49-F238E27FC236}">
                <a16:creationId xmlns:a16="http://schemas.microsoft.com/office/drawing/2014/main" id="{BA19A945-33E5-4D5D-8BA3-D98CD4435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999" y="540000"/>
            <a:ext cx="11291596" cy="362279"/>
          </a:xfrm>
        </p:spPr>
        <p:txBody>
          <a:bodyPr vert="horz"/>
          <a:lstStyle/>
          <a:p>
            <a:r>
              <a:rPr lang="en-US" dirty="0">
                <a:solidFill>
                  <a:schemeClr val="bg2"/>
                </a:solidFill>
                <a:latin typeface="Red Hat Text Medium" panose="02010303040201060303" pitchFamily="2" charset="0"/>
                <a:ea typeface="Red Hat Text Medium" panose="02010303040201060303" pitchFamily="2" charset="0"/>
                <a:cs typeface="Red Hat Text Medium" panose="02010303040201060303" pitchFamily="2" charset="0"/>
              </a:rPr>
              <a:t>Conclusion</a:t>
            </a:r>
          </a:p>
        </p:txBody>
      </p:sp>
      <p:sp>
        <p:nvSpPr>
          <p:cNvPr id="16" name="Foliennummernplatzhalter 31">
            <a:extLst>
              <a:ext uri="{FF2B5EF4-FFF2-40B4-BE49-F238E27FC236}">
                <a16:creationId xmlns:a16="http://schemas.microsoft.com/office/drawing/2014/main" id="{79C843AE-B698-3D3F-FADB-2FDABEE21D3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lIns="0" tIns="0" rIns="0" bIns="0"/>
          <a:lstStyle/>
          <a:p>
            <a:pPr marL="0" marR="0" lvl="0" indent="0" algn="l" defTabSz="914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F25E18-4377-4EF8-9F68-54F1A4CDCAA3}" type="slidenum">
              <a:rPr kumimoji="0" lang="de-DE" sz="8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pPr marL="0" marR="0" lvl="0" indent="0" algn="l" defTabSz="9143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de-DE" sz="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ed Hat Text" panose="02010303040201060303" pitchFamily="2" charset="0"/>
              <a:ea typeface="Red Hat Text" panose="02010303040201060303" pitchFamily="2" charset="0"/>
              <a:cs typeface="Red Hat Text" panose="02010303040201060303" pitchFamily="2" charset="0"/>
            </a:endParaRPr>
          </a:p>
        </p:txBody>
      </p:sp>
      <p:sp>
        <p:nvSpPr>
          <p:cNvPr id="27" name="Foliennummernplatzhalter 31">
            <a:extLst>
              <a:ext uri="{FF2B5EF4-FFF2-40B4-BE49-F238E27FC236}">
                <a16:creationId xmlns:a16="http://schemas.microsoft.com/office/drawing/2014/main" id="{EC0F0704-053F-46CC-A535-8DEFA3418A7C}"/>
              </a:ext>
            </a:extLst>
          </p:cNvPr>
          <p:cNvSpPr txBox="1">
            <a:spLocks/>
          </p:cNvSpPr>
          <p:nvPr/>
        </p:nvSpPr>
        <p:spPr>
          <a:xfrm>
            <a:off x="844136" y="5940747"/>
            <a:ext cx="360000" cy="216000"/>
          </a:xfrm>
          <a:prstGeom prst="rect">
            <a:avLst/>
          </a:prstGeom>
        </p:spPr>
        <p:txBody>
          <a:bodyPr vert="horz" lIns="0" tIns="0" rIns="0" bIns="0" rtlCol="0" anchor="t"/>
          <a:lstStyle>
            <a:defPPr>
              <a:defRPr lang="de-DE"/>
            </a:defPPr>
            <a:lvl1pPr marL="0" algn="l" defTabSz="914330" rtl="0" eaLnBrk="1" latinLnBrk="0" hangingPunct="1">
              <a:defRPr sz="800" b="1" i="0" kern="1200">
                <a:solidFill>
                  <a:srgbClr val="282827"/>
                </a:solidFill>
                <a:latin typeface="Red Hat Text SemiBold" panose="02010303040201060303" pitchFamily="2" charset="0"/>
                <a:ea typeface="Red Hat Text SemiBold" panose="02010303040201060303" pitchFamily="2" charset="0"/>
                <a:cs typeface="Red Hat Text SemiBold" panose="02010303040201060303" pitchFamily="2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6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1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7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1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7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2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C5F25E18-4377-4EF8-9F68-54F1A4CDCAA3}" type="slidenum">
              <a:rPr lang="de-DE" smtClean="0">
                <a:solidFill>
                  <a:srgbClr val="FFFFFF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pPr>
                <a:defRPr/>
              </a:pPr>
              <a:t>26</a:t>
            </a:fld>
            <a:endParaRPr lang="de-DE" dirty="0">
              <a:solidFill>
                <a:srgbClr val="FFFFFF"/>
              </a:solidFill>
              <a:latin typeface="Red Hat Text" panose="02010303040201060303" pitchFamily="2" charset="0"/>
              <a:ea typeface="Red Hat Text" panose="02010303040201060303" pitchFamily="2" charset="0"/>
              <a:cs typeface="Red Hat Text" panose="02010303040201060303" pitchFamily="2" charset="0"/>
            </a:endParaRPr>
          </a:p>
        </p:txBody>
      </p:sp>
      <p:cxnSp>
        <p:nvCxnSpPr>
          <p:cNvPr id="28" name="Gerader Verbinder 3">
            <a:extLst>
              <a:ext uri="{FF2B5EF4-FFF2-40B4-BE49-F238E27FC236}">
                <a16:creationId xmlns:a16="http://schemas.microsoft.com/office/drawing/2014/main" id="{DE71EDFD-EC2A-424A-AD14-C5DE7A9B93F6}"/>
              </a:ext>
            </a:extLst>
          </p:cNvPr>
          <p:cNvCxnSpPr>
            <a:cxnSpLocks/>
          </p:cNvCxnSpPr>
          <p:nvPr/>
        </p:nvCxnSpPr>
        <p:spPr>
          <a:xfrm>
            <a:off x="577914" y="1251224"/>
            <a:ext cx="357486" cy="0"/>
          </a:xfrm>
          <a:prstGeom prst="line">
            <a:avLst/>
          </a:prstGeom>
          <a:ln>
            <a:solidFill>
              <a:schemeClr val="bg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Pfeil: Chevron 28">
            <a:extLst>
              <a:ext uri="{FF2B5EF4-FFF2-40B4-BE49-F238E27FC236}">
                <a16:creationId xmlns:a16="http://schemas.microsoft.com/office/drawing/2014/main" id="{4FF103E2-C19F-4B2D-9DAB-3CD7ED70B467}"/>
              </a:ext>
            </a:extLst>
          </p:cNvPr>
          <p:cNvSpPr/>
          <p:nvPr/>
        </p:nvSpPr>
        <p:spPr>
          <a:xfrm>
            <a:off x="5588112" y="3525664"/>
            <a:ext cx="715108" cy="742677"/>
          </a:xfrm>
          <a:prstGeom prst="chevron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e-DE" sz="1400" dirty="0">
              <a:solidFill>
                <a:schemeClr val="tx1"/>
              </a:solidFill>
            </a:endParaRPr>
          </a:p>
        </p:txBody>
      </p:sp>
      <p:grpSp>
        <p:nvGrpSpPr>
          <p:cNvPr id="36" name="Gruppieren 35">
            <a:extLst>
              <a:ext uri="{FF2B5EF4-FFF2-40B4-BE49-F238E27FC236}">
                <a16:creationId xmlns:a16="http://schemas.microsoft.com/office/drawing/2014/main" id="{AA82DFA2-F679-4D56-B3FD-A7162DAC14CD}"/>
              </a:ext>
            </a:extLst>
          </p:cNvPr>
          <p:cNvGrpSpPr/>
          <p:nvPr/>
        </p:nvGrpSpPr>
        <p:grpSpPr>
          <a:xfrm>
            <a:off x="6510451" y="1438262"/>
            <a:ext cx="4996083" cy="5103088"/>
            <a:chOff x="560050" y="1665288"/>
            <a:chExt cx="3415814" cy="4356100"/>
          </a:xfrm>
          <a:solidFill>
            <a:schemeClr val="tx2"/>
          </a:solidFill>
        </p:grpSpPr>
        <p:sp>
          <p:nvSpPr>
            <p:cNvPr id="37" name="Freihandform 27">
              <a:extLst>
                <a:ext uri="{FF2B5EF4-FFF2-40B4-BE49-F238E27FC236}">
                  <a16:creationId xmlns:a16="http://schemas.microsoft.com/office/drawing/2014/main" id="{44FAB226-4C38-4E65-8DB5-1FDC18E4CD89}"/>
                </a:ext>
              </a:extLst>
            </p:cNvPr>
            <p:cNvSpPr/>
            <p:nvPr/>
          </p:nvSpPr>
          <p:spPr>
            <a:xfrm>
              <a:off x="560050" y="1665288"/>
              <a:ext cx="3415812" cy="4320000"/>
            </a:xfrm>
            <a:custGeom>
              <a:avLst/>
              <a:gdLst>
                <a:gd name="connsiteX0" fmla="*/ 2 w 3415812"/>
                <a:gd name="connsiteY0" fmla="*/ 0 h 4320000"/>
                <a:gd name="connsiteX1" fmla="*/ 3415812 w 3415812"/>
                <a:gd name="connsiteY1" fmla="*/ 0 h 4320000"/>
                <a:gd name="connsiteX2" fmla="*/ 3415812 w 3415812"/>
                <a:gd name="connsiteY2" fmla="*/ 3240000 h 4320000"/>
                <a:gd name="connsiteX3" fmla="*/ 3415812 w 3415812"/>
                <a:gd name="connsiteY3" fmla="*/ 3245040 h 4320000"/>
                <a:gd name="connsiteX4" fmla="*/ 3415558 w 3415812"/>
                <a:gd name="connsiteY4" fmla="*/ 3245040 h 4320000"/>
                <a:gd name="connsiteX5" fmla="*/ 3410236 w 3415812"/>
                <a:gd name="connsiteY5" fmla="*/ 3350424 h 4320000"/>
                <a:gd name="connsiteX6" fmla="*/ 2446236 w 3415812"/>
                <a:gd name="connsiteY6" fmla="*/ 4314424 h 4320000"/>
                <a:gd name="connsiteX7" fmla="*/ 2353363 w 3415812"/>
                <a:gd name="connsiteY7" fmla="*/ 4319114 h 4320000"/>
                <a:gd name="connsiteX8" fmla="*/ 2353363 w 3415812"/>
                <a:gd name="connsiteY8" fmla="*/ 4320000 h 4320000"/>
                <a:gd name="connsiteX9" fmla="*/ 2335812 w 3415812"/>
                <a:gd name="connsiteY9" fmla="*/ 4320000 h 4320000"/>
                <a:gd name="connsiteX10" fmla="*/ 0 w 3415812"/>
                <a:gd name="connsiteY10" fmla="*/ 4320000 h 4320000"/>
                <a:gd name="connsiteX11" fmla="*/ 0 w 3415812"/>
                <a:gd name="connsiteY11" fmla="*/ 2 h 4320000"/>
                <a:gd name="connsiteX12" fmla="*/ 2 w 3415812"/>
                <a:gd name="connsiteY12" fmla="*/ 2 h 43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15812" h="4320000">
                  <a:moveTo>
                    <a:pt x="2" y="0"/>
                  </a:moveTo>
                  <a:lnTo>
                    <a:pt x="3415812" y="0"/>
                  </a:lnTo>
                  <a:lnTo>
                    <a:pt x="3415812" y="3240000"/>
                  </a:lnTo>
                  <a:lnTo>
                    <a:pt x="3415812" y="3245040"/>
                  </a:lnTo>
                  <a:lnTo>
                    <a:pt x="3415558" y="3245040"/>
                  </a:lnTo>
                  <a:lnTo>
                    <a:pt x="3410236" y="3350424"/>
                  </a:lnTo>
                  <a:cubicBezTo>
                    <a:pt x="3358617" y="3858714"/>
                    <a:pt x="2954526" y="4262805"/>
                    <a:pt x="2446236" y="4314424"/>
                  </a:cubicBezTo>
                  <a:lnTo>
                    <a:pt x="2353363" y="4319114"/>
                  </a:lnTo>
                  <a:lnTo>
                    <a:pt x="2353363" y="4320000"/>
                  </a:lnTo>
                  <a:lnTo>
                    <a:pt x="2335812" y="4320000"/>
                  </a:lnTo>
                  <a:lnTo>
                    <a:pt x="0" y="4320000"/>
                  </a:lnTo>
                  <a:lnTo>
                    <a:pt x="0" y="2"/>
                  </a:lnTo>
                  <a:lnTo>
                    <a:pt x="2" y="2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de-DE" sz="1400" dirty="0">
                <a:solidFill>
                  <a:schemeClr val="tx1"/>
                </a:solidFill>
              </a:endParaRPr>
            </a:p>
          </p:txBody>
        </p:sp>
        <p:sp>
          <p:nvSpPr>
            <p:cNvPr id="38" name="Textfeld 37">
              <a:extLst>
                <a:ext uri="{FF2B5EF4-FFF2-40B4-BE49-F238E27FC236}">
                  <a16:creationId xmlns:a16="http://schemas.microsoft.com/office/drawing/2014/main" id="{FC61FA93-87E8-40B6-972C-2D0422330907}"/>
                </a:ext>
              </a:extLst>
            </p:cNvPr>
            <p:cNvSpPr txBox="1"/>
            <p:nvPr/>
          </p:nvSpPr>
          <p:spPr>
            <a:xfrm>
              <a:off x="560054" y="1665288"/>
              <a:ext cx="3415810" cy="4356100"/>
            </a:xfrm>
            <a:prstGeom prst="rect">
              <a:avLst/>
            </a:prstGeom>
            <a:grpFill/>
            <a:ln>
              <a:noFill/>
            </a:ln>
            <a:effectLst/>
          </p:spPr>
          <p:txBody>
            <a:bodyPr wrap="square" lIns="360000" tIns="252000" rIns="180000" bIns="180000" rtlCol="0">
              <a:no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ed Hat Text" panose="02010303040201060303" pitchFamily="2" charset="0"/>
                  <a:ea typeface="Red Hat Text" panose="02010303040201060303" pitchFamily="2" charset="0"/>
                  <a:cs typeface="Red Hat Text" panose="02010303040201060303" pitchFamily="2" charset="0"/>
                </a:rPr>
                <a:t>Next </a:t>
              </a:r>
              <a:r>
                <a:rPr lang="de-DE" sz="2000" b="1" dirty="0">
                  <a:solidFill>
                    <a:srgbClr val="FFFFFF"/>
                  </a:solidFill>
                  <a:latin typeface="Red Hat Text" panose="02010303040201060303" pitchFamily="2" charset="0"/>
                  <a:ea typeface="Red Hat Text" panose="02010303040201060303" pitchFamily="2" charset="0"/>
                  <a:cs typeface="Red Hat Text" panose="02010303040201060303" pitchFamily="2" charset="0"/>
                </a:rPr>
                <a:t>S</a:t>
              </a:r>
              <a:r>
                <a:rPr kumimoji="0" lang="de-DE" sz="20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ed Hat Text" panose="02010303040201060303" pitchFamily="2" charset="0"/>
                  <a:ea typeface="Red Hat Text" panose="02010303040201060303" pitchFamily="2" charset="0"/>
                  <a:cs typeface="Red Hat Text" panose="02010303040201060303" pitchFamily="2" charset="0"/>
                </a:rPr>
                <a:t>teps</a:t>
              </a:r>
              <a:r>
                <a:rPr kumimoji="0" lang="de-DE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ed Hat Text" panose="02010303040201060303" pitchFamily="2" charset="0"/>
                  <a:ea typeface="Red Hat Text" panose="02010303040201060303" pitchFamily="2" charset="0"/>
                  <a:cs typeface="Red Hat Text" panose="02010303040201060303" pitchFamily="2" charset="0"/>
                </a:rPr>
                <a:t> &amp; General </a:t>
              </a:r>
              <a:r>
                <a:rPr lang="de-DE" sz="2000" b="1" dirty="0">
                  <a:solidFill>
                    <a:srgbClr val="FFFFFF"/>
                  </a:solidFill>
                  <a:latin typeface="Red Hat Text" panose="02010303040201060303" pitchFamily="2" charset="0"/>
                  <a:ea typeface="Red Hat Text" panose="02010303040201060303" pitchFamily="2" charset="0"/>
                  <a:cs typeface="Red Hat Text" panose="02010303040201060303" pitchFamily="2" charset="0"/>
                </a:rPr>
                <a:t>O</a:t>
              </a:r>
              <a:r>
                <a:rPr kumimoji="0" lang="de-DE" sz="20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ed Hat Text" panose="02010303040201060303" pitchFamily="2" charset="0"/>
                  <a:ea typeface="Red Hat Text" panose="02010303040201060303" pitchFamily="2" charset="0"/>
                  <a:cs typeface="Red Hat Text" panose="02010303040201060303" pitchFamily="2" charset="0"/>
                </a:rPr>
                <a:t>utlook</a:t>
              </a:r>
              <a:endParaRPr kumimoji="0" lang="de-DE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endParaRPr>
            </a:p>
          </p:txBody>
        </p:sp>
        <p:sp>
          <p:nvSpPr>
            <p:cNvPr id="39" name="Textfeld 38">
              <a:extLst>
                <a:ext uri="{FF2B5EF4-FFF2-40B4-BE49-F238E27FC236}">
                  <a16:creationId xmlns:a16="http://schemas.microsoft.com/office/drawing/2014/main" id="{E6A432CE-3635-48ED-9C61-2A259A6F9F58}"/>
                </a:ext>
              </a:extLst>
            </p:cNvPr>
            <p:cNvSpPr txBox="1"/>
            <p:nvPr/>
          </p:nvSpPr>
          <p:spPr>
            <a:xfrm>
              <a:off x="623816" y="2681680"/>
              <a:ext cx="3352045" cy="2560209"/>
            </a:xfrm>
            <a:prstGeom prst="rect">
              <a:avLst/>
            </a:prstGeom>
            <a:grpFill/>
          </p:spPr>
          <p:txBody>
            <a:bodyPr wrap="square" lIns="324000" tIns="0" rIns="144000" bIns="0" rtlCol="0">
              <a:noAutofit/>
            </a:bodyPr>
            <a:lstStyle/>
            <a:p>
              <a:pPr marL="269875" indent="-269875" defTabSz="914400">
                <a:spcBef>
                  <a:spcPts val="600"/>
                </a:spcBef>
                <a:spcAft>
                  <a:spcPts val="600"/>
                </a:spcAft>
                <a:buClr>
                  <a:schemeClr val="bg2"/>
                </a:buClr>
                <a:buSzPct val="100000"/>
                <a:buFont typeface="Red Hat Text" panose="02010303040201060303" pitchFamily="2" charset="0"/>
                <a:buChar char="›"/>
                <a:defRPr/>
              </a:pPr>
              <a:r>
                <a:rPr lang="en-US" sz="2400" dirty="0">
                  <a:solidFill>
                    <a:srgbClr val="FFFFFF"/>
                  </a:solidFill>
                  <a:latin typeface="Red Hat Text Medium" panose="02010303040201060303" pitchFamily="2" charset="0"/>
                  <a:ea typeface="Red Hat Text Medium" panose="02010303040201060303" pitchFamily="2" charset="0"/>
                  <a:cs typeface="Red Hat Text Medium" panose="02010303040201060303" pitchFamily="2" charset="0"/>
                </a:rPr>
                <a:t>Topic models for climate-related posts </a:t>
              </a:r>
              <a:r>
                <a:rPr lang="en-US" sz="2400" dirty="0">
                  <a:solidFill>
                    <a:srgbClr val="FFFFFF"/>
                  </a:solidFill>
                  <a:latin typeface="Grotesque" panose="020B0504020202020204" pitchFamily="34" charset="0"/>
                  <a:ea typeface="Red Hat Text Medium" panose="02010303040201060303" pitchFamily="2" charset="0"/>
                  <a:cs typeface="Red Hat Text Medium" panose="02010303040201060303" pitchFamily="2" charset="0"/>
                </a:rPr>
                <a:t>→ </a:t>
              </a:r>
              <a:r>
                <a:rPr lang="en-US" sz="2400" dirty="0">
                  <a:solidFill>
                    <a:srgbClr val="FFFFFF"/>
                  </a:solidFill>
                  <a:latin typeface="Red Hat Text Medium" panose="02010303040201060303" pitchFamily="2" charset="0"/>
                  <a:ea typeface="Red Hat Text Medium" panose="02010303040201060303" pitchFamily="2" charset="0"/>
                  <a:cs typeface="Red Hat Text Medium" panose="02010303040201060303" pitchFamily="2" charset="0"/>
                </a:rPr>
                <a:t>compare skepticism and acceptance</a:t>
              </a:r>
            </a:p>
            <a:p>
              <a:pPr marL="269875" indent="-269875" defTabSz="914400">
                <a:spcBef>
                  <a:spcPts val="600"/>
                </a:spcBef>
                <a:spcAft>
                  <a:spcPts val="600"/>
                </a:spcAft>
                <a:buClr>
                  <a:schemeClr val="bg2"/>
                </a:buClr>
                <a:buSzPct val="100000"/>
                <a:buFont typeface="Red Hat Text" panose="02010303040201060303" pitchFamily="2" charset="0"/>
                <a:buChar char="›"/>
                <a:defRPr/>
              </a:pPr>
              <a:r>
                <a:rPr lang="en-US" sz="2400" dirty="0">
                  <a:solidFill>
                    <a:srgbClr val="FFFFFF"/>
                  </a:solidFill>
                  <a:latin typeface="Red Hat Text Medium" panose="02010303040201060303" pitchFamily="2" charset="0"/>
                  <a:ea typeface="Red Hat Text Medium" panose="02010303040201060303" pitchFamily="2" charset="0"/>
                  <a:cs typeface="Red Hat Text Medium" panose="02010303040201060303" pitchFamily="2" charset="0"/>
                </a:rPr>
                <a:t>Finalize model validation</a:t>
              </a:r>
            </a:p>
            <a:p>
              <a:pPr marL="269875" indent="-269875" defTabSz="914400">
                <a:spcBef>
                  <a:spcPts val="600"/>
                </a:spcBef>
                <a:spcAft>
                  <a:spcPts val="600"/>
                </a:spcAft>
                <a:buClr>
                  <a:schemeClr val="bg2"/>
                </a:buClr>
                <a:buSzPct val="100000"/>
                <a:buFont typeface="Red Hat Text" panose="02010303040201060303" pitchFamily="2" charset="0"/>
                <a:buChar char="›"/>
                <a:defRPr/>
              </a:pPr>
              <a:r>
                <a:rPr lang="en-US" sz="2400" dirty="0">
                  <a:solidFill>
                    <a:srgbClr val="FFFFFF"/>
                  </a:solidFill>
                  <a:latin typeface="Red Hat Text Medium" panose="02010303040201060303" pitchFamily="2" charset="0"/>
                  <a:ea typeface="Red Hat Text Medium" panose="02010303040201060303" pitchFamily="2" charset="0"/>
                  <a:cs typeface="Red Hat Text Medium" panose="02010303040201060303" pitchFamily="2" charset="0"/>
                </a:rPr>
                <a:t>Generally: Implications for research on effects of CCS/disinformation research</a:t>
              </a:r>
            </a:p>
            <a:p>
              <a:pPr marL="269875" indent="-269875" defTabSz="914400">
                <a:spcBef>
                  <a:spcPts val="600"/>
                </a:spcBef>
                <a:spcAft>
                  <a:spcPts val="600"/>
                </a:spcAft>
                <a:buClr>
                  <a:schemeClr val="bg2"/>
                </a:buClr>
                <a:buSzPct val="100000"/>
                <a:buFont typeface="Red Hat Text" panose="02010303040201060303" pitchFamily="2" charset="0"/>
                <a:buChar char="›"/>
                <a:defRPr/>
              </a:pPr>
              <a:endParaRPr lang="en-US" sz="2400" dirty="0">
                <a:solidFill>
                  <a:srgbClr val="FFFFFF"/>
                </a:solidFill>
                <a:latin typeface="Red Hat Text Medium" panose="02010303040201060303" pitchFamily="2" charset="0"/>
                <a:ea typeface="Red Hat Text Medium" panose="02010303040201060303" pitchFamily="2" charset="0"/>
                <a:cs typeface="Red Hat Text Medium" panose="02010303040201060303" pitchFamily="2" charset="0"/>
              </a:endParaRPr>
            </a:p>
          </p:txBody>
        </p:sp>
        <p:cxnSp>
          <p:nvCxnSpPr>
            <p:cNvPr id="40" name="Gerade Verbindung mit Pfeil 39">
              <a:extLst>
                <a:ext uri="{FF2B5EF4-FFF2-40B4-BE49-F238E27FC236}">
                  <a16:creationId xmlns:a16="http://schemas.microsoft.com/office/drawing/2014/main" id="{5BB75451-88DB-4532-98D3-C97FDBAF7A96}"/>
                </a:ext>
              </a:extLst>
            </p:cNvPr>
            <p:cNvCxnSpPr>
              <a:cxnSpLocks/>
            </p:cNvCxnSpPr>
            <p:nvPr/>
          </p:nvCxnSpPr>
          <p:spPr>
            <a:xfrm>
              <a:off x="816519" y="2289511"/>
              <a:ext cx="360000" cy="0"/>
            </a:xfrm>
            <a:prstGeom prst="straightConnector1">
              <a:avLst/>
            </a:prstGeom>
            <a:grpFill/>
            <a:ln>
              <a:solidFill>
                <a:schemeClr val="bg2"/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D1196A9D-A65C-4B96-A140-441197A4ADDB}"/>
              </a:ext>
            </a:extLst>
          </p:cNvPr>
          <p:cNvGrpSpPr/>
          <p:nvPr/>
        </p:nvGrpSpPr>
        <p:grpSpPr>
          <a:xfrm>
            <a:off x="577913" y="1476007"/>
            <a:ext cx="4802975" cy="5107671"/>
            <a:chOff x="560050" y="1665288"/>
            <a:chExt cx="3415814" cy="4356100"/>
          </a:xfrm>
          <a:solidFill>
            <a:schemeClr val="tx2"/>
          </a:solidFill>
        </p:grpSpPr>
        <p:sp>
          <p:nvSpPr>
            <p:cNvPr id="24" name="Freihandform 27">
              <a:extLst>
                <a:ext uri="{FF2B5EF4-FFF2-40B4-BE49-F238E27FC236}">
                  <a16:creationId xmlns:a16="http://schemas.microsoft.com/office/drawing/2014/main" id="{F7880DAA-0D53-449D-96F6-A07F00C1B4C3}"/>
                </a:ext>
              </a:extLst>
            </p:cNvPr>
            <p:cNvSpPr/>
            <p:nvPr/>
          </p:nvSpPr>
          <p:spPr>
            <a:xfrm>
              <a:off x="560050" y="1665288"/>
              <a:ext cx="3415812" cy="4320000"/>
            </a:xfrm>
            <a:custGeom>
              <a:avLst/>
              <a:gdLst>
                <a:gd name="connsiteX0" fmla="*/ 2 w 3415812"/>
                <a:gd name="connsiteY0" fmla="*/ 0 h 4320000"/>
                <a:gd name="connsiteX1" fmla="*/ 3415812 w 3415812"/>
                <a:gd name="connsiteY1" fmla="*/ 0 h 4320000"/>
                <a:gd name="connsiteX2" fmla="*/ 3415812 w 3415812"/>
                <a:gd name="connsiteY2" fmla="*/ 3240000 h 4320000"/>
                <a:gd name="connsiteX3" fmla="*/ 3415812 w 3415812"/>
                <a:gd name="connsiteY3" fmla="*/ 3245040 h 4320000"/>
                <a:gd name="connsiteX4" fmla="*/ 3415558 w 3415812"/>
                <a:gd name="connsiteY4" fmla="*/ 3245040 h 4320000"/>
                <a:gd name="connsiteX5" fmla="*/ 3410236 w 3415812"/>
                <a:gd name="connsiteY5" fmla="*/ 3350424 h 4320000"/>
                <a:gd name="connsiteX6" fmla="*/ 2446236 w 3415812"/>
                <a:gd name="connsiteY6" fmla="*/ 4314424 h 4320000"/>
                <a:gd name="connsiteX7" fmla="*/ 2353363 w 3415812"/>
                <a:gd name="connsiteY7" fmla="*/ 4319114 h 4320000"/>
                <a:gd name="connsiteX8" fmla="*/ 2353363 w 3415812"/>
                <a:gd name="connsiteY8" fmla="*/ 4320000 h 4320000"/>
                <a:gd name="connsiteX9" fmla="*/ 2335812 w 3415812"/>
                <a:gd name="connsiteY9" fmla="*/ 4320000 h 4320000"/>
                <a:gd name="connsiteX10" fmla="*/ 0 w 3415812"/>
                <a:gd name="connsiteY10" fmla="*/ 4320000 h 4320000"/>
                <a:gd name="connsiteX11" fmla="*/ 0 w 3415812"/>
                <a:gd name="connsiteY11" fmla="*/ 2 h 4320000"/>
                <a:gd name="connsiteX12" fmla="*/ 2 w 3415812"/>
                <a:gd name="connsiteY12" fmla="*/ 2 h 43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15812" h="4320000">
                  <a:moveTo>
                    <a:pt x="2" y="0"/>
                  </a:moveTo>
                  <a:lnTo>
                    <a:pt x="3415812" y="0"/>
                  </a:lnTo>
                  <a:lnTo>
                    <a:pt x="3415812" y="3240000"/>
                  </a:lnTo>
                  <a:lnTo>
                    <a:pt x="3415812" y="3245040"/>
                  </a:lnTo>
                  <a:lnTo>
                    <a:pt x="3415558" y="3245040"/>
                  </a:lnTo>
                  <a:lnTo>
                    <a:pt x="3410236" y="3350424"/>
                  </a:lnTo>
                  <a:cubicBezTo>
                    <a:pt x="3358617" y="3858714"/>
                    <a:pt x="2954526" y="4262805"/>
                    <a:pt x="2446236" y="4314424"/>
                  </a:cubicBezTo>
                  <a:lnTo>
                    <a:pt x="2353363" y="4319114"/>
                  </a:lnTo>
                  <a:lnTo>
                    <a:pt x="2353363" y="4320000"/>
                  </a:lnTo>
                  <a:lnTo>
                    <a:pt x="2335812" y="4320000"/>
                  </a:lnTo>
                  <a:lnTo>
                    <a:pt x="0" y="4320000"/>
                  </a:lnTo>
                  <a:lnTo>
                    <a:pt x="0" y="2"/>
                  </a:lnTo>
                  <a:lnTo>
                    <a:pt x="2" y="2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sz="1400">
                <a:solidFill>
                  <a:schemeClr val="tx1"/>
                </a:solidFill>
              </a:endParaRPr>
            </a:p>
          </p:txBody>
        </p:sp>
        <p:sp>
          <p:nvSpPr>
            <p:cNvPr id="25" name="Textfeld 24">
              <a:extLst>
                <a:ext uri="{FF2B5EF4-FFF2-40B4-BE49-F238E27FC236}">
                  <a16:creationId xmlns:a16="http://schemas.microsoft.com/office/drawing/2014/main" id="{667DF6AE-80D7-419A-BD10-25D740AE533B}"/>
                </a:ext>
              </a:extLst>
            </p:cNvPr>
            <p:cNvSpPr txBox="1"/>
            <p:nvPr/>
          </p:nvSpPr>
          <p:spPr>
            <a:xfrm>
              <a:off x="560054" y="1665288"/>
              <a:ext cx="3415810" cy="4356100"/>
            </a:xfrm>
            <a:prstGeom prst="rect">
              <a:avLst/>
            </a:prstGeom>
            <a:grpFill/>
            <a:ln>
              <a:noFill/>
            </a:ln>
            <a:effectLst/>
          </p:spPr>
          <p:txBody>
            <a:bodyPr wrap="square" lIns="360000" tIns="252000" rIns="180000" bIns="180000" rtlCol="0">
              <a:no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ed Hat Text" panose="02010303040201060303" pitchFamily="2" charset="0"/>
                  <a:ea typeface="Red Hat Text" panose="02010303040201060303" pitchFamily="2" charset="0"/>
                  <a:cs typeface="Red Hat Text" panose="02010303040201060303" pitchFamily="2" charset="0"/>
                </a:rPr>
                <a:t>Summary</a:t>
              </a:r>
            </a:p>
          </p:txBody>
        </p:sp>
        <p:sp>
          <p:nvSpPr>
            <p:cNvPr id="26" name="Textfeld 25">
              <a:extLst>
                <a:ext uri="{FF2B5EF4-FFF2-40B4-BE49-F238E27FC236}">
                  <a16:creationId xmlns:a16="http://schemas.microsoft.com/office/drawing/2014/main" id="{15791472-2A0B-4796-8300-7CF412282516}"/>
                </a:ext>
              </a:extLst>
            </p:cNvPr>
            <p:cNvSpPr txBox="1"/>
            <p:nvPr/>
          </p:nvSpPr>
          <p:spPr>
            <a:xfrm>
              <a:off x="636540" y="2536108"/>
              <a:ext cx="3229060" cy="3340206"/>
            </a:xfrm>
            <a:prstGeom prst="rect">
              <a:avLst/>
            </a:prstGeom>
            <a:grpFill/>
          </p:spPr>
          <p:txBody>
            <a:bodyPr wrap="square" lIns="324000" tIns="0" rIns="144000" bIns="0" rtlCol="0">
              <a:noAutofit/>
            </a:bodyPr>
            <a:lstStyle/>
            <a:p>
              <a:pPr marL="269875" indent="-269875" defTabSz="914400">
                <a:spcBef>
                  <a:spcPts val="600"/>
                </a:spcBef>
                <a:spcAft>
                  <a:spcPts val="600"/>
                </a:spcAft>
                <a:buClr>
                  <a:schemeClr val="bg2"/>
                </a:buClr>
                <a:buSzPct val="100000"/>
                <a:buFont typeface="Red Hat Text" panose="02010303040201060303" pitchFamily="2" charset="0"/>
                <a:buChar char="›"/>
                <a:defRPr/>
              </a:pPr>
              <a:r>
                <a:rPr lang="en-US" sz="2400">
                  <a:solidFill>
                    <a:srgbClr val="FFFFFF"/>
                  </a:solidFill>
                  <a:latin typeface="Red Hat Text Medium" panose="02010303040201060303" pitchFamily="2" charset="0"/>
                  <a:ea typeface="Red Hat Text Medium" panose="02010303040201060303" pitchFamily="2" charset="0"/>
                  <a:cs typeface="Red Hat Text Medium" panose="02010303040201060303" pitchFamily="2" charset="0"/>
                </a:rPr>
                <a:t>Climate change appears comparatively  frequently in AfD‘s Social Media Communication</a:t>
              </a:r>
            </a:p>
            <a:p>
              <a:pPr marL="269875" indent="-269875" defTabSz="914400">
                <a:spcBef>
                  <a:spcPts val="600"/>
                </a:spcBef>
                <a:spcAft>
                  <a:spcPts val="600"/>
                </a:spcAft>
                <a:buClr>
                  <a:schemeClr val="bg2"/>
                </a:buClr>
                <a:buSzPct val="100000"/>
                <a:buFont typeface="Red Hat Text" panose="02010303040201060303" pitchFamily="2" charset="0"/>
                <a:buChar char="›"/>
                <a:defRPr/>
              </a:pPr>
              <a:r>
                <a:rPr lang="en-US" sz="2400">
                  <a:solidFill>
                    <a:srgbClr val="FFFFFF"/>
                  </a:solidFill>
                  <a:latin typeface="Red Hat Text Medium" panose="02010303040201060303" pitchFamily="2" charset="0"/>
                  <a:ea typeface="Red Hat Text Medium" panose="02010303040201060303" pitchFamily="2" charset="0"/>
                  <a:cs typeface="Red Hat Text Medium" panose="02010303040201060303" pitchFamily="2" charset="0"/>
                </a:rPr>
                <a:t>Rarely outright denial of ACC, but softer forms of skepticism </a:t>
              </a:r>
            </a:p>
          </p:txBody>
        </p:sp>
        <p:cxnSp>
          <p:nvCxnSpPr>
            <p:cNvPr id="30" name="Gerade Verbindung mit Pfeil 29">
              <a:extLst>
                <a:ext uri="{FF2B5EF4-FFF2-40B4-BE49-F238E27FC236}">
                  <a16:creationId xmlns:a16="http://schemas.microsoft.com/office/drawing/2014/main" id="{FE7D67AA-4676-442A-A602-A5597C5673FF}"/>
                </a:ext>
              </a:extLst>
            </p:cNvPr>
            <p:cNvCxnSpPr>
              <a:cxnSpLocks/>
            </p:cNvCxnSpPr>
            <p:nvPr/>
          </p:nvCxnSpPr>
          <p:spPr>
            <a:xfrm>
              <a:off x="840320" y="2260419"/>
              <a:ext cx="360000" cy="0"/>
            </a:xfrm>
            <a:prstGeom prst="straightConnector1">
              <a:avLst/>
            </a:prstGeom>
            <a:grpFill/>
            <a:ln>
              <a:solidFill>
                <a:schemeClr val="bg2"/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74172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>
            <a:extLst>
              <a:ext uri="{FF2B5EF4-FFF2-40B4-BE49-F238E27FC236}">
                <a16:creationId xmlns:a16="http://schemas.microsoft.com/office/drawing/2014/main" id="{D2CDB986-B796-4062-9371-66970A8817AA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97" name="think-cell Folie" r:id="rId4" imgW="429" imgH="429" progId="TCLayout.ActiveDocument.1">
                  <p:embed/>
                </p:oleObj>
              </mc:Choice>
              <mc:Fallback>
                <p:oleObj name="think-cell Folie" r:id="rId4" imgW="429" imgH="429" progId="TCLayout.ActiveDocument.1">
                  <p:embed/>
                  <p:pic>
                    <p:nvPicPr>
                      <p:cNvPr id="3" name="Objekt 2" hidden="1">
                        <a:extLst>
                          <a:ext uri="{FF2B5EF4-FFF2-40B4-BE49-F238E27FC236}">
                            <a16:creationId xmlns:a16="http://schemas.microsoft.com/office/drawing/2014/main" id="{D2CDB986-B796-4062-9371-66970A8817A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itel 1">
            <a:extLst>
              <a:ext uri="{FF2B5EF4-FFF2-40B4-BE49-F238E27FC236}">
                <a16:creationId xmlns:a16="http://schemas.microsoft.com/office/drawing/2014/main" id="{22F3A644-D335-736A-95E7-151C6D92F51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40000" y="3240088"/>
            <a:ext cx="5464175" cy="304800"/>
          </a:xfrm>
          <a:prstGeom prst="rect">
            <a:avLst/>
          </a:prstGeom>
          <a:noFill/>
        </p:spPr>
        <p:txBody>
          <a:bodyPr vert="horz" lIns="0" anchor="b"/>
          <a:lstStyle/>
          <a:p>
            <a:pPr>
              <a:lnSpc>
                <a:spcPct val="100000"/>
              </a:lnSpc>
            </a:pPr>
            <a:r>
              <a:rPr lang="da-DK" sz="2600" b="1" dirty="0" err="1">
                <a:solidFill>
                  <a:srgbClr val="FFFFFF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Thank</a:t>
            </a:r>
            <a:r>
              <a:rPr lang="da-DK" sz="2600" b="1" dirty="0">
                <a:solidFill>
                  <a:srgbClr val="FFFFFF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 </a:t>
            </a:r>
            <a:r>
              <a:rPr lang="da-DK" sz="2600" b="1" dirty="0" err="1">
                <a:solidFill>
                  <a:srgbClr val="FFFFFF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you</a:t>
            </a:r>
            <a:r>
              <a:rPr lang="da-DK" sz="2600" b="1" dirty="0">
                <a:solidFill>
                  <a:srgbClr val="FFFFFF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!</a:t>
            </a:r>
            <a:endParaRPr lang="de-DE" sz="2600" b="1" dirty="0">
              <a:solidFill>
                <a:srgbClr val="FFFFFF"/>
              </a:solidFill>
              <a:latin typeface="Red Hat Text" panose="02010303040201060303" pitchFamily="2" charset="0"/>
              <a:ea typeface="Red Hat Text" panose="02010303040201060303" pitchFamily="2" charset="0"/>
              <a:cs typeface="Red Hat Text" panose="02010303040201060303" pitchFamily="2" charset="0"/>
            </a:endParaRPr>
          </a:p>
        </p:txBody>
      </p:sp>
      <p:sp>
        <p:nvSpPr>
          <p:cNvPr id="6" name="Textplatzhalter 8">
            <a:extLst>
              <a:ext uri="{FF2B5EF4-FFF2-40B4-BE49-F238E27FC236}">
                <a16:creationId xmlns:a16="http://schemas.microsoft.com/office/drawing/2014/main" id="{D52F9084-EC41-45C7-B0A1-B4891043BAE7}"/>
              </a:ext>
            </a:extLst>
          </p:cNvPr>
          <p:cNvSpPr txBox="1">
            <a:spLocks/>
          </p:cNvSpPr>
          <p:nvPr/>
        </p:nvSpPr>
        <p:spPr>
          <a:xfrm>
            <a:off x="466522" y="4076699"/>
            <a:ext cx="7163003" cy="2314575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noAutofit/>
          </a:bodyPr>
          <a:lstStyle>
            <a:lvl1pPr marL="228603" indent="-228603" algn="l" defTabSz="914415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2400" kern="1200" cap="all" baseline="0" dirty="0" smtClean="0">
                <a:solidFill>
                  <a:srgbClr val="319AD1"/>
                </a:solidFill>
                <a:latin typeface="+mn-lt"/>
                <a:ea typeface="+mn-ea"/>
                <a:cs typeface="+mn-cs"/>
                <a:sym typeface="Montserrat" panose="00000500000000000000" pitchFamily="2" charset="0"/>
              </a:defRPr>
            </a:lvl1pPr>
            <a:lvl2pPr marL="685811" indent="-228603" algn="l" defTabSz="914415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2400" kern="1200" dirty="0" smtClean="0">
                <a:solidFill>
                  <a:srgbClr val="762346"/>
                </a:solidFill>
                <a:latin typeface="+mn-lt"/>
                <a:ea typeface="+mn-ea"/>
                <a:cs typeface="+mn-cs"/>
                <a:sym typeface="Montserrat" panose="00000500000000000000" pitchFamily="2" charset="0"/>
              </a:defRPr>
            </a:lvl2pPr>
            <a:lvl3pPr marL="1143018" indent="-228603" algn="l" defTabSz="914415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2400" kern="1200" dirty="0" smtClean="0">
                <a:solidFill>
                  <a:srgbClr val="762346"/>
                </a:solidFill>
                <a:latin typeface="+mn-lt"/>
                <a:ea typeface="+mn-ea"/>
                <a:cs typeface="+mn-cs"/>
                <a:sym typeface="Montserrat" panose="00000500000000000000" pitchFamily="2" charset="0"/>
              </a:defRPr>
            </a:lvl3pPr>
            <a:lvl4pPr marL="1600225" indent="-228603" algn="l" defTabSz="914415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2400" kern="1200" dirty="0" smtClean="0">
                <a:solidFill>
                  <a:srgbClr val="762346"/>
                </a:solidFill>
                <a:latin typeface="+mn-lt"/>
                <a:ea typeface="+mn-ea"/>
                <a:cs typeface="+mn-cs"/>
                <a:sym typeface="Montserrat" panose="00000500000000000000" pitchFamily="2" charset="0"/>
              </a:defRPr>
            </a:lvl4pPr>
            <a:lvl5pPr marL="2057433" indent="-228603" algn="l" defTabSz="914415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2400" kern="1200" dirty="0">
                <a:solidFill>
                  <a:srgbClr val="762346"/>
                </a:solidFill>
                <a:latin typeface="+mn-lt"/>
                <a:ea typeface="+mn-ea"/>
                <a:cs typeface="+mn-cs"/>
                <a:sym typeface="Montserrat" panose="00000500000000000000" pitchFamily="2" charset="0"/>
              </a:defRPr>
            </a:lvl5pPr>
            <a:lvl6pPr marL="2514640" indent="-228603" algn="l" defTabSz="91441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46" indent="-228603" algn="l" defTabSz="91441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54" indent="-228603" algn="l" defTabSz="91441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61" indent="-228603" algn="l" defTabSz="91441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800" b="1" cap="none" dirty="0">
                <a:solidFill>
                  <a:srgbClr val="6AB1E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Jennifer Bast</a:t>
            </a:r>
            <a:r>
              <a:rPr lang="en-US" sz="1800" cap="none" dirty="0">
                <a:solidFill>
                  <a:srgbClr val="FFFFFF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, </a:t>
            </a:r>
            <a:r>
              <a:rPr lang="en-US" sz="1600" cap="none" dirty="0">
                <a:solidFill>
                  <a:srgbClr val="FFFFFF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University of Kaiserslautern-Landau (RPTU)</a:t>
            </a:r>
            <a:br>
              <a:rPr lang="en-US" sz="1600" cap="none" dirty="0">
                <a:solidFill>
                  <a:srgbClr val="FFFFFF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</a:br>
            <a:r>
              <a:rPr lang="en-US" sz="1600" cap="none" dirty="0">
                <a:solidFill>
                  <a:srgbClr val="FFFFFF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j.bast@rptu.de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b="1" cap="none" dirty="0">
                <a:solidFill>
                  <a:srgbClr val="6AB1E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Olga </a:t>
            </a:r>
            <a:r>
              <a:rPr lang="en-US" sz="1800" b="1" cap="none" dirty="0" err="1">
                <a:solidFill>
                  <a:srgbClr val="6AB1E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Zagovora</a:t>
            </a:r>
            <a:r>
              <a:rPr lang="en-US" sz="1800" cap="none" dirty="0">
                <a:solidFill>
                  <a:srgbClr val="FFFFFF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, </a:t>
            </a:r>
            <a:r>
              <a:rPr lang="en-US" sz="1600" cap="none" dirty="0">
                <a:solidFill>
                  <a:srgbClr val="FFFFFF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University of Kaiserslautern-Landau (RPTU), </a:t>
            </a:r>
            <a:br>
              <a:rPr lang="en-US" sz="1600" cap="none" dirty="0">
                <a:solidFill>
                  <a:srgbClr val="FFFFFF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</a:br>
            <a:r>
              <a:rPr lang="en-US" sz="1600" cap="none" dirty="0">
                <a:solidFill>
                  <a:srgbClr val="FFFFFF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The German Research Center for Artificial Intelligence (DFKI)</a:t>
            </a:r>
            <a:br>
              <a:rPr lang="en-US" sz="1600" cap="none" dirty="0">
                <a:solidFill>
                  <a:srgbClr val="FFFFFF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</a:br>
            <a:r>
              <a:rPr lang="en-US" sz="1600" cap="none" dirty="0">
                <a:solidFill>
                  <a:srgbClr val="FFFFFF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olga.zagovora@rptu.de</a:t>
            </a:r>
            <a:br>
              <a:rPr lang="en-US" sz="1600" cap="none" dirty="0">
                <a:solidFill>
                  <a:srgbClr val="FFFFFF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</a:br>
            <a:br>
              <a:rPr lang="en-US" sz="1800" cap="none" dirty="0">
                <a:solidFill>
                  <a:srgbClr val="FFFFFF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</a:br>
            <a:r>
              <a:rPr lang="en-US" sz="1800" b="1" cap="none" dirty="0">
                <a:solidFill>
                  <a:srgbClr val="6AB1E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Miranda Barros Everett</a:t>
            </a:r>
            <a:r>
              <a:rPr lang="en-US" sz="1800" cap="none" dirty="0">
                <a:solidFill>
                  <a:srgbClr val="FFFFFF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, Un</a:t>
            </a:r>
            <a:r>
              <a:rPr lang="en-US" sz="1600" cap="none" dirty="0">
                <a:solidFill>
                  <a:srgbClr val="FFFFFF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iversity of Konstanz</a:t>
            </a:r>
            <a:br>
              <a:rPr lang="en-US" sz="1600" cap="none" dirty="0">
                <a:solidFill>
                  <a:srgbClr val="FFFFFF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</a:br>
            <a:r>
              <a:rPr lang="en-US" sz="1600" cap="none" dirty="0">
                <a:solidFill>
                  <a:srgbClr val="FFFFFF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miranda.barros-everett@uni-konstanz.de</a:t>
            </a:r>
            <a:endParaRPr lang="en-US" sz="1800" cap="none" dirty="0">
              <a:solidFill>
                <a:srgbClr val="FFFFFF"/>
              </a:solidFill>
              <a:latin typeface="Red Hat Text" panose="02010303040201060303" pitchFamily="2" charset="0"/>
              <a:ea typeface="Red Hat Text" panose="02010303040201060303" pitchFamily="2" charset="0"/>
              <a:cs typeface="Red Hat Text" panose="020103030402010603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7523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>
            <a:extLst>
              <a:ext uri="{FF2B5EF4-FFF2-40B4-BE49-F238E27FC236}">
                <a16:creationId xmlns:a16="http://schemas.microsoft.com/office/drawing/2014/main" id="{D2CDB986-B796-4062-9371-66970A8817AA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25930880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225" name="think-cell Folie" r:id="rId5" imgW="429" imgH="429" progId="TCLayout.ActiveDocument.1">
                  <p:embed/>
                </p:oleObj>
              </mc:Choice>
              <mc:Fallback>
                <p:oleObj name="think-cell Folie" r:id="rId5" imgW="429" imgH="429" progId="TCLayout.ActiveDocument.1">
                  <p:embed/>
                  <p:pic>
                    <p:nvPicPr>
                      <p:cNvPr id="3" name="Objekt 2" hidden="1">
                        <a:extLst>
                          <a:ext uri="{FF2B5EF4-FFF2-40B4-BE49-F238E27FC236}">
                            <a16:creationId xmlns:a16="http://schemas.microsoft.com/office/drawing/2014/main" id="{D2CDB986-B796-4062-9371-66970A8817A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feld 10">
            <a:extLst>
              <a:ext uri="{FF2B5EF4-FFF2-40B4-BE49-F238E27FC236}">
                <a16:creationId xmlns:a16="http://schemas.microsoft.com/office/drawing/2014/main" id="{25E81FC6-C68E-4626-A0AE-D2286856040B}"/>
              </a:ext>
            </a:extLst>
          </p:cNvPr>
          <p:cNvSpPr txBox="1"/>
          <p:nvPr/>
        </p:nvSpPr>
        <p:spPr>
          <a:xfrm>
            <a:off x="516000" y="849387"/>
            <a:ext cx="11073319" cy="5430387"/>
          </a:xfrm>
          <a:prstGeom prst="rect">
            <a:avLst/>
          </a:prstGeom>
          <a:noFill/>
        </p:spPr>
        <p:txBody>
          <a:bodyPr wrap="square" lIns="0" tIns="0" rIns="144000" bIns="0" rtlCol="0">
            <a:noAutofit/>
          </a:bodyPr>
          <a:lstStyle/>
          <a:p>
            <a:r>
              <a:rPr lang="en-US" sz="1400" dirty="0">
                <a:solidFill>
                  <a:srgbClr val="FFFFFF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Dickson, Z. P., &amp; </a:t>
            </a:r>
            <a:r>
              <a:rPr lang="en-US" sz="1400" dirty="0" err="1">
                <a:solidFill>
                  <a:srgbClr val="FFFFFF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Hobolt</a:t>
            </a:r>
            <a:r>
              <a:rPr lang="en-US" sz="1400" dirty="0">
                <a:solidFill>
                  <a:srgbClr val="FFFFFF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, S. B. (2024). Going Against the Grain: Climate Change as a Wedge Issue for the Radical Right. </a:t>
            </a:r>
            <a:r>
              <a:rPr lang="en-US" sz="1400" i="1" dirty="0">
                <a:solidFill>
                  <a:srgbClr val="FFFFFF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Comparative Political Studies</a:t>
            </a:r>
            <a:r>
              <a:rPr lang="en-US" sz="1400" dirty="0">
                <a:solidFill>
                  <a:srgbClr val="FFFFFF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, 00104140241271297. </a:t>
            </a:r>
            <a:r>
              <a:rPr lang="en-US" sz="1400" dirty="0">
                <a:solidFill>
                  <a:srgbClr val="FFFFFF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https://doi.org/10.1177/00104140241271297</a:t>
            </a:r>
            <a:endParaRPr lang="en-US" sz="1400" dirty="0">
              <a:solidFill>
                <a:srgbClr val="FFFFFF"/>
              </a:solidFill>
              <a:latin typeface="Red Hat Text" panose="02010303040201060303" pitchFamily="2" charset="0"/>
              <a:ea typeface="Red Hat Text" panose="02010303040201060303" pitchFamily="2" charset="0"/>
              <a:cs typeface="Red Hat Text" panose="02010303040201060303" pitchFamily="2" charset="0"/>
            </a:endParaRPr>
          </a:p>
          <a:p>
            <a:endParaRPr lang="en-US" sz="1400" dirty="0">
              <a:solidFill>
                <a:srgbClr val="FFFFFF"/>
              </a:solidFill>
              <a:latin typeface="Red Hat Text" panose="02010303040201060303" pitchFamily="2" charset="0"/>
              <a:ea typeface="Red Hat Text" panose="02010303040201060303" pitchFamily="2" charset="0"/>
              <a:cs typeface="Red Hat Text" panose="02010303040201060303" pitchFamily="2" charset="0"/>
            </a:endParaRPr>
          </a:p>
          <a:p>
            <a:r>
              <a:rPr lang="en-US" sz="1400" dirty="0" err="1">
                <a:solidFill>
                  <a:srgbClr val="FFFFFF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Capstick</a:t>
            </a:r>
            <a:r>
              <a:rPr lang="en-US" sz="1400" dirty="0">
                <a:solidFill>
                  <a:srgbClr val="FFFFFF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, S. B., &amp; Pidgeon, N. F. (2014). What is climate change </a:t>
            </a:r>
            <a:r>
              <a:rPr lang="en-US" sz="1400" dirty="0" err="1">
                <a:solidFill>
                  <a:srgbClr val="FFFFFF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scepticism</a:t>
            </a:r>
            <a:r>
              <a:rPr lang="en-US" sz="1400" dirty="0">
                <a:solidFill>
                  <a:srgbClr val="FFFFFF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? Examination of the concept using a mixed methods study of the UK public. </a:t>
            </a:r>
            <a:r>
              <a:rPr lang="en-US" sz="1400" i="1" dirty="0">
                <a:solidFill>
                  <a:srgbClr val="FFFFFF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Global Environmental Change</a:t>
            </a:r>
            <a:r>
              <a:rPr lang="en-US" sz="1400" dirty="0">
                <a:solidFill>
                  <a:srgbClr val="FFFFFF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, </a:t>
            </a:r>
            <a:r>
              <a:rPr lang="en-US" sz="1400" i="1" dirty="0">
                <a:solidFill>
                  <a:srgbClr val="FFFFFF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24</a:t>
            </a:r>
            <a:r>
              <a:rPr lang="en-US" sz="1400" dirty="0">
                <a:solidFill>
                  <a:srgbClr val="FFFFFF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, 389–401. </a:t>
            </a:r>
            <a:r>
              <a:rPr lang="en-US" sz="1400" dirty="0">
                <a:solidFill>
                  <a:srgbClr val="FFFFFF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https://doi.org/10.1016/j.gloenvcha.2013.08.012</a:t>
            </a:r>
            <a:endParaRPr lang="en-US" sz="1400" dirty="0">
              <a:solidFill>
                <a:srgbClr val="FFFFFF"/>
              </a:solidFill>
              <a:latin typeface="Red Hat Text" panose="02010303040201060303" pitchFamily="2" charset="0"/>
              <a:ea typeface="Red Hat Text" panose="02010303040201060303" pitchFamily="2" charset="0"/>
              <a:cs typeface="Red Hat Text" panose="02010303040201060303" pitchFamily="2" charset="0"/>
            </a:endParaRPr>
          </a:p>
          <a:p>
            <a:endParaRPr lang="en-US" sz="1400" dirty="0">
              <a:solidFill>
                <a:srgbClr val="FFFFFF"/>
              </a:solidFill>
              <a:latin typeface="Red Hat Text" panose="02010303040201060303" pitchFamily="2" charset="0"/>
              <a:ea typeface="Red Hat Text" panose="02010303040201060303" pitchFamily="2" charset="0"/>
              <a:cs typeface="Red Hat Text" panose="02010303040201060303" pitchFamily="2" charset="0"/>
            </a:endParaRPr>
          </a:p>
          <a:p>
            <a:endParaRPr lang="en-US" sz="1400" dirty="0">
              <a:solidFill>
                <a:srgbClr val="FFFFFF"/>
              </a:solidFill>
              <a:latin typeface="Red Hat Text" panose="02010303040201060303" pitchFamily="2" charset="0"/>
              <a:ea typeface="Red Hat Text" panose="02010303040201060303" pitchFamily="2" charset="0"/>
              <a:cs typeface="Red Hat Text" panose="02010303040201060303" pitchFamily="2" charset="0"/>
            </a:endParaRPr>
          </a:p>
          <a:p>
            <a:r>
              <a:rPr lang="en-US" sz="1400" dirty="0" err="1">
                <a:solidFill>
                  <a:srgbClr val="FFFFFF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Forchtner</a:t>
            </a:r>
            <a:r>
              <a:rPr lang="en-US" sz="1400" dirty="0">
                <a:solidFill>
                  <a:srgbClr val="FFFFFF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, B., &amp; </a:t>
            </a:r>
            <a:r>
              <a:rPr lang="en-US" sz="1400" dirty="0" err="1">
                <a:solidFill>
                  <a:srgbClr val="FFFFFF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Lubarda</a:t>
            </a:r>
            <a:r>
              <a:rPr lang="en-US" sz="1400" dirty="0">
                <a:solidFill>
                  <a:srgbClr val="FFFFFF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, B. (2023). </a:t>
            </a:r>
            <a:r>
              <a:rPr lang="en-US" sz="1400" dirty="0" err="1">
                <a:solidFill>
                  <a:srgbClr val="FFFFFF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Scepticisms</a:t>
            </a:r>
            <a:r>
              <a:rPr lang="en-US" sz="1400" dirty="0">
                <a:solidFill>
                  <a:srgbClr val="FFFFFF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 and beyond? A comprehensive portrait of climate change communication by the far right in the European Parliament. </a:t>
            </a:r>
            <a:r>
              <a:rPr lang="en-US" sz="1400" i="1" dirty="0">
                <a:solidFill>
                  <a:srgbClr val="FFFFFF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Environmental Politics</a:t>
            </a:r>
            <a:r>
              <a:rPr lang="en-US" sz="1400" dirty="0">
                <a:solidFill>
                  <a:srgbClr val="FFFFFF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, </a:t>
            </a:r>
            <a:r>
              <a:rPr lang="en-US" sz="1400" i="1" dirty="0">
                <a:solidFill>
                  <a:srgbClr val="FFFFFF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32</a:t>
            </a:r>
            <a:r>
              <a:rPr lang="en-US" sz="1400" dirty="0">
                <a:solidFill>
                  <a:srgbClr val="FFFFFF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(1), 43–68. </a:t>
            </a:r>
            <a:r>
              <a:rPr lang="en-US" sz="1400" dirty="0">
                <a:solidFill>
                  <a:srgbClr val="FFFFFF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https://doi.org/10.1080/09644016.2022.2048556</a:t>
            </a:r>
            <a:endParaRPr lang="en-US" sz="1400" dirty="0">
              <a:solidFill>
                <a:srgbClr val="FFFFFF"/>
              </a:solidFill>
              <a:latin typeface="Red Hat Text" panose="02010303040201060303" pitchFamily="2" charset="0"/>
              <a:ea typeface="Red Hat Text" panose="02010303040201060303" pitchFamily="2" charset="0"/>
              <a:cs typeface="Red Hat Text" panose="02010303040201060303" pitchFamily="2" charset="0"/>
            </a:endParaRPr>
          </a:p>
          <a:p>
            <a:endParaRPr lang="en-US" sz="1400" dirty="0">
              <a:solidFill>
                <a:srgbClr val="FFFFFF"/>
              </a:solidFill>
              <a:latin typeface="Red Hat Text" panose="02010303040201060303" pitchFamily="2" charset="0"/>
              <a:ea typeface="Red Hat Text" panose="02010303040201060303" pitchFamily="2" charset="0"/>
              <a:cs typeface="Red Hat Text" panose="02010303040201060303" pitchFamily="2" charset="0"/>
            </a:endParaRPr>
          </a:p>
          <a:p>
            <a:r>
              <a:rPr lang="en-US" sz="1400" dirty="0" err="1">
                <a:solidFill>
                  <a:srgbClr val="FFFFFF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Knüpfer</a:t>
            </a:r>
            <a:r>
              <a:rPr lang="en-US" sz="1400" dirty="0">
                <a:solidFill>
                  <a:srgbClr val="FFFFFF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, C., &amp; Hoffmann, M. (2024). Countering the “Climate Cult” – Framing Cascades in Far-Right Digital Networks. </a:t>
            </a:r>
            <a:r>
              <a:rPr lang="en-US" sz="1400" i="1" dirty="0">
                <a:solidFill>
                  <a:srgbClr val="FFFFFF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Political Communication</a:t>
            </a:r>
            <a:r>
              <a:rPr lang="en-US" sz="1400" dirty="0">
                <a:solidFill>
                  <a:srgbClr val="FFFFFF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, </a:t>
            </a:r>
            <a:r>
              <a:rPr lang="en-US" sz="1400" i="1" dirty="0">
                <a:solidFill>
                  <a:srgbClr val="FFFFFF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0</a:t>
            </a:r>
            <a:r>
              <a:rPr lang="en-US" sz="1400" dirty="0">
                <a:solidFill>
                  <a:srgbClr val="FFFFFF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(0), 1–23. </a:t>
            </a:r>
            <a:r>
              <a:rPr lang="en-US" sz="1400" dirty="0">
                <a:solidFill>
                  <a:srgbClr val="FFFFFF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https://doi.org/10.1080/10584609.2024.2332762</a:t>
            </a:r>
            <a:endParaRPr lang="en-US" sz="1400" dirty="0">
              <a:solidFill>
                <a:srgbClr val="FFFFFF"/>
              </a:solidFill>
              <a:latin typeface="Red Hat Text" panose="02010303040201060303" pitchFamily="2" charset="0"/>
              <a:ea typeface="Red Hat Text" panose="02010303040201060303" pitchFamily="2" charset="0"/>
              <a:cs typeface="Red Hat Text" panose="02010303040201060303" pitchFamily="2" charset="0"/>
            </a:endParaRPr>
          </a:p>
          <a:p>
            <a:endParaRPr lang="en-US" sz="1400" dirty="0">
              <a:solidFill>
                <a:srgbClr val="FFFFFF"/>
              </a:solidFill>
              <a:latin typeface="Red Hat Text" panose="02010303040201060303" pitchFamily="2" charset="0"/>
              <a:ea typeface="Red Hat Text" panose="02010303040201060303" pitchFamily="2" charset="0"/>
              <a:cs typeface="Red Hat Text" panose="02010303040201060303" pitchFamily="2" charset="0"/>
            </a:endParaRPr>
          </a:p>
          <a:p>
            <a:r>
              <a:rPr lang="en-US" sz="1400" dirty="0" err="1">
                <a:solidFill>
                  <a:srgbClr val="FFFFFF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Küppers</a:t>
            </a:r>
            <a:r>
              <a:rPr lang="en-US" sz="1400" dirty="0">
                <a:solidFill>
                  <a:srgbClr val="FFFFFF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, A. (2022). ‘Climate-Soviets,’ ‘Alarmism,’ and ‘Eco-Dictatorship’: The Framing of Climate Change </a:t>
            </a:r>
            <a:r>
              <a:rPr lang="en-US" sz="1400" dirty="0" err="1">
                <a:solidFill>
                  <a:srgbClr val="FFFFFF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Scepticism</a:t>
            </a:r>
            <a:r>
              <a:rPr lang="en-US" sz="1400" dirty="0">
                <a:solidFill>
                  <a:srgbClr val="FFFFFF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 by the Populist Radical Right Alternative for Germany. </a:t>
            </a:r>
            <a:r>
              <a:rPr lang="en-US" sz="1400" i="1" dirty="0">
                <a:solidFill>
                  <a:srgbClr val="FFFFFF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German Politics</a:t>
            </a:r>
            <a:r>
              <a:rPr lang="en-US" sz="1400" dirty="0">
                <a:solidFill>
                  <a:srgbClr val="FFFFFF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, </a:t>
            </a:r>
            <a:r>
              <a:rPr lang="en-US" sz="1400" i="1" dirty="0">
                <a:solidFill>
                  <a:srgbClr val="FFFFFF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0</a:t>
            </a:r>
            <a:r>
              <a:rPr lang="en-US" sz="1400" dirty="0">
                <a:solidFill>
                  <a:srgbClr val="FFFFFF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(0), 1–21. </a:t>
            </a:r>
            <a:r>
              <a:rPr lang="en-US" sz="1400" dirty="0">
                <a:solidFill>
                  <a:srgbClr val="FFFFFF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https://doi.org/10.1080/09644008.2022.2056596</a:t>
            </a:r>
            <a:endParaRPr lang="en-US" sz="1400" dirty="0">
              <a:solidFill>
                <a:srgbClr val="FFFFFF"/>
              </a:solidFill>
              <a:latin typeface="Red Hat Text" panose="02010303040201060303" pitchFamily="2" charset="0"/>
              <a:ea typeface="Red Hat Text" panose="02010303040201060303" pitchFamily="2" charset="0"/>
              <a:cs typeface="Red Hat Text" panose="02010303040201060303" pitchFamily="2" charset="0"/>
            </a:endParaRPr>
          </a:p>
          <a:p>
            <a:endParaRPr lang="en-US" sz="1400" dirty="0">
              <a:solidFill>
                <a:srgbClr val="FFFFFF"/>
              </a:solidFill>
              <a:latin typeface="Red Hat Text" panose="02010303040201060303" pitchFamily="2" charset="0"/>
              <a:ea typeface="Red Hat Text" panose="02010303040201060303" pitchFamily="2" charset="0"/>
              <a:cs typeface="Red Hat Text" panose="02010303040201060303" pitchFamily="2" charset="0"/>
            </a:endParaRPr>
          </a:p>
          <a:p>
            <a:r>
              <a:rPr lang="en-US" sz="1400" dirty="0" err="1">
                <a:solidFill>
                  <a:srgbClr val="FFFFFF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Rahmstorf</a:t>
            </a:r>
            <a:r>
              <a:rPr lang="en-US" sz="1400" dirty="0">
                <a:solidFill>
                  <a:srgbClr val="FFFFFF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, S. (2004). The Climate Skeptics. </a:t>
            </a:r>
            <a:r>
              <a:rPr lang="en-US" sz="1400" i="1" dirty="0" err="1">
                <a:solidFill>
                  <a:srgbClr val="FFFFFF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Eather</a:t>
            </a:r>
            <a:r>
              <a:rPr lang="en-US" sz="1400" i="1" dirty="0">
                <a:solidFill>
                  <a:srgbClr val="FFFFFF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 Catastrophes and Climate Change</a:t>
            </a:r>
            <a:r>
              <a:rPr lang="en-US" sz="1400" dirty="0">
                <a:solidFill>
                  <a:srgbClr val="FFFFFF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, 76–83.</a:t>
            </a:r>
          </a:p>
          <a:p>
            <a:endParaRPr lang="en-US" sz="1400" dirty="0">
              <a:solidFill>
                <a:srgbClr val="FFFFFF"/>
              </a:solidFill>
              <a:latin typeface="Red Hat Text" panose="02010303040201060303" pitchFamily="2" charset="0"/>
              <a:ea typeface="Red Hat Text" panose="02010303040201060303" pitchFamily="2" charset="0"/>
              <a:cs typeface="Red Hat Text" panose="02010303040201060303" pitchFamily="2" charset="0"/>
            </a:endParaRPr>
          </a:p>
          <a:p>
            <a:r>
              <a:rPr lang="en-US" sz="1400" dirty="0">
                <a:solidFill>
                  <a:srgbClr val="FFFFFF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Van Rensburg, W. (2015). Climate Change </a:t>
            </a:r>
            <a:r>
              <a:rPr lang="en-US" sz="1400" dirty="0" err="1">
                <a:solidFill>
                  <a:srgbClr val="FFFFFF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Scepticism</a:t>
            </a:r>
            <a:r>
              <a:rPr lang="en-US" sz="1400" dirty="0">
                <a:solidFill>
                  <a:srgbClr val="FFFFFF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: A Conceptual Re-Evaluation. </a:t>
            </a:r>
            <a:r>
              <a:rPr lang="en-US" sz="1400" i="1" dirty="0">
                <a:solidFill>
                  <a:srgbClr val="FFFFFF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SAGE Open</a:t>
            </a:r>
            <a:r>
              <a:rPr lang="en-US" sz="1400" dirty="0">
                <a:solidFill>
                  <a:srgbClr val="FFFFFF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, </a:t>
            </a:r>
            <a:r>
              <a:rPr lang="en-US" sz="1400" i="1" dirty="0">
                <a:solidFill>
                  <a:srgbClr val="FFFFFF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5</a:t>
            </a:r>
            <a:r>
              <a:rPr lang="en-US" sz="1400" dirty="0">
                <a:solidFill>
                  <a:srgbClr val="FFFFFF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(2), 2158244015579723. </a:t>
            </a:r>
            <a:r>
              <a:rPr lang="en-US" sz="1400" dirty="0">
                <a:solidFill>
                  <a:srgbClr val="FFFFFF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https://doi.org/10.1177/2158244015579723</a:t>
            </a:r>
            <a:endParaRPr lang="en-US" sz="1400" dirty="0">
              <a:solidFill>
                <a:srgbClr val="FFFFFF"/>
              </a:solidFill>
              <a:latin typeface="Red Hat Text" panose="02010303040201060303" pitchFamily="2" charset="0"/>
              <a:ea typeface="Red Hat Text" panose="02010303040201060303" pitchFamily="2" charset="0"/>
              <a:cs typeface="Red Hat Text" panose="02010303040201060303" pitchFamily="2" charset="0"/>
            </a:endParaRPr>
          </a:p>
          <a:p>
            <a:endParaRPr lang="en-US" sz="1400" dirty="0">
              <a:solidFill>
                <a:srgbClr val="FFFFFF"/>
              </a:solidFill>
              <a:latin typeface="Red Hat Text" panose="02010303040201060303" pitchFamily="2" charset="0"/>
              <a:ea typeface="Red Hat Text" panose="02010303040201060303" pitchFamily="2" charset="0"/>
              <a:cs typeface="Red Hat Text" panose="02010303040201060303" pitchFamily="2" charset="0"/>
            </a:endParaRPr>
          </a:p>
          <a:p>
            <a:r>
              <a:rPr lang="de-DE" sz="1400" dirty="0">
                <a:solidFill>
                  <a:srgbClr val="FFFFFF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Webersinke, N., Kraus, M., </a:t>
            </a:r>
            <a:r>
              <a:rPr lang="de-DE" sz="1400" dirty="0" err="1">
                <a:solidFill>
                  <a:srgbClr val="FFFFFF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Bingler</a:t>
            </a:r>
            <a:r>
              <a:rPr lang="de-DE" sz="1400" dirty="0">
                <a:solidFill>
                  <a:srgbClr val="FFFFFF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, J. A., &amp; </a:t>
            </a:r>
            <a:r>
              <a:rPr lang="de-DE" sz="1400" dirty="0" err="1">
                <a:solidFill>
                  <a:srgbClr val="FFFFFF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Leippold</a:t>
            </a:r>
            <a:r>
              <a:rPr lang="de-DE" sz="1400" dirty="0">
                <a:solidFill>
                  <a:srgbClr val="FFFFFF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, M. (2022). </a:t>
            </a:r>
            <a:r>
              <a:rPr lang="de-DE" sz="1400" i="1" dirty="0" err="1">
                <a:solidFill>
                  <a:srgbClr val="FFFFFF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ClimateBert</a:t>
            </a:r>
            <a:r>
              <a:rPr lang="de-DE" sz="1400" i="1" dirty="0">
                <a:solidFill>
                  <a:srgbClr val="FFFFFF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: A </a:t>
            </a:r>
            <a:r>
              <a:rPr lang="de-DE" sz="1400" i="1" dirty="0" err="1">
                <a:solidFill>
                  <a:srgbClr val="FFFFFF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Pretrained</a:t>
            </a:r>
            <a:r>
              <a:rPr lang="de-DE" sz="1400" i="1" dirty="0">
                <a:solidFill>
                  <a:srgbClr val="FFFFFF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 Language Model </a:t>
            </a:r>
            <a:r>
              <a:rPr lang="de-DE" sz="1400" i="1" dirty="0" err="1">
                <a:solidFill>
                  <a:srgbClr val="FFFFFF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for</a:t>
            </a:r>
            <a:r>
              <a:rPr lang="de-DE" sz="1400" i="1" dirty="0">
                <a:solidFill>
                  <a:srgbClr val="FFFFFF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 Climate-</a:t>
            </a:r>
            <a:r>
              <a:rPr lang="de-DE" sz="1400" i="1" dirty="0" err="1">
                <a:solidFill>
                  <a:srgbClr val="FFFFFF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Related</a:t>
            </a:r>
            <a:r>
              <a:rPr lang="de-DE" sz="1400" i="1" dirty="0">
                <a:solidFill>
                  <a:srgbClr val="FFFFFF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 Text</a:t>
            </a:r>
            <a:r>
              <a:rPr lang="de-DE" sz="1400" dirty="0">
                <a:solidFill>
                  <a:srgbClr val="FFFFFF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 (</a:t>
            </a:r>
            <a:r>
              <a:rPr lang="de-DE" sz="1400" dirty="0" err="1">
                <a:solidFill>
                  <a:srgbClr val="FFFFFF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No</a:t>
            </a:r>
            <a:r>
              <a:rPr lang="de-DE" sz="1400" dirty="0">
                <a:solidFill>
                  <a:srgbClr val="FFFFFF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. arXiv:2110.12010). </a:t>
            </a:r>
            <a:r>
              <a:rPr lang="de-DE" sz="1400" dirty="0" err="1">
                <a:solidFill>
                  <a:srgbClr val="FFFFFF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arXiv</a:t>
            </a:r>
            <a:r>
              <a:rPr lang="de-DE" sz="1400" dirty="0">
                <a:solidFill>
                  <a:srgbClr val="FFFFFF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. </a:t>
            </a:r>
            <a:r>
              <a:rPr lang="de-DE" sz="1400" dirty="0">
                <a:solidFill>
                  <a:srgbClr val="FFFFFF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https://doi.org/10.48550/arXiv.2110.12010</a:t>
            </a:r>
            <a:endParaRPr lang="de-DE" sz="1400" dirty="0">
              <a:solidFill>
                <a:srgbClr val="FFFFFF"/>
              </a:solidFill>
              <a:latin typeface="Red Hat Text" panose="02010303040201060303" pitchFamily="2" charset="0"/>
              <a:ea typeface="Red Hat Text" panose="02010303040201060303" pitchFamily="2" charset="0"/>
              <a:cs typeface="Red Hat Text" panose="02010303040201060303" pitchFamily="2" charset="0"/>
            </a:endParaRPr>
          </a:p>
          <a:p>
            <a:endParaRPr lang="en-US" sz="1400" dirty="0">
              <a:solidFill>
                <a:srgbClr val="FFFFFF"/>
              </a:solidFill>
              <a:latin typeface="Red Hat Text" panose="02010303040201060303" pitchFamily="2" charset="0"/>
              <a:ea typeface="Red Hat Text" panose="02010303040201060303" pitchFamily="2" charset="0"/>
              <a:cs typeface="Red Hat Text" panose="02010303040201060303" pitchFamily="2" charset="0"/>
            </a:endParaRPr>
          </a:p>
          <a:p>
            <a:endParaRPr lang="en-US" sz="1400" dirty="0">
              <a:solidFill>
                <a:srgbClr val="FFFFFF"/>
              </a:solidFill>
              <a:latin typeface="Red Hat Text" panose="02010303040201060303" pitchFamily="2" charset="0"/>
              <a:ea typeface="Red Hat Text" panose="02010303040201060303" pitchFamily="2" charset="0"/>
              <a:cs typeface="Red Hat Text" panose="02010303040201060303" pitchFamily="2" charset="0"/>
            </a:endParaRPr>
          </a:p>
          <a:p>
            <a:endParaRPr lang="en-US" sz="1400" dirty="0">
              <a:solidFill>
                <a:srgbClr val="FFFFFF"/>
              </a:solidFill>
              <a:latin typeface="Red Hat Text" panose="02010303040201060303" pitchFamily="2" charset="0"/>
              <a:ea typeface="Red Hat Text" panose="02010303040201060303" pitchFamily="2" charset="0"/>
              <a:cs typeface="Red Hat Text" panose="02010303040201060303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highlight>
                <a:srgbClr val="E21B4B"/>
              </a:highlight>
              <a:uLnTx/>
              <a:uFillTx/>
              <a:latin typeface="Red Hat Text" panose="02010303040201060303" pitchFamily="2" charset="0"/>
              <a:ea typeface="Red Hat Text" panose="02010303040201060303" pitchFamily="2" charset="0"/>
              <a:cs typeface="Red Hat Text" panose="02010303040201060303" pitchFamily="2" charset="0"/>
            </a:endParaRPr>
          </a:p>
        </p:txBody>
      </p:sp>
      <p:sp>
        <p:nvSpPr>
          <p:cNvPr id="23" name="Titel 1">
            <a:extLst>
              <a:ext uri="{FF2B5EF4-FFF2-40B4-BE49-F238E27FC236}">
                <a16:creationId xmlns:a16="http://schemas.microsoft.com/office/drawing/2014/main" id="{E6356551-AA76-3E09-4E57-8545FAF72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6000" y="202544"/>
            <a:ext cx="11160000" cy="362279"/>
          </a:xfrm>
        </p:spPr>
        <p:txBody>
          <a:bodyPr vert="horz"/>
          <a:lstStyle/>
          <a:p>
            <a:r>
              <a:rPr lang="de-DE" dirty="0">
                <a:solidFill>
                  <a:schemeClr val="bg2"/>
                </a:solidFill>
                <a:latin typeface="Red Hat Text Medium" panose="02010303040201060303" pitchFamily="2" charset="0"/>
                <a:ea typeface="Red Hat Text Medium" panose="02010303040201060303" pitchFamily="2" charset="0"/>
                <a:cs typeface="Red Hat Text Medium" panose="02010303040201060303" pitchFamily="2" charset="0"/>
              </a:rPr>
              <a:t>References</a:t>
            </a:r>
            <a:endParaRPr lang="de-DE" sz="2000" b="0" dirty="0">
              <a:solidFill>
                <a:schemeClr val="bg2"/>
              </a:solidFill>
              <a:latin typeface="Red Hat Text Medium" panose="02010303040201060303" pitchFamily="2" charset="0"/>
              <a:ea typeface="Red Hat Text Medium" panose="02010303040201060303" pitchFamily="2" charset="0"/>
              <a:cs typeface="Red Hat Text Medium" panose="02010303040201060303" pitchFamily="2" charset="0"/>
            </a:endParaRPr>
          </a:p>
        </p:txBody>
      </p:sp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369F393A-EFED-B542-5BDD-E109E7F0B6C5}"/>
              </a:ext>
            </a:extLst>
          </p:cNvPr>
          <p:cNvCxnSpPr>
            <a:cxnSpLocks/>
          </p:cNvCxnSpPr>
          <p:nvPr/>
        </p:nvCxnSpPr>
        <p:spPr>
          <a:xfrm>
            <a:off x="518515" y="707105"/>
            <a:ext cx="357486" cy="0"/>
          </a:xfrm>
          <a:prstGeom prst="line">
            <a:avLst/>
          </a:prstGeom>
          <a:ln>
            <a:solidFill>
              <a:schemeClr val="bg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ußzeilenplatzhalter 23">
            <a:extLst>
              <a:ext uri="{FF2B5EF4-FFF2-40B4-BE49-F238E27FC236}">
                <a16:creationId xmlns:a16="http://schemas.microsoft.com/office/drawing/2014/main" id="{2DFACD80-9621-4E0A-BFFA-F673CA8FEA4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72000" y="6480000"/>
            <a:ext cx="8964000" cy="216000"/>
          </a:xfrm>
        </p:spPr>
        <p:txBody>
          <a:bodyPr/>
          <a:lstStyle/>
          <a:p>
            <a:r>
              <a:rPr lang="de-DE" dirty="0">
                <a:solidFill>
                  <a:srgbClr val="FFFFFF"/>
                </a:solidFill>
              </a:rPr>
              <a:t>Bast, </a:t>
            </a:r>
            <a:r>
              <a:rPr lang="de-DE" dirty="0" err="1">
                <a:solidFill>
                  <a:srgbClr val="FFFFFF"/>
                </a:solidFill>
              </a:rPr>
              <a:t>Zagovora</a:t>
            </a:r>
            <a:r>
              <a:rPr lang="de-DE" dirty="0">
                <a:solidFill>
                  <a:srgbClr val="FFFFFF"/>
                </a:solidFill>
              </a:rPr>
              <a:t> &amp; Barros Everett: Climate </a:t>
            </a:r>
            <a:r>
              <a:rPr lang="de-DE" dirty="0" err="1">
                <a:solidFill>
                  <a:srgbClr val="FFFFFF"/>
                </a:solidFill>
              </a:rPr>
              <a:t>Skepticism</a:t>
            </a:r>
            <a:r>
              <a:rPr lang="de-DE" dirty="0">
                <a:solidFill>
                  <a:srgbClr val="FFFFFF"/>
                </a:solidFill>
              </a:rPr>
              <a:t> in Germany </a:t>
            </a:r>
          </a:p>
        </p:txBody>
      </p:sp>
    </p:spTree>
    <p:extLst>
      <p:ext uri="{BB962C8B-B14F-4D97-AF65-F5344CB8AC3E}">
        <p14:creationId xmlns:p14="http://schemas.microsoft.com/office/powerpoint/2010/main" val="2431061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>
            <a:extLst>
              <a:ext uri="{FF2B5EF4-FFF2-40B4-BE49-F238E27FC236}">
                <a16:creationId xmlns:a16="http://schemas.microsoft.com/office/drawing/2014/main" id="{D2CDB986-B796-4062-9371-66970A8817AA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359" name="think-cell Folie" r:id="rId5" imgW="429" imgH="429" progId="TCLayout.ActiveDocument.1">
                  <p:embed/>
                </p:oleObj>
              </mc:Choice>
              <mc:Fallback>
                <p:oleObj name="think-cell Folie" r:id="rId5" imgW="429" imgH="429" progId="TCLayout.ActiveDocument.1">
                  <p:embed/>
                  <p:pic>
                    <p:nvPicPr>
                      <p:cNvPr id="3" name="Objekt 2" hidden="1">
                        <a:extLst>
                          <a:ext uri="{FF2B5EF4-FFF2-40B4-BE49-F238E27FC236}">
                            <a16:creationId xmlns:a16="http://schemas.microsoft.com/office/drawing/2014/main" id="{D2CDB986-B796-4062-9371-66970A8817A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itel 1">
            <a:extLst>
              <a:ext uri="{FF2B5EF4-FFF2-40B4-BE49-F238E27FC236}">
                <a16:creationId xmlns:a16="http://schemas.microsoft.com/office/drawing/2014/main" id="{BA19A945-33E5-4D5D-8BA3-D98CD4435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999" y="540000"/>
            <a:ext cx="11291596" cy="722377"/>
          </a:xfrm>
        </p:spPr>
        <p:txBody>
          <a:bodyPr vert="horz"/>
          <a:lstStyle/>
          <a:p>
            <a:r>
              <a:rPr lang="en-US" dirty="0">
                <a:solidFill>
                  <a:schemeClr val="bg2"/>
                </a:solidFill>
                <a:latin typeface="Red Hat Text Medium" panose="02010303040201060303" pitchFamily="2" charset="0"/>
                <a:ea typeface="Red Hat Text Medium" panose="02010303040201060303" pitchFamily="2" charset="0"/>
                <a:cs typeface="Red Hat Text Medium" panose="02010303040201060303" pitchFamily="2" charset="0"/>
              </a:rPr>
              <a:t>Climate Change Skeptic (CCS) Communication of Far-Right Populist Parties is Underresearched</a:t>
            </a:r>
          </a:p>
        </p:txBody>
      </p:sp>
      <p:sp>
        <p:nvSpPr>
          <p:cNvPr id="16" name="Foliennummernplatzhalter 31">
            <a:extLst>
              <a:ext uri="{FF2B5EF4-FFF2-40B4-BE49-F238E27FC236}">
                <a16:creationId xmlns:a16="http://schemas.microsoft.com/office/drawing/2014/main" id="{79C843AE-B698-3D3F-FADB-2FDABEE21D3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lIns="0" tIns="0" rIns="0" bIns="0"/>
          <a:lstStyle/>
          <a:p>
            <a:pPr marL="0" marR="0" lvl="0" indent="0" algn="l" defTabSz="914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F25E18-4377-4EF8-9F68-54F1A4CDCAA3}" type="slidenum">
              <a:rPr kumimoji="0" lang="de-DE" sz="8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pPr marL="0" marR="0" lvl="0" indent="0" algn="l" defTabSz="9143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de-DE" sz="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ed Hat Text" panose="02010303040201060303" pitchFamily="2" charset="0"/>
              <a:ea typeface="Red Hat Text" panose="02010303040201060303" pitchFamily="2" charset="0"/>
              <a:cs typeface="Red Hat Text" panose="02010303040201060303" pitchFamily="2" charset="0"/>
            </a:endParaRPr>
          </a:p>
        </p:txBody>
      </p:sp>
      <p:cxnSp>
        <p:nvCxnSpPr>
          <p:cNvPr id="5" name="Gerader Verbinder 3">
            <a:extLst>
              <a:ext uri="{FF2B5EF4-FFF2-40B4-BE49-F238E27FC236}">
                <a16:creationId xmlns:a16="http://schemas.microsoft.com/office/drawing/2014/main" id="{2C4CC7B1-2BAC-CF59-5871-10D31B9FFF32}"/>
              </a:ext>
            </a:extLst>
          </p:cNvPr>
          <p:cNvCxnSpPr>
            <a:cxnSpLocks/>
          </p:cNvCxnSpPr>
          <p:nvPr/>
        </p:nvCxnSpPr>
        <p:spPr>
          <a:xfrm>
            <a:off x="540000" y="1438261"/>
            <a:ext cx="357486" cy="0"/>
          </a:xfrm>
          <a:prstGeom prst="line">
            <a:avLst/>
          </a:prstGeom>
          <a:ln>
            <a:solidFill>
              <a:schemeClr val="bg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Freihandform: Form 40">
            <a:extLst>
              <a:ext uri="{FF2B5EF4-FFF2-40B4-BE49-F238E27FC236}">
                <a16:creationId xmlns:a16="http://schemas.microsoft.com/office/drawing/2014/main" id="{A0DA1AFD-2074-42FE-802C-6600D76E2694}"/>
              </a:ext>
            </a:extLst>
          </p:cNvPr>
          <p:cNvSpPr/>
          <p:nvPr/>
        </p:nvSpPr>
        <p:spPr>
          <a:xfrm>
            <a:off x="2264808" y="1509037"/>
            <a:ext cx="3640917" cy="2304086"/>
          </a:xfrm>
          <a:custGeom>
            <a:avLst/>
            <a:gdLst>
              <a:gd name="connsiteX0" fmla="*/ 0 w 2554514"/>
              <a:gd name="connsiteY0" fmla="*/ 0 h 2046514"/>
              <a:gd name="connsiteX1" fmla="*/ 2554514 w 2554514"/>
              <a:gd name="connsiteY1" fmla="*/ 0 h 2046514"/>
              <a:gd name="connsiteX2" fmla="*/ 2554514 w 2554514"/>
              <a:gd name="connsiteY2" fmla="*/ 659706 h 2046514"/>
              <a:gd name="connsiteX3" fmla="*/ 2485573 w 2554514"/>
              <a:gd name="connsiteY3" fmla="*/ 653142 h 2046514"/>
              <a:gd name="connsiteX4" fmla="*/ 2093687 w 2554514"/>
              <a:gd name="connsiteY4" fmla="*/ 1023257 h 2046514"/>
              <a:gd name="connsiteX5" fmla="*/ 2485573 w 2554514"/>
              <a:gd name="connsiteY5" fmla="*/ 1393372 h 2046514"/>
              <a:gd name="connsiteX6" fmla="*/ 2554514 w 2554514"/>
              <a:gd name="connsiteY6" fmla="*/ 1386809 h 2046514"/>
              <a:gd name="connsiteX7" fmla="*/ 2554514 w 2554514"/>
              <a:gd name="connsiteY7" fmla="*/ 2046514 h 2046514"/>
              <a:gd name="connsiteX8" fmla="*/ 2527299 w 2554514"/>
              <a:gd name="connsiteY8" fmla="*/ 2046514 h 2046514"/>
              <a:gd name="connsiteX9" fmla="*/ 2527299 w 2554514"/>
              <a:gd name="connsiteY9" fmla="*/ 1980732 h 2046514"/>
              <a:gd name="connsiteX10" fmla="*/ 1631521 w 2554514"/>
              <a:gd name="connsiteY10" fmla="*/ 1980732 h 2046514"/>
              <a:gd name="connsiteX11" fmla="*/ 1611599 w 2554514"/>
              <a:gd name="connsiteY11" fmla="*/ 1900187 h 2046514"/>
              <a:gd name="connsiteX12" fmla="*/ 1277257 w 2554514"/>
              <a:gd name="connsiteY12" fmla="*/ 1622058 h 2046514"/>
              <a:gd name="connsiteX13" fmla="*/ 942915 w 2554514"/>
              <a:gd name="connsiteY13" fmla="*/ 1900187 h 2046514"/>
              <a:gd name="connsiteX14" fmla="*/ 922993 w 2554514"/>
              <a:gd name="connsiteY14" fmla="*/ 1980732 h 2046514"/>
              <a:gd name="connsiteX15" fmla="*/ 0 w 2554514"/>
              <a:gd name="connsiteY15" fmla="*/ 1980732 h 2046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554514" h="2046514">
                <a:moveTo>
                  <a:pt x="0" y="0"/>
                </a:moveTo>
                <a:lnTo>
                  <a:pt x="2554514" y="0"/>
                </a:lnTo>
                <a:lnTo>
                  <a:pt x="2554514" y="659706"/>
                </a:lnTo>
                <a:lnTo>
                  <a:pt x="2485573" y="653142"/>
                </a:lnTo>
                <a:cubicBezTo>
                  <a:pt x="2269140" y="653142"/>
                  <a:pt x="2093687" y="818848"/>
                  <a:pt x="2093687" y="1023257"/>
                </a:cubicBezTo>
                <a:cubicBezTo>
                  <a:pt x="2093687" y="1227666"/>
                  <a:pt x="2269140" y="1393372"/>
                  <a:pt x="2485573" y="1393372"/>
                </a:cubicBezTo>
                <a:lnTo>
                  <a:pt x="2554514" y="1386809"/>
                </a:lnTo>
                <a:lnTo>
                  <a:pt x="2554514" y="2046514"/>
                </a:lnTo>
                <a:lnTo>
                  <a:pt x="2527299" y="2046514"/>
                </a:lnTo>
                <a:lnTo>
                  <a:pt x="2527299" y="1980732"/>
                </a:lnTo>
                <a:lnTo>
                  <a:pt x="1631521" y="1980732"/>
                </a:lnTo>
                <a:lnTo>
                  <a:pt x="1611599" y="1900187"/>
                </a:lnTo>
                <a:cubicBezTo>
                  <a:pt x="1556514" y="1736742"/>
                  <a:pt x="1427557" y="1622058"/>
                  <a:pt x="1277257" y="1622058"/>
                </a:cubicBezTo>
                <a:cubicBezTo>
                  <a:pt x="1126957" y="1622058"/>
                  <a:pt x="998000" y="1736742"/>
                  <a:pt x="942915" y="1900187"/>
                </a:cubicBezTo>
                <a:lnTo>
                  <a:pt x="922993" y="1980732"/>
                </a:lnTo>
                <a:lnTo>
                  <a:pt x="0" y="198073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38" name="Freihandform: Form 37">
            <a:extLst>
              <a:ext uri="{FF2B5EF4-FFF2-40B4-BE49-F238E27FC236}">
                <a16:creationId xmlns:a16="http://schemas.microsoft.com/office/drawing/2014/main" id="{E573A13F-DB89-4BAA-94B2-59D19C726DF4}"/>
              </a:ext>
            </a:extLst>
          </p:cNvPr>
          <p:cNvSpPr/>
          <p:nvPr/>
        </p:nvSpPr>
        <p:spPr>
          <a:xfrm>
            <a:off x="5905725" y="3848025"/>
            <a:ext cx="4328761" cy="2667632"/>
          </a:xfrm>
          <a:custGeom>
            <a:avLst/>
            <a:gdLst>
              <a:gd name="connsiteX0" fmla="*/ 1759857 w 3037114"/>
              <a:gd name="connsiteY0" fmla="*/ 0 h 2369420"/>
              <a:gd name="connsiteX1" fmla="*/ 2143782 w 3037114"/>
              <a:gd name="connsiteY1" fmla="*/ 295524 h 2369420"/>
              <a:gd name="connsiteX2" fmla="*/ 2146704 w 3037114"/>
              <a:gd name="connsiteY2" fmla="*/ 322906 h 2369420"/>
              <a:gd name="connsiteX3" fmla="*/ 3037114 w 3037114"/>
              <a:gd name="connsiteY3" fmla="*/ 322906 h 2369420"/>
              <a:gd name="connsiteX4" fmla="*/ 3037114 w 3037114"/>
              <a:gd name="connsiteY4" fmla="*/ 2369420 h 2369420"/>
              <a:gd name="connsiteX5" fmla="*/ 482600 w 3037114"/>
              <a:gd name="connsiteY5" fmla="*/ 2369420 h 2369420"/>
              <a:gd name="connsiteX6" fmla="*/ 482600 w 3037114"/>
              <a:gd name="connsiteY6" fmla="*/ 1849944 h 2369420"/>
              <a:gd name="connsiteX7" fmla="*/ 0 w 3037114"/>
              <a:gd name="connsiteY7" fmla="*/ 1429029 h 2369420"/>
              <a:gd name="connsiteX8" fmla="*/ 482600 w 3037114"/>
              <a:gd name="connsiteY8" fmla="*/ 1008114 h 2369420"/>
              <a:gd name="connsiteX9" fmla="*/ 482600 w 3037114"/>
              <a:gd name="connsiteY9" fmla="*/ 322906 h 2369420"/>
              <a:gd name="connsiteX10" fmla="*/ 1373010 w 3037114"/>
              <a:gd name="connsiteY10" fmla="*/ 322906 h 2369420"/>
              <a:gd name="connsiteX11" fmla="*/ 1375933 w 3037114"/>
              <a:gd name="connsiteY11" fmla="*/ 295524 h 2369420"/>
              <a:gd name="connsiteX12" fmla="*/ 1759857 w 3037114"/>
              <a:gd name="connsiteY12" fmla="*/ 0 h 2369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037114" h="2369420">
                <a:moveTo>
                  <a:pt x="1759857" y="0"/>
                </a:moveTo>
                <a:cubicBezTo>
                  <a:pt x="1949236" y="0"/>
                  <a:pt x="2107240" y="126869"/>
                  <a:pt x="2143782" y="295524"/>
                </a:cubicBezTo>
                <a:lnTo>
                  <a:pt x="2146704" y="322906"/>
                </a:lnTo>
                <a:lnTo>
                  <a:pt x="3037114" y="322906"/>
                </a:lnTo>
                <a:lnTo>
                  <a:pt x="3037114" y="2369420"/>
                </a:lnTo>
                <a:lnTo>
                  <a:pt x="482600" y="2369420"/>
                </a:lnTo>
                <a:lnTo>
                  <a:pt x="482600" y="1849944"/>
                </a:lnTo>
                <a:cubicBezTo>
                  <a:pt x="216067" y="1849944"/>
                  <a:pt x="0" y="1661494"/>
                  <a:pt x="0" y="1429029"/>
                </a:cubicBezTo>
                <a:cubicBezTo>
                  <a:pt x="0" y="1196564"/>
                  <a:pt x="216067" y="1008114"/>
                  <a:pt x="482600" y="1008114"/>
                </a:cubicBezTo>
                <a:lnTo>
                  <a:pt x="482600" y="322906"/>
                </a:lnTo>
                <a:lnTo>
                  <a:pt x="1373010" y="322906"/>
                </a:lnTo>
                <a:lnTo>
                  <a:pt x="1375933" y="295524"/>
                </a:lnTo>
                <a:cubicBezTo>
                  <a:pt x="1412475" y="126869"/>
                  <a:pt x="1570478" y="0"/>
                  <a:pt x="1759857" y="0"/>
                </a:cubicBezTo>
                <a:close/>
              </a:path>
            </a:pathLst>
          </a:custGeom>
          <a:noFill/>
          <a:ln w="381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40" name="Freihandform: Form 39">
            <a:extLst>
              <a:ext uri="{FF2B5EF4-FFF2-40B4-BE49-F238E27FC236}">
                <a16:creationId xmlns:a16="http://schemas.microsoft.com/office/drawing/2014/main" id="{C7BCD6EC-A216-4665-A9C3-8EE9730C9533}"/>
              </a:ext>
            </a:extLst>
          </p:cNvPr>
          <p:cNvSpPr/>
          <p:nvPr/>
        </p:nvSpPr>
        <p:spPr>
          <a:xfrm>
            <a:off x="2234185" y="3792611"/>
            <a:ext cx="3602128" cy="2707902"/>
          </a:xfrm>
          <a:custGeom>
            <a:avLst/>
            <a:gdLst>
              <a:gd name="connsiteX0" fmla="*/ 1277257 w 2527299"/>
              <a:gd name="connsiteY0" fmla="*/ 0 h 2405188"/>
              <a:gd name="connsiteX1" fmla="*/ 1611599 w 2527299"/>
              <a:gd name="connsiteY1" fmla="*/ 278129 h 2405188"/>
              <a:gd name="connsiteX2" fmla="*/ 1631521 w 2527299"/>
              <a:gd name="connsiteY2" fmla="*/ 358674 h 2405188"/>
              <a:gd name="connsiteX3" fmla="*/ 2527299 w 2527299"/>
              <a:gd name="connsiteY3" fmla="*/ 358674 h 2405188"/>
              <a:gd name="connsiteX4" fmla="*/ 2527299 w 2527299"/>
              <a:gd name="connsiteY4" fmla="*/ 1043882 h 2405188"/>
              <a:gd name="connsiteX5" fmla="*/ 2044699 w 2527299"/>
              <a:gd name="connsiteY5" fmla="*/ 1464797 h 2405188"/>
              <a:gd name="connsiteX6" fmla="*/ 2527299 w 2527299"/>
              <a:gd name="connsiteY6" fmla="*/ 1885712 h 2405188"/>
              <a:gd name="connsiteX7" fmla="*/ 2527299 w 2527299"/>
              <a:gd name="connsiteY7" fmla="*/ 2405188 h 2405188"/>
              <a:gd name="connsiteX8" fmla="*/ 0 w 2527299"/>
              <a:gd name="connsiteY8" fmla="*/ 2405188 h 2405188"/>
              <a:gd name="connsiteX9" fmla="*/ 0 w 2527299"/>
              <a:gd name="connsiteY9" fmla="*/ 358674 h 2405188"/>
              <a:gd name="connsiteX10" fmla="*/ 922993 w 2527299"/>
              <a:gd name="connsiteY10" fmla="*/ 358674 h 2405188"/>
              <a:gd name="connsiteX11" fmla="*/ 942915 w 2527299"/>
              <a:gd name="connsiteY11" fmla="*/ 278129 h 2405188"/>
              <a:gd name="connsiteX12" fmla="*/ 1277257 w 2527299"/>
              <a:gd name="connsiteY12" fmla="*/ 0 h 2405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527299" h="2405188">
                <a:moveTo>
                  <a:pt x="1277257" y="0"/>
                </a:moveTo>
                <a:cubicBezTo>
                  <a:pt x="1427557" y="0"/>
                  <a:pt x="1556514" y="114684"/>
                  <a:pt x="1611599" y="278129"/>
                </a:cubicBezTo>
                <a:lnTo>
                  <a:pt x="1631521" y="358674"/>
                </a:lnTo>
                <a:lnTo>
                  <a:pt x="2527299" y="358674"/>
                </a:lnTo>
                <a:lnTo>
                  <a:pt x="2527299" y="1043882"/>
                </a:lnTo>
                <a:cubicBezTo>
                  <a:pt x="2260766" y="1043882"/>
                  <a:pt x="2044699" y="1232332"/>
                  <a:pt x="2044699" y="1464797"/>
                </a:cubicBezTo>
                <a:cubicBezTo>
                  <a:pt x="2044699" y="1697262"/>
                  <a:pt x="2260766" y="1885712"/>
                  <a:pt x="2527299" y="1885712"/>
                </a:cubicBezTo>
                <a:lnTo>
                  <a:pt x="2527299" y="2405188"/>
                </a:lnTo>
                <a:lnTo>
                  <a:pt x="0" y="2405188"/>
                </a:lnTo>
                <a:lnTo>
                  <a:pt x="0" y="358674"/>
                </a:lnTo>
                <a:lnTo>
                  <a:pt x="922993" y="358674"/>
                </a:lnTo>
                <a:lnTo>
                  <a:pt x="942915" y="278129"/>
                </a:lnTo>
                <a:cubicBezTo>
                  <a:pt x="998000" y="114684"/>
                  <a:pt x="1126957" y="0"/>
                  <a:pt x="1277257" y="0"/>
                </a:cubicBezTo>
                <a:close/>
              </a:path>
            </a:pathLst>
          </a:custGeom>
          <a:noFill/>
          <a:ln w="381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45" name="Freihandform: Form 44">
            <a:extLst>
              <a:ext uri="{FF2B5EF4-FFF2-40B4-BE49-F238E27FC236}">
                <a16:creationId xmlns:a16="http://schemas.microsoft.com/office/drawing/2014/main" id="{88DF9EBA-B8D7-403C-9368-ADC9143B62EB}"/>
              </a:ext>
            </a:extLst>
          </p:cNvPr>
          <p:cNvSpPr/>
          <p:nvPr/>
        </p:nvSpPr>
        <p:spPr>
          <a:xfrm>
            <a:off x="5905725" y="1526488"/>
            <a:ext cx="4333932" cy="2304086"/>
          </a:xfrm>
          <a:custGeom>
            <a:avLst/>
            <a:gdLst>
              <a:gd name="connsiteX0" fmla="*/ 486228 w 3040742"/>
              <a:gd name="connsiteY0" fmla="*/ 0 h 2046514"/>
              <a:gd name="connsiteX1" fmla="*/ 3040742 w 3040742"/>
              <a:gd name="connsiteY1" fmla="*/ 0 h 2046514"/>
              <a:gd name="connsiteX2" fmla="*/ 3040742 w 3040742"/>
              <a:gd name="connsiteY2" fmla="*/ 2046514 h 2046514"/>
              <a:gd name="connsiteX3" fmla="*/ 3038928 w 3040742"/>
              <a:gd name="connsiteY3" fmla="*/ 2046514 h 2046514"/>
              <a:gd name="connsiteX4" fmla="*/ 3038928 w 3040742"/>
              <a:gd name="connsiteY4" fmla="*/ 2027745 h 2046514"/>
              <a:gd name="connsiteX5" fmla="*/ 2148518 w 3040742"/>
              <a:gd name="connsiteY5" fmla="*/ 2027745 h 2046514"/>
              <a:gd name="connsiteX6" fmla="*/ 2145596 w 3040742"/>
              <a:gd name="connsiteY6" fmla="*/ 2000363 h 2046514"/>
              <a:gd name="connsiteX7" fmla="*/ 1761671 w 3040742"/>
              <a:gd name="connsiteY7" fmla="*/ 1704839 h 2046514"/>
              <a:gd name="connsiteX8" fmla="*/ 1377747 w 3040742"/>
              <a:gd name="connsiteY8" fmla="*/ 2000363 h 2046514"/>
              <a:gd name="connsiteX9" fmla="*/ 1374824 w 3040742"/>
              <a:gd name="connsiteY9" fmla="*/ 2027745 h 2046514"/>
              <a:gd name="connsiteX10" fmla="*/ 486228 w 3040742"/>
              <a:gd name="connsiteY10" fmla="*/ 2027745 h 2046514"/>
              <a:gd name="connsiteX11" fmla="*/ 486228 w 3040742"/>
              <a:gd name="connsiteY11" fmla="*/ 1381349 h 2046514"/>
              <a:gd name="connsiteX12" fmla="*/ 470865 w 3040742"/>
              <a:gd name="connsiteY12" fmla="*/ 1385853 h 2046514"/>
              <a:gd name="connsiteX13" fmla="*/ 391886 w 3040742"/>
              <a:gd name="connsiteY13" fmla="*/ 1393372 h 2046514"/>
              <a:gd name="connsiteX14" fmla="*/ 0 w 3040742"/>
              <a:gd name="connsiteY14" fmla="*/ 1023257 h 2046514"/>
              <a:gd name="connsiteX15" fmla="*/ 391886 w 3040742"/>
              <a:gd name="connsiteY15" fmla="*/ 653142 h 2046514"/>
              <a:gd name="connsiteX16" fmla="*/ 470865 w 3040742"/>
              <a:gd name="connsiteY16" fmla="*/ 660662 h 2046514"/>
              <a:gd name="connsiteX17" fmla="*/ 486228 w 3040742"/>
              <a:gd name="connsiteY17" fmla="*/ 665166 h 2046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040742" h="2046514">
                <a:moveTo>
                  <a:pt x="486228" y="0"/>
                </a:moveTo>
                <a:lnTo>
                  <a:pt x="3040742" y="0"/>
                </a:lnTo>
                <a:lnTo>
                  <a:pt x="3040742" y="2046514"/>
                </a:lnTo>
                <a:lnTo>
                  <a:pt x="3038928" y="2046514"/>
                </a:lnTo>
                <a:lnTo>
                  <a:pt x="3038928" y="2027745"/>
                </a:lnTo>
                <a:lnTo>
                  <a:pt x="2148518" y="2027745"/>
                </a:lnTo>
                <a:lnTo>
                  <a:pt x="2145596" y="2000363"/>
                </a:lnTo>
                <a:cubicBezTo>
                  <a:pt x="2109054" y="1831708"/>
                  <a:pt x="1951050" y="1704839"/>
                  <a:pt x="1761671" y="1704839"/>
                </a:cubicBezTo>
                <a:cubicBezTo>
                  <a:pt x="1572292" y="1704839"/>
                  <a:pt x="1414289" y="1831708"/>
                  <a:pt x="1377747" y="2000363"/>
                </a:cubicBezTo>
                <a:lnTo>
                  <a:pt x="1374824" y="2027745"/>
                </a:lnTo>
                <a:lnTo>
                  <a:pt x="486228" y="2027745"/>
                </a:lnTo>
                <a:lnTo>
                  <a:pt x="486228" y="1381349"/>
                </a:lnTo>
                <a:lnTo>
                  <a:pt x="470865" y="1385853"/>
                </a:lnTo>
                <a:cubicBezTo>
                  <a:pt x="445354" y="1390783"/>
                  <a:pt x="418940" y="1393372"/>
                  <a:pt x="391886" y="1393372"/>
                </a:cubicBezTo>
                <a:cubicBezTo>
                  <a:pt x="175453" y="1393372"/>
                  <a:pt x="0" y="1227666"/>
                  <a:pt x="0" y="1023257"/>
                </a:cubicBezTo>
                <a:cubicBezTo>
                  <a:pt x="0" y="818848"/>
                  <a:pt x="175453" y="653142"/>
                  <a:pt x="391886" y="653142"/>
                </a:cubicBezTo>
                <a:cubicBezTo>
                  <a:pt x="418940" y="653142"/>
                  <a:pt x="445354" y="655731"/>
                  <a:pt x="470865" y="660662"/>
                </a:cubicBezTo>
                <a:lnTo>
                  <a:pt x="486228" y="665166"/>
                </a:lnTo>
                <a:close/>
              </a:path>
            </a:pathLst>
          </a:custGeom>
          <a:solidFill>
            <a:schemeClr val="accent5"/>
          </a:solidFill>
          <a:ln w="381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BB0EFCEC-2544-40AE-A4AB-6330F2592008}"/>
              </a:ext>
            </a:extLst>
          </p:cNvPr>
          <p:cNvSpPr/>
          <p:nvPr/>
        </p:nvSpPr>
        <p:spPr>
          <a:xfrm>
            <a:off x="6586864" y="2200364"/>
            <a:ext cx="359434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4400">
              <a:spcBef>
                <a:spcPts val="600"/>
              </a:spcBef>
              <a:spcAft>
                <a:spcPts val="600"/>
              </a:spcAft>
              <a:buClr>
                <a:srgbClr val="FFFFFF"/>
              </a:buClr>
              <a:buSzPct val="100000"/>
              <a:defRPr/>
            </a:pPr>
            <a:r>
              <a:rPr lang="en-US" sz="2400" dirty="0">
                <a:solidFill>
                  <a:srgbClr val="FFFFFF"/>
                </a:solidFill>
                <a:latin typeface="Red Hat Text Medium" panose="02010303040201060303" pitchFamily="2" charset="0"/>
                <a:ea typeface="Red Hat Text Medium" panose="02010303040201060303" pitchFamily="2" charset="0"/>
                <a:cs typeface="Red Hat Text Medium" panose="02010303040201060303" pitchFamily="2" charset="0"/>
              </a:rPr>
              <a:t>Social media</a:t>
            </a:r>
            <a:br>
              <a:rPr lang="en-US" sz="2400" dirty="0">
                <a:solidFill>
                  <a:srgbClr val="FFFFFF"/>
                </a:solidFill>
                <a:latin typeface="Red Hat Text Medium" panose="02010303040201060303" pitchFamily="2" charset="0"/>
                <a:ea typeface="Red Hat Text Medium" panose="02010303040201060303" pitchFamily="2" charset="0"/>
                <a:cs typeface="Red Hat Text Medium" panose="02010303040201060303" pitchFamily="2" charset="0"/>
              </a:rPr>
            </a:br>
            <a:r>
              <a:rPr lang="en-US" sz="2400" dirty="0">
                <a:solidFill>
                  <a:srgbClr val="FFFFFF"/>
                </a:solidFill>
                <a:latin typeface="Red Hat Text Medium" panose="02010303040201060303" pitchFamily="2" charset="0"/>
                <a:ea typeface="Red Hat Text Medium" panose="02010303040201060303" pitchFamily="2" charset="0"/>
                <a:cs typeface="Red Hat Text Medium" panose="02010303040201060303" pitchFamily="2" charset="0"/>
              </a:rPr>
              <a:t>communication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41EC8719-61F2-4479-B571-21DA927914A0}"/>
              </a:ext>
            </a:extLst>
          </p:cNvPr>
          <p:cNvSpPr txBox="1"/>
          <p:nvPr/>
        </p:nvSpPr>
        <p:spPr>
          <a:xfrm>
            <a:off x="2440101" y="1749747"/>
            <a:ext cx="2904246" cy="1515199"/>
          </a:xfrm>
          <a:prstGeom prst="rect">
            <a:avLst/>
          </a:prstGeom>
          <a:noFill/>
        </p:spPr>
        <p:txBody>
          <a:bodyPr wrap="square" lIns="324000" tIns="0" rIns="144000" bIns="0" rtlCol="0">
            <a:noAutofit/>
          </a:bodyPr>
          <a:lstStyle/>
          <a:p>
            <a:pPr algn="ctr" defTabSz="914400">
              <a:spcBef>
                <a:spcPts val="600"/>
              </a:spcBef>
              <a:spcAft>
                <a:spcPts val="600"/>
              </a:spcAft>
              <a:buClr>
                <a:srgbClr val="FFFFFF"/>
              </a:buClr>
              <a:buSzPct val="100000"/>
              <a:defRPr/>
            </a:pPr>
            <a:r>
              <a:rPr lang="en-US" sz="2400" dirty="0">
                <a:solidFill>
                  <a:srgbClr val="FFFFFF"/>
                </a:solidFill>
                <a:latin typeface="Red Hat Text Medium" panose="02010303040201060303" pitchFamily="2" charset="0"/>
                <a:ea typeface="Red Hat Text Medium" panose="02010303040201060303" pitchFamily="2" charset="0"/>
                <a:cs typeface="Red Hat Text Medium" panose="02010303040201060303" pitchFamily="2" charset="0"/>
              </a:rPr>
              <a:t>Climate opposition as new core issue?</a:t>
            </a:r>
          </a:p>
          <a:p>
            <a:pPr algn="ctr" defTabSz="914400">
              <a:spcBef>
                <a:spcPts val="600"/>
              </a:spcBef>
              <a:spcAft>
                <a:spcPts val="600"/>
              </a:spcAft>
              <a:buClr>
                <a:srgbClr val="FFFFFF"/>
              </a:buClr>
              <a:buSzPct val="100000"/>
              <a:defRPr/>
            </a:pPr>
            <a:r>
              <a:rPr lang="en-US" sz="1100" dirty="0">
                <a:solidFill>
                  <a:srgbClr val="FFFFFF"/>
                </a:solidFill>
                <a:latin typeface="Red Hat Text Medium" panose="02010303040201060303" pitchFamily="2" charset="0"/>
                <a:ea typeface="Red Hat Text Medium" panose="02010303040201060303" pitchFamily="2" charset="0"/>
                <a:cs typeface="Red Hat Text Medium" panose="02010303040201060303" pitchFamily="2" charset="0"/>
              </a:rPr>
              <a:t>(Dickson &amp; </a:t>
            </a:r>
            <a:r>
              <a:rPr lang="en-US" sz="1100" dirty="0" err="1">
                <a:solidFill>
                  <a:srgbClr val="FFFFFF"/>
                </a:solidFill>
                <a:latin typeface="Red Hat Text Medium" panose="02010303040201060303" pitchFamily="2" charset="0"/>
                <a:ea typeface="Red Hat Text Medium" panose="02010303040201060303" pitchFamily="2" charset="0"/>
                <a:cs typeface="Red Hat Text Medium" panose="02010303040201060303" pitchFamily="2" charset="0"/>
              </a:rPr>
              <a:t>Hobolt</a:t>
            </a:r>
            <a:r>
              <a:rPr lang="en-US" sz="1100" dirty="0">
                <a:solidFill>
                  <a:srgbClr val="FFFFFF"/>
                </a:solidFill>
                <a:latin typeface="Red Hat Text Medium" panose="02010303040201060303" pitchFamily="2" charset="0"/>
                <a:ea typeface="Red Hat Text Medium" panose="02010303040201060303" pitchFamily="2" charset="0"/>
                <a:cs typeface="Red Hat Text Medium" panose="02010303040201060303" pitchFamily="2" charset="0"/>
              </a:rPr>
              <a:t>, 2024, </a:t>
            </a:r>
            <a:r>
              <a:rPr lang="en-US" sz="1100" dirty="0" err="1">
                <a:solidFill>
                  <a:srgbClr val="FFFFFF"/>
                </a:solidFill>
                <a:latin typeface="Red Hat Text Medium" panose="02010303040201060303" pitchFamily="2" charset="0"/>
                <a:ea typeface="Red Hat Text Medium" panose="02010303040201060303" pitchFamily="2" charset="0"/>
                <a:cs typeface="Red Hat Text Medium" panose="02010303040201060303" pitchFamily="2" charset="0"/>
              </a:rPr>
              <a:t>Knüpfer</a:t>
            </a:r>
            <a:r>
              <a:rPr lang="en-US" sz="1100" dirty="0">
                <a:solidFill>
                  <a:srgbClr val="FFFFFF"/>
                </a:solidFill>
                <a:latin typeface="Red Hat Text Medium" panose="02010303040201060303" pitchFamily="2" charset="0"/>
                <a:ea typeface="Red Hat Text Medium" panose="02010303040201060303" pitchFamily="2" charset="0"/>
                <a:cs typeface="Red Hat Text Medium" panose="02010303040201060303" pitchFamily="2" charset="0"/>
              </a:rPr>
              <a:t> &amp; Hoffmann, 2024)</a:t>
            </a:r>
          </a:p>
        </p:txBody>
      </p:sp>
    </p:spTree>
    <p:extLst>
      <p:ext uri="{BB962C8B-B14F-4D97-AF65-F5344CB8AC3E}">
        <p14:creationId xmlns:p14="http://schemas.microsoft.com/office/powerpoint/2010/main" val="1489380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>
            <a:extLst>
              <a:ext uri="{FF2B5EF4-FFF2-40B4-BE49-F238E27FC236}">
                <a16:creationId xmlns:a16="http://schemas.microsoft.com/office/drawing/2014/main" id="{D2CDB986-B796-4062-9371-66970A8817AA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381" name="think-cell Folie" r:id="rId5" imgW="429" imgH="429" progId="TCLayout.ActiveDocument.1">
                  <p:embed/>
                </p:oleObj>
              </mc:Choice>
              <mc:Fallback>
                <p:oleObj name="think-cell Folie" r:id="rId5" imgW="429" imgH="429" progId="TCLayout.ActiveDocument.1">
                  <p:embed/>
                  <p:pic>
                    <p:nvPicPr>
                      <p:cNvPr id="3" name="Objekt 2" hidden="1">
                        <a:extLst>
                          <a:ext uri="{FF2B5EF4-FFF2-40B4-BE49-F238E27FC236}">
                            <a16:creationId xmlns:a16="http://schemas.microsoft.com/office/drawing/2014/main" id="{D2CDB986-B796-4062-9371-66970A8817A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itel 1">
            <a:extLst>
              <a:ext uri="{FF2B5EF4-FFF2-40B4-BE49-F238E27FC236}">
                <a16:creationId xmlns:a16="http://schemas.microsoft.com/office/drawing/2014/main" id="{BA19A945-33E5-4D5D-8BA3-D98CD4435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999" y="540000"/>
            <a:ext cx="11291596" cy="722377"/>
          </a:xfrm>
        </p:spPr>
        <p:txBody>
          <a:bodyPr vert="horz"/>
          <a:lstStyle/>
          <a:p>
            <a:r>
              <a:rPr lang="en-US" dirty="0">
                <a:solidFill>
                  <a:schemeClr val="bg2"/>
                </a:solidFill>
                <a:latin typeface="Red Hat Text Medium" panose="02010303040201060303" pitchFamily="2" charset="0"/>
                <a:ea typeface="Red Hat Text Medium" panose="02010303040201060303" pitchFamily="2" charset="0"/>
                <a:cs typeface="Red Hat Text Medium" panose="02010303040201060303" pitchFamily="2" charset="0"/>
              </a:rPr>
              <a:t>Climate Change Skeptic (CCS) Communication of Far-Right Populist Parties is Underresearched</a:t>
            </a:r>
          </a:p>
        </p:txBody>
      </p:sp>
      <p:sp>
        <p:nvSpPr>
          <p:cNvPr id="16" name="Foliennummernplatzhalter 31">
            <a:extLst>
              <a:ext uri="{FF2B5EF4-FFF2-40B4-BE49-F238E27FC236}">
                <a16:creationId xmlns:a16="http://schemas.microsoft.com/office/drawing/2014/main" id="{79C843AE-B698-3D3F-FADB-2FDABEE21D3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lIns="0" tIns="0" rIns="0" bIns="0"/>
          <a:lstStyle/>
          <a:p>
            <a:pPr marL="0" marR="0" lvl="0" indent="0" algn="l" defTabSz="914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F25E18-4377-4EF8-9F68-54F1A4CDCAA3}" type="slidenum">
              <a:rPr kumimoji="0" lang="de-DE" sz="8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pPr marL="0" marR="0" lvl="0" indent="0" algn="l" defTabSz="9143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de-DE" sz="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ed Hat Text" panose="02010303040201060303" pitchFamily="2" charset="0"/>
              <a:ea typeface="Red Hat Text" panose="02010303040201060303" pitchFamily="2" charset="0"/>
              <a:cs typeface="Red Hat Text" panose="02010303040201060303" pitchFamily="2" charset="0"/>
            </a:endParaRPr>
          </a:p>
        </p:txBody>
      </p:sp>
      <p:cxnSp>
        <p:nvCxnSpPr>
          <p:cNvPr id="5" name="Gerader Verbinder 3">
            <a:extLst>
              <a:ext uri="{FF2B5EF4-FFF2-40B4-BE49-F238E27FC236}">
                <a16:creationId xmlns:a16="http://schemas.microsoft.com/office/drawing/2014/main" id="{2C4CC7B1-2BAC-CF59-5871-10D31B9FFF32}"/>
              </a:ext>
            </a:extLst>
          </p:cNvPr>
          <p:cNvCxnSpPr>
            <a:cxnSpLocks/>
          </p:cNvCxnSpPr>
          <p:nvPr/>
        </p:nvCxnSpPr>
        <p:spPr>
          <a:xfrm>
            <a:off x="540000" y="1438261"/>
            <a:ext cx="357486" cy="0"/>
          </a:xfrm>
          <a:prstGeom prst="line">
            <a:avLst/>
          </a:prstGeom>
          <a:ln>
            <a:solidFill>
              <a:schemeClr val="bg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Freihandform: Form 40">
            <a:extLst>
              <a:ext uri="{FF2B5EF4-FFF2-40B4-BE49-F238E27FC236}">
                <a16:creationId xmlns:a16="http://schemas.microsoft.com/office/drawing/2014/main" id="{A0DA1AFD-2074-42FE-802C-6600D76E2694}"/>
              </a:ext>
            </a:extLst>
          </p:cNvPr>
          <p:cNvSpPr/>
          <p:nvPr/>
        </p:nvSpPr>
        <p:spPr>
          <a:xfrm>
            <a:off x="2264808" y="1509037"/>
            <a:ext cx="3640917" cy="2304086"/>
          </a:xfrm>
          <a:custGeom>
            <a:avLst/>
            <a:gdLst>
              <a:gd name="connsiteX0" fmla="*/ 0 w 2554514"/>
              <a:gd name="connsiteY0" fmla="*/ 0 h 2046514"/>
              <a:gd name="connsiteX1" fmla="*/ 2554514 w 2554514"/>
              <a:gd name="connsiteY1" fmla="*/ 0 h 2046514"/>
              <a:gd name="connsiteX2" fmla="*/ 2554514 w 2554514"/>
              <a:gd name="connsiteY2" fmla="*/ 659706 h 2046514"/>
              <a:gd name="connsiteX3" fmla="*/ 2485573 w 2554514"/>
              <a:gd name="connsiteY3" fmla="*/ 653142 h 2046514"/>
              <a:gd name="connsiteX4" fmla="*/ 2093687 w 2554514"/>
              <a:gd name="connsiteY4" fmla="*/ 1023257 h 2046514"/>
              <a:gd name="connsiteX5" fmla="*/ 2485573 w 2554514"/>
              <a:gd name="connsiteY5" fmla="*/ 1393372 h 2046514"/>
              <a:gd name="connsiteX6" fmla="*/ 2554514 w 2554514"/>
              <a:gd name="connsiteY6" fmla="*/ 1386809 h 2046514"/>
              <a:gd name="connsiteX7" fmla="*/ 2554514 w 2554514"/>
              <a:gd name="connsiteY7" fmla="*/ 2046514 h 2046514"/>
              <a:gd name="connsiteX8" fmla="*/ 2527299 w 2554514"/>
              <a:gd name="connsiteY8" fmla="*/ 2046514 h 2046514"/>
              <a:gd name="connsiteX9" fmla="*/ 2527299 w 2554514"/>
              <a:gd name="connsiteY9" fmla="*/ 1980732 h 2046514"/>
              <a:gd name="connsiteX10" fmla="*/ 1631521 w 2554514"/>
              <a:gd name="connsiteY10" fmla="*/ 1980732 h 2046514"/>
              <a:gd name="connsiteX11" fmla="*/ 1611599 w 2554514"/>
              <a:gd name="connsiteY11" fmla="*/ 1900187 h 2046514"/>
              <a:gd name="connsiteX12" fmla="*/ 1277257 w 2554514"/>
              <a:gd name="connsiteY12" fmla="*/ 1622058 h 2046514"/>
              <a:gd name="connsiteX13" fmla="*/ 942915 w 2554514"/>
              <a:gd name="connsiteY13" fmla="*/ 1900187 h 2046514"/>
              <a:gd name="connsiteX14" fmla="*/ 922993 w 2554514"/>
              <a:gd name="connsiteY14" fmla="*/ 1980732 h 2046514"/>
              <a:gd name="connsiteX15" fmla="*/ 0 w 2554514"/>
              <a:gd name="connsiteY15" fmla="*/ 1980732 h 2046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554514" h="2046514">
                <a:moveTo>
                  <a:pt x="0" y="0"/>
                </a:moveTo>
                <a:lnTo>
                  <a:pt x="2554514" y="0"/>
                </a:lnTo>
                <a:lnTo>
                  <a:pt x="2554514" y="659706"/>
                </a:lnTo>
                <a:lnTo>
                  <a:pt x="2485573" y="653142"/>
                </a:lnTo>
                <a:cubicBezTo>
                  <a:pt x="2269140" y="653142"/>
                  <a:pt x="2093687" y="818848"/>
                  <a:pt x="2093687" y="1023257"/>
                </a:cubicBezTo>
                <a:cubicBezTo>
                  <a:pt x="2093687" y="1227666"/>
                  <a:pt x="2269140" y="1393372"/>
                  <a:pt x="2485573" y="1393372"/>
                </a:cubicBezTo>
                <a:lnTo>
                  <a:pt x="2554514" y="1386809"/>
                </a:lnTo>
                <a:lnTo>
                  <a:pt x="2554514" y="2046514"/>
                </a:lnTo>
                <a:lnTo>
                  <a:pt x="2527299" y="2046514"/>
                </a:lnTo>
                <a:lnTo>
                  <a:pt x="2527299" y="1980732"/>
                </a:lnTo>
                <a:lnTo>
                  <a:pt x="1631521" y="1980732"/>
                </a:lnTo>
                <a:lnTo>
                  <a:pt x="1611599" y="1900187"/>
                </a:lnTo>
                <a:cubicBezTo>
                  <a:pt x="1556514" y="1736742"/>
                  <a:pt x="1427557" y="1622058"/>
                  <a:pt x="1277257" y="1622058"/>
                </a:cubicBezTo>
                <a:cubicBezTo>
                  <a:pt x="1126957" y="1622058"/>
                  <a:pt x="998000" y="1736742"/>
                  <a:pt x="942915" y="1900187"/>
                </a:cubicBezTo>
                <a:lnTo>
                  <a:pt x="922993" y="1980732"/>
                </a:lnTo>
                <a:lnTo>
                  <a:pt x="0" y="198073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38" name="Freihandform: Form 37">
            <a:extLst>
              <a:ext uri="{FF2B5EF4-FFF2-40B4-BE49-F238E27FC236}">
                <a16:creationId xmlns:a16="http://schemas.microsoft.com/office/drawing/2014/main" id="{E573A13F-DB89-4BAA-94B2-59D19C726DF4}"/>
              </a:ext>
            </a:extLst>
          </p:cNvPr>
          <p:cNvSpPr/>
          <p:nvPr/>
        </p:nvSpPr>
        <p:spPr>
          <a:xfrm>
            <a:off x="5905725" y="3848025"/>
            <a:ext cx="4328761" cy="2667632"/>
          </a:xfrm>
          <a:custGeom>
            <a:avLst/>
            <a:gdLst>
              <a:gd name="connsiteX0" fmla="*/ 1759857 w 3037114"/>
              <a:gd name="connsiteY0" fmla="*/ 0 h 2369420"/>
              <a:gd name="connsiteX1" fmla="*/ 2143782 w 3037114"/>
              <a:gd name="connsiteY1" fmla="*/ 295524 h 2369420"/>
              <a:gd name="connsiteX2" fmla="*/ 2146704 w 3037114"/>
              <a:gd name="connsiteY2" fmla="*/ 322906 h 2369420"/>
              <a:gd name="connsiteX3" fmla="*/ 3037114 w 3037114"/>
              <a:gd name="connsiteY3" fmla="*/ 322906 h 2369420"/>
              <a:gd name="connsiteX4" fmla="*/ 3037114 w 3037114"/>
              <a:gd name="connsiteY4" fmla="*/ 2369420 h 2369420"/>
              <a:gd name="connsiteX5" fmla="*/ 482600 w 3037114"/>
              <a:gd name="connsiteY5" fmla="*/ 2369420 h 2369420"/>
              <a:gd name="connsiteX6" fmla="*/ 482600 w 3037114"/>
              <a:gd name="connsiteY6" fmla="*/ 1849944 h 2369420"/>
              <a:gd name="connsiteX7" fmla="*/ 0 w 3037114"/>
              <a:gd name="connsiteY7" fmla="*/ 1429029 h 2369420"/>
              <a:gd name="connsiteX8" fmla="*/ 482600 w 3037114"/>
              <a:gd name="connsiteY8" fmla="*/ 1008114 h 2369420"/>
              <a:gd name="connsiteX9" fmla="*/ 482600 w 3037114"/>
              <a:gd name="connsiteY9" fmla="*/ 322906 h 2369420"/>
              <a:gd name="connsiteX10" fmla="*/ 1373010 w 3037114"/>
              <a:gd name="connsiteY10" fmla="*/ 322906 h 2369420"/>
              <a:gd name="connsiteX11" fmla="*/ 1375933 w 3037114"/>
              <a:gd name="connsiteY11" fmla="*/ 295524 h 2369420"/>
              <a:gd name="connsiteX12" fmla="*/ 1759857 w 3037114"/>
              <a:gd name="connsiteY12" fmla="*/ 0 h 2369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037114" h="2369420">
                <a:moveTo>
                  <a:pt x="1759857" y="0"/>
                </a:moveTo>
                <a:cubicBezTo>
                  <a:pt x="1949236" y="0"/>
                  <a:pt x="2107240" y="126869"/>
                  <a:pt x="2143782" y="295524"/>
                </a:cubicBezTo>
                <a:lnTo>
                  <a:pt x="2146704" y="322906"/>
                </a:lnTo>
                <a:lnTo>
                  <a:pt x="3037114" y="322906"/>
                </a:lnTo>
                <a:lnTo>
                  <a:pt x="3037114" y="2369420"/>
                </a:lnTo>
                <a:lnTo>
                  <a:pt x="482600" y="2369420"/>
                </a:lnTo>
                <a:lnTo>
                  <a:pt x="482600" y="1849944"/>
                </a:lnTo>
                <a:cubicBezTo>
                  <a:pt x="216067" y="1849944"/>
                  <a:pt x="0" y="1661494"/>
                  <a:pt x="0" y="1429029"/>
                </a:cubicBezTo>
                <a:cubicBezTo>
                  <a:pt x="0" y="1196564"/>
                  <a:pt x="216067" y="1008114"/>
                  <a:pt x="482600" y="1008114"/>
                </a:cubicBezTo>
                <a:lnTo>
                  <a:pt x="482600" y="322906"/>
                </a:lnTo>
                <a:lnTo>
                  <a:pt x="1373010" y="322906"/>
                </a:lnTo>
                <a:lnTo>
                  <a:pt x="1375933" y="295524"/>
                </a:lnTo>
                <a:cubicBezTo>
                  <a:pt x="1412475" y="126869"/>
                  <a:pt x="1570478" y="0"/>
                  <a:pt x="1759857" y="0"/>
                </a:cubicBezTo>
                <a:close/>
              </a:path>
            </a:pathLst>
          </a:custGeom>
          <a:solidFill>
            <a:schemeClr val="accent5"/>
          </a:solidFill>
          <a:ln w="381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40" name="Freihandform: Form 39">
            <a:extLst>
              <a:ext uri="{FF2B5EF4-FFF2-40B4-BE49-F238E27FC236}">
                <a16:creationId xmlns:a16="http://schemas.microsoft.com/office/drawing/2014/main" id="{C7BCD6EC-A216-4665-A9C3-8EE9730C9533}"/>
              </a:ext>
            </a:extLst>
          </p:cNvPr>
          <p:cNvSpPr/>
          <p:nvPr/>
        </p:nvSpPr>
        <p:spPr>
          <a:xfrm>
            <a:off x="2234185" y="3792611"/>
            <a:ext cx="3602128" cy="2707902"/>
          </a:xfrm>
          <a:custGeom>
            <a:avLst/>
            <a:gdLst>
              <a:gd name="connsiteX0" fmla="*/ 1277257 w 2527299"/>
              <a:gd name="connsiteY0" fmla="*/ 0 h 2405188"/>
              <a:gd name="connsiteX1" fmla="*/ 1611599 w 2527299"/>
              <a:gd name="connsiteY1" fmla="*/ 278129 h 2405188"/>
              <a:gd name="connsiteX2" fmla="*/ 1631521 w 2527299"/>
              <a:gd name="connsiteY2" fmla="*/ 358674 h 2405188"/>
              <a:gd name="connsiteX3" fmla="*/ 2527299 w 2527299"/>
              <a:gd name="connsiteY3" fmla="*/ 358674 h 2405188"/>
              <a:gd name="connsiteX4" fmla="*/ 2527299 w 2527299"/>
              <a:gd name="connsiteY4" fmla="*/ 1043882 h 2405188"/>
              <a:gd name="connsiteX5" fmla="*/ 2044699 w 2527299"/>
              <a:gd name="connsiteY5" fmla="*/ 1464797 h 2405188"/>
              <a:gd name="connsiteX6" fmla="*/ 2527299 w 2527299"/>
              <a:gd name="connsiteY6" fmla="*/ 1885712 h 2405188"/>
              <a:gd name="connsiteX7" fmla="*/ 2527299 w 2527299"/>
              <a:gd name="connsiteY7" fmla="*/ 2405188 h 2405188"/>
              <a:gd name="connsiteX8" fmla="*/ 0 w 2527299"/>
              <a:gd name="connsiteY8" fmla="*/ 2405188 h 2405188"/>
              <a:gd name="connsiteX9" fmla="*/ 0 w 2527299"/>
              <a:gd name="connsiteY9" fmla="*/ 358674 h 2405188"/>
              <a:gd name="connsiteX10" fmla="*/ 922993 w 2527299"/>
              <a:gd name="connsiteY10" fmla="*/ 358674 h 2405188"/>
              <a:gd name="connsiteX11" fmla="*/ 942915 w 2527299"/>
              <a:gd name="connsiteY11" fmla="*/ 278129 h 2405188"/>
              <a:gd name="connsiteX12" fmla="*/ 1277257 w 2527299"/>
              <a:gd name="connsiteY12" fmla="*/ 0 h 2405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527299" h="2405188">
                <a:moveTo>
                  <a:pt x="1277257" y="0"/>
                </a:moveTo>
                <a:cubicBezTo>
                  <a:pt x="1427557" y="0"/>
                  <a:pt x="1556514" y="114684"/>
                  <a:pt x="1611599" y="278129"/>
                </a:cubicBezTo>
                <a:lnTo>
                  <a:pt x="1631521" y="358674"/>
                </a:lnTo>
                <a:lnTo>
                  <a:pt x="2527299" y="358674"/>
                </a:lnTo>
                <a:lnTo>
                  <a:pt x="2527299" y="1043882"/>
                </a:lnTo>
                <a:cubicBezTo>
                  <a:pt x="2260766" y="1043882"/>
                  <a:pt x="2044699" y="1232332"/>
                  <a:pt x="2044699" y="1464797"/>
                </a:cubicBezTo>
                <a:cubicBezTo>
                  <a:pt x="2044699" y="1697262"/>
                  <a:pt x="2260766" y="1885712"/>
                  <a:pt x="2527299" y="1885712"/>
                </a:cubicBezTo>
                <a:lnTo>
                  <a:pt x="2527299" y="2405188"/>
                </a:lnTo>
                <a:lnTo>
                  <a:pt x="0" y="2405188"/>
                </a:lnTo>
                <a:lnTo>
                  <a:pt x="0" y="358674"/>
                </a:lnTo>
                <a:lnTo>
                  <a:pt x="922993" y="358674"/>
                </a:lnTo>
                <a:lnTo>
                  <a:pt x="942915" y="278129"/>
                </a:lnTo>
                <a:cubicBezTo>
                  <a:pt x="998000" y="114684"/>
                  <a:pt x="1126957" y="0"/>
                  <a:pt x="1277257" y="0"/>
                </a:cubicBezTo>
                <a:close/>
              </a:path>
            </a:pathLst>
          </a:custGeom>
          <a:noFill/>
          <a:ln w="381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45" name="Freihandform: Form 44">
            <a:extLst>
              <a:ext uri="{FF2B5EF4-FFF2-40B4-BE49-F238E27FC236}">
                <a16:creationId xmlns:a16="http://schemas.microsoft.com/office/drawing/2014/main" id="{88DF9EBA-B8D7-403C-9368-ADC9143B62EB}"/>
              </a:ext>
            </a:extLst>
          </p:cNvPr>
          <p:cNvSpPr/>
          <p:nvPr/>
        </p:nvSpPr>
        <p:spPr>
          <a:xfrm>
            <a:off x="5905725" y="1526488"/>
            <a:ext cx="4333932" cy="2304086"/>
          </a:xfrm>
          <a:custGeom>
            <a:avLst/>
            <a:gdLst>
              <a:gd name="connsiteX0" fmla="*/ 486228 w 3040742"/>
              <a:gd name="connsiteY0" fmla="*/ 0 h 2046514"/>
              <a:gd name="connsiteX1" fmla="*/ 3040742 w 3040742"/>
              <a:gd name="connsiteY1" fmla="*/ 0 h 2046514"/>
              <a:gd name="connsiteX2" fmla="*/ 3040742 w 3040742"/>
              <a:gd name="connsiteY2" fmla="*/ 2046514 h 2046514"/>
              <a:gd name="connsiteX3" fmla="*/ 3038928 w 3040742"/>
              <a:gd name="connsiteY3" fmla="*/ 2046514 h 2046514"/>
              <a:gd name="connsiteX4" fmla="*/ 3038928 w 3040742"/>
              <a:gd name="connsiteY4" fmla="*/ 2027745 h 2046514"/>
              <a:gd name="connsiteX5" fmla="*/ 2148518 w 3040742"/>
              <a:gd name="connsiteY5" fmla="*/ 2027745 h 2046514"/>
              <a:gd name="connsiteX6" fmla="*/ 2145596 w 3040742"/>
              <a:gd name="connsiteY6" fmla="*/ 2000363 h 2046514"/>
              <a:gd name="connsiteX7" fmla="*/ 1761671 w 3040742"/>
              <a:gd name="connsiteY7" fmla="*/ 1704839 h 2046514"/>
              <a:gd name="connsiteX8" fmla="*/ 1377747 w 3040742"/>
              <a:gd name="connsiteY8" fmla="*/ 2000363 h 2046514"/>
              <a:gd name="connsiteX9" fmla="*/ 1374824 w 3040742"/>
              <a:gd name="connsiteY9" fmla="*/ 2027745 h 2046514"/>
              <a:gd name="connsiteX10" fmla="*/ 486228 w 3040742"/>
              <a:gd name="connsiteY10" fmla="*/ 2027745 h 2046514"/>
              <a:gd name="connsiteX11" fmla="*/ 486228 w 3040742"/>
              <a:gd name="connsiteY11" fmla="*/ 1381349 h 2046514"/>
              <a:gd name="connsiteX12" fmla="*/ 470865 w 3040742"/>
              <a:gd name="connsiteY12" fmla="*/ 1385853 h 2046514"/>
              <a:gd name="connsiteX13" fmla="*/ 391886 w 3040742"/>
              <a:gd name="connsiteY13" fmla="*/ 1393372 h 2046514"/>
              <a:gd name="connsiteX14" fmla="*/ 0 w 3040742"/>
              <a:gd name="connsiteY14" fmla="*/ 1023257 h 2046514"/>
              <a:gd name="connsiteX15" fmla="*/ 391886 w 3040742"/>
              <a:gd name="connsiteY15" fmla="*/ 653142 h 2046514"/>
              <a:gd name="connsiteX16" fmla="*/ 470865 w 3040742"/>
              <a:gd name="connsiteY16" fmla="*/ 660662 h 2046514"/>
              <a:gd name="connsiteX17" fmla="*/ 486228 w 3040742"/>
              <a:gd name="connsiteY17" fmla="*/ 665166 h 2046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040742" h="2046514">
                <a:moveTo>
                  <a:pt x="486228" y="0"/>
                </a:moveTo>
                <a:lnTo>
                  <a:pt x="3040742" y="0"/>
                </a:lnTo>
                <a:lnTo>
                  <a:pt x="3040742" y="2046514"/>
                </a:lnTo>
                <a:lnTo>
                  <a:pt x="3038928" y="2046514"/>
                </a:lnTo>
                <a:lnTo>
                  <a:pt x="3038928" y="2027745"/>
                </a:lnTo>
                <a:lnTo>
                  <a:pt x="2148518" y="2027745"/>
                </a:lnTo>
                <a:lnTo>
                  <a:pt x="2145596" y="2000363"/>
                </a:lnTo>
                <a:cubicBezTo>
                  <a:pt x="2109054" y="1831708"/>
                  <a:pt x="1951050" y="1704839"/>
                  <a:pt x="1761671" y="1704839"/>
                </a:cubicBezTo>
                <a:cubicBezTo>
                  <a:pt x="1572292" y="1704839"/>
                  <a:pt x="1414289" y="1831708"/>
                  <a:pt x="1377747" y="2000363"/>
                </a:cubicBezTo>
                <a:lnTo>
                  <a:pt x="1374824" y="2027745"/>
                </a:lnTo>
                <a:lnTo>
                  <a:pt x="486228" y="2027745"/>
                </a:lnTo>
                <a:lnTo>
                  <a:pt x="486228" y="1381349"/>
                </a:lnTo>
                <a:lnTo>
                  <a:pt x="470865" y="1385853"/>
                </a:lnTo>
                <a:cubicBezTo>
                  <a:pt x="445354" y="1390783"/>
                  <a:pt x="418940" y="1393372"/>
                  <a:pt x="391886" y="1393372"/>
                </a:cubicBezTo>
                <a:cubicBezTo>
                  <a:pt x="175453" y="1393372"/>
                  <a:pt x="0" y="1227666"/>
                  <a:pt x="0" y="1023257"/>
                </a:cubicBezTo>
                <a:cubicBezTo>
                  <a:pt x="0" y="818848"/>
                  <a:pt x="175453" y="653142"/>
                  <a:pt x="391886" y="653142"/>
                </a:cubicBezTo>
                <a:cubicBezTo>
                  <a:pt x="418940" y="653142"/>
                  <a:pt x="445354" y="655731"/>
                  <a:pt x="470865" y="660662"/>
                </a:cubicBezTo>
                <a:lnTo>
                  <a:pt x="486228" y="665166"/>
                </a:lnTo>
                <a:close/>
              </a:path>
            </a:pathLst>
          </a:custGeom>
          <a:noFill/>
          <a:ln w="381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72C50236-A9B5-4CD4-95BE-31E93FB043EE}"/>
              </a:ext>
            </a:extLst>
          </p:cNvPr>
          <p:cNvSpPr/>
          <p:nvPr/>
        </p:nvSpPr>
        <p:spPr>
          <a:xfrm>
            <a:off x="6586864" y="2200364"/>
            <a:ext cx="359434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4400">
              <a:spcBef>
                <a:spcPts val="600"/>
              </a:spcBef>
              <a:spcAft>
                <a:spcPts val="600"/>
              </a:spcAft>
              <a:buClr>
                <a:srgbClr val="FFFFFF"/>
              </a:buClr>
              <a:buSzPct val="100000"/>
              <a:defRPr/>
            </a:pPr>
            <a:r>
              <a:rPr lang="en-US" sz="2400" dirty="0">
                <a:solidFill>
                  <a:srgbClr val="FFFFFF"/>
                </a:solidFill>
                <a:latin typeface="Red Hat Text Medium" panose="02010303040201060303" pitchFamily="2" charset="0"/>
                <a:ea typeface="Red Hat Text Medium" panose="02010303040201060303" pitchFamily="2" charset="0"/>
                <a:cs typeface="Red Hat Text Medium" panose="02010303040201060303" pitchFamily="2" charset="0"/>
              </a:rPr>
              <a:t>Social media</a:t>
            </a:r>
            <a:br>
              <a:rPr lang="en-US" sz="2400" dirty="0">
                <a:solidFill>
                  <a:srgbClr val="FFFFFF"/>
                </a:solidFill>
                <a:latin typeface="Red Hat Text Medium" panose="02010303040201060303" pitchFamily="2" charset="0"/>
                <a:ea typeface="Red Hat Text Medium" panose="02010303040201060303" pitchFamily="2" charset="0"/>
                <a:cs typeface="Red Hat Text Medium" panose="02010303040201060303" pitchFamily="2" charset="0"/>
              </a:rPr>
            </a:br>
            <a:r>
              <a:rPr lang="en-US" sz="2400" dirty="0">
                <a:solidFill>
                  <a:srgbClr val="FFFFFF"/>
                </a:solidFill>
                <a:latin typeface="Red Hat Text Medium" panose="02010303040201060303" pitchFamily="2" charset="0"/>
                <a:ea typeface="Red Hat Text Medium" panose="02010303040201060303" pitchFamily="2" charset="0"/>
                <a:cs typeface="Red Hat Text Medium" panose="02010303040201060303" pitchFamily="2" charset="0"/>
              </a:rPr>
              <a:t>communication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2AD76BD6-ADB2-4C25-BED6-14E03608D866}"/>
              </a:ext>
            </a:extLst>
          </p:cNvPr>
          <p:cNvSpPr/>
          <p:nvPr/>
        </p:nvSpPr>
        <p:spPr>
          <a:xfrm>
            <a:off x="6650414" y="4775173"/>
            <a:ext cx="3467242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4400">
              <a:spcBef>
                <a:spcPts val="600"/>
              </a:spcBef>
              <a:spcAft>
                <a:spcPts val="600"/>
              </a:spcAft>
              <a:buClr>
                <a:srgbClr val="FFFFFF"/>
              </a:buClr>
              <a:buSzPct val="100000"/>
              <a:defRPr/>
            </a:pPr>
            <a:r>
              <a:rPr lang="en-US" sz="2400" b="1" dirty="0">
                <a:solidFill>
                  <a:srgbClr val="FFFFFF"/>
                </a:solidFill>
                <a:latin typeface="Red Hat Text Medium" panose="02010303040201060303" pitchFamily="2" charset="0"/>
                <a:ea typeface="Red Hat Text Medium" panose="02010303040201060303" pitchFamily="2" charset="0"/>
                <a:cs typeface="Red Hat Text Medium" panose="02010303040201060303" pitchFamily="2" charset="0"/>
              </a:rPr>
              <a:t>‘Subtle’ forms of skepticism </a:t>
            </a:r>
          </a:p>
          <a:p>
            <a:pPr algn="ctr" defTabSz="914400">
              <a:spcBef>
                <a:spcPts val="600"/>
              </a:spcBef>
              <a:spcAft>
                <a:spcPts val="600"/>
              </a:spcAft>
              <a:buClr>
                <a:srgbClr val="FFFFFF"/>
              </a:buClr>
              <a:buSzPct val="100000"/>
              <a:defRPr/>
            </a:pPr>
            <a:r>
              <a:rPr lang="en-US" sz="1200" b="1" dirty="0">
                <a:solidFill>
                  <a:srgbClr val="FFFFFF"/>
                </a:solidFill>
                <a:latin typeface="Red Hat Text Medium" panose="02010303040201060303" pitchFamily="2" charset="0"/>
                <a:ea typeface="Red Hat Text Medium" panose="02010303040201060303" pitchFamily="2" charset="0"/>
                <a:cs typeface="Red Hat Text Medium" panose="02010303040201060303" pitchFamily="2" charset="0"/>
              </a:rPr>
              <a:t>(</a:t>
            </a:r>
            <a:r>
              <a:rPr lang="en-US" sz="1200" b="1" dirty="0" err="1">
                <a:solidFill>
                  <a:srgbClr val="FFFFFF"/>
                </a:solidFill>
                <a:latin typeface="Red Hat Text Medium" panose="02010303040201060303" pitchFamily="2" charset="0"/>
                <a:ea typeface="Red Hat Text Medium" panose="02010303040201060303" pitchFamily="2" charset="0"/>
                <a:cs typeface="Red Hat Text Medium" panose="02010303040201060303" pitchFamily="2" charset="0"/>
              </a:rPr>
              <a:t>Forchtner</a:t>
            </a:r>
            <a:r>
              <a:rPr lang="en-US" sz="1200" b="1" dirty="0">
                <a:solidFill>
                  <a:srgbClr val="FFFFFF"/>
                </a:solidFill>
                <a:latin typeface="Red Hat Text Medium" panose="02010303040201060303" pitchFamily="2" charset="0"/>
                <a:ea typeface="Red Hat Text Medium" panose="02010303040201060303" pitchFamily="2" charset="0"/>
                <a:cs typeface="Red Hat Text Medium" panose="02010303040201060303" pitchFamily="2" charset="0"/>
              </a:rPr>
              <a:t> &amp; </a:t>
            </a:r>
            <a:r>
              <a:rPr lang="en-US" sz="1200" b="1" dirty="0" err="1">
                <a:solidFill>
                  <a:srgbClr val="FFFFFF"/>
                </a:solidFill>
                <a:latin typeface="Red Hat Text Medium" panose="02010303040201060303" pitchFamily="2" charset="0"/>
                <a:ea typeface="Red Hat Text Medium" panose="02010303040201060303" pitchFamily="2" charset="0"/>
                <a:cs typeface="Red Hat Text Medium" panose="02010303040201060303" pitchFamily="2" charset="0"/>
              </a:rPr>
              <a:t>Lubarda</a:t>
            </a:r>
            <a:r>
              <a:rPr lang="en-US" sz="1200" b="1" dirty="0">
                <a:solidFill>
                  <a:srgbClr val="FFFFFF"/>
                </a:solidFill>
                <a:latin typeface="Red Hat Text Medium" panose="02010303040201060303" pitchFamily="2" charset="0"/>
                <a:ea typeface="Red Hat Text Medium" panose="02010303040201060303" pitchFamily="2" charset="0"/>
                <a:cs typeface="Red Hat Text Medium" panose="02010303040201060303" pitchFamily="2" charset="0"/>
              </a:rPr>
              <a:t>, 2023; </a:t>
            </a:r>
            <a:r>
              <a:rPr lang="en-US" sz="1200" b="1" dirty="0" err="1">
                <a:solidFill>
                  <a:srgbClr val="FFFFFF"/>
                </a:solidFill>
                <a:latin typeface="Red Hat Text Medium" panose="02010303040201060303" pitchFamily="2" charset="0"/>
                <a:ea typeface="Red Hat Text Medium" panose="02010303040201060303" pitchFamily="2" charset="0"/>
                <a:cs typeface="Red Hat Text Medium" panose="02010303040201060303" pitchFamily="2" charset="0"/>
              </a:rPr>
              <a:t>Küppers</a:t>
            </a:r>
            <a:r>
              <a:rPr lang="en-US" sz="1200" b="1" dirty="0">
                <a:solidFill>
                  <a:srgbClr val="FFFFFF"/>
                </a:solidFill>
                <a:latin typeface="Red Hat Text Medium" panose="02010303040201060303" pitchFamily="2" charset="0"/>
                <a:ea typeface="Red Hat Text Medium" panose="02010303040201060303" pitchFamily="2" charset="0"/>
                <a:cs typeface="Red Hat Text Medium" panose="02010303040201060303" pitchFamily="2" charset="0"/>
              </a:rPr>
              <a:t>, 2022)</a:t>
            </a:r>
            <a:endParaRPr lang="en-US" sz="2400" b="1" dirty="0">
              <a:solidFill>
                <a:srgbClr val="FFFFFF"/>
              </a:solidFill>
              <a:latin typeface="Red Hat Text Medium" panose="02010303040201060303" pitchFamily="2" charset="0"/>
              <a:ea typeface="Red Hat Text Medium" panose="02010303040201060303" pitchFamily="2" charset="0"/>
              <a:cs typeface="Red Hat Text Medium" panose="02010303040201060303" pitchFamily="2" charset="0"/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4191837A-E752-43D6-B7F3-157DC9C6A660}"/>
              </a:ext>
            </a:extLst>
          </p:cNvPr>
          <p:cNvSpPr txBox="1"/>
          <p:nvPr/>
        </p:nvSpPr>
        <p:spPr>
          <a:xfrm>
            <a:off x="2440101" y="1749747"/>
            <a:ext cx="2904246" cy="1515199"/>
          </a:xfrm>
          <a:prstGeom prst="rect">
            <a:avLst/>
          </a:prstGeom>
          <a:noFill/>
        </p:spPr>
        <p:txBody>
          <a:bodyPr wrap="square" lIns="324000" tIns="0" rIns="144000" bIns="0" rtlCol="0">
            <a:noAutofit/>
          </a:bodyPr>
          <a:lstStyle/>
          <a:p>
            <a:pPr algn="ctr" defTabSz="914400">
              <a:spcBef>
                <a:spcPts val="600"/>
              </a:spcBef>
              <a:spcAft>
                <a:spcPts val="600"/>
              </a:spcAft>
              <a:buClr>
                <a:srgbClr val="FFFFFF"/>
              </a:buClr>
              <a:buSzPct val="100000"/>
              <a:defRPr/>
            </a:pPr>
            <a:r>
              <a:rPr lang="en-US" sz="2400" dirty="0">
                <a:solidFill>
                  <a:srgbClr val="FFFFFF"/>
                </a:solidFill>
                <a:latin typeface="Red Hat Text Medium" panose="02010303040201060303" pitchFamily="2" charset="0"/>
                <a:ea typeface="Red Hat Text Medium" panose="02010303040201060303" pitchFamily="2" charset="0"/>
                <a:cs typeface="Red Hat Text Medium" panose="02010303040201060303" pitchFamily="2" charset="0"/>
              </a:rPr>
              <a:t>Climate opposition as new core issue?</a:t>
            </a:r>
          </a:p>
          <a:p>
            <a:pPr algn="ctr" defTabSz="914400">
              <a:spcBef>
                <a:spcPts val="600"/>
              </a:spcBef>
              <a:spcAft>
                <a:spcPts val="600"/>
              </a:spcAft>
              <a:buClr>
                <a:srgbClr val="FFFFFF"/>
              </a:buClr>
              <a:buSzPct val="100000"/>
              <a:defRPr/>
            </a:pPr>
            <a:r>
              <a:rPr lang="en-US" sz="1100" dirty="0">
                <a:solidFill>
                  <a:srgbClr val="FFFFFF"/>
                </a:solidFill>
                <a:latin typeface="Red Hat Text Medium" panose="02010303040201060303" pitchFamily="2" charset="0"/>
                <a:ea typeface="Red Hat Text Medium" panose="02010303040201060303" pitchFamily="2" charset="0"/>
                <a:cs typeface="Red Hat Text Medium" panose="02010303040201060303" pitchFamily="2" charset="0"/>
              </a:rPr>
              <a:t>(Dickson &amp; </a:t>
            </a:r>
            <a:r>
              <a:rPr lang="en-US" sz="1100" dirty="0" err="1">
                <a:solidFill>
                  <a:srgbClr val="FFFFFF"/>
                </a:solidFill>
                <a:latin typeface="Red Hat Text Medium" panose="02010303040201060303" pitchFamily="2" charset="0"/>
                <a:ea typeface="Red Hat Text Medium" panose="02010303040201060303" pitchFamily="2" charset="0"/>
                <a:cs typeface="Red Hat Text Medium" panose="02010303040201060303" pitchFamily="2" charset="0"/>
              </a:rPr>
              <a:t>Hobolt</a:t>
            </a:r>
            <a:r>
              <a:rPr lang="en-US" sz="1100" dirty="0">
                <a:solidFill>
                  <a:srgbClr val="FFFFFF"/>
                </a:solidFill>
                <a:latin typeface="Red Hat Text Medium" panose="02010303040201060303" pitchFamily="2" charset="0"/>
                <a:ea typeface="Red Hat Text Medium" panose="02010303040201060303" pitchFamily="2" charset="0"/>
                <a:cs typeface="Red Hat Text Medium" panose="02010303040201060303" pitchFamily="2" charset="0"/>
              </a:rPr>
              <a:t>, 2024, </a:t>
            </a:r>
            <a:r>
              <a:rPr lang="en-US" sz="1100" dirty="0" err="1">
                <a:solidFill>
                  <a:srgbClr val="FFFFFF"/>
                </a:solidFill>
                <a:latin typeface="Red Hat Text Medium" panose="02010303040201060303" pitchFamily="2" charset="0"/>
                <a:ea typeface="Red Hat Text Medium" panose="02010303040201060303" pitchFamily="2" charset="0"/>
                <a:cs typeface="Red Hat Text Medium" panose="02010303040201060303" pitchFamily="2" charset="0"/>
              </a:rPr>
              <a:t>Knüpfer</a:t>
            </a:r>
            <a:r>
              <a:rPr lang="en-US" sz="1100" dirty="0">
                <a:solidFill>
                  <a:srgbClr val="FFFFFF"/>
                </a:solidFill>
                <a:latin typeface="Red Hat Text Medium" panose="02010303040201060303" pitchFamily="2" charset="0"/>
                <a:ea typeface="Red Hat Text Medium" panose="02010303040201060303" pitchFamily="2" charset="0"/>
                <a:cs typeface="Red Hat Text Medium" panose="02010303040201060303" pitchFamily="2" charset="0"/>
              </a:rPr>
              <a:t> &amp; Hoffmann, 2024)</a:t>
            </a:r>
          </a:p>
        </p:txBody>
      </p:sp>
    </p:spTree>
    <p:extLst>
      <p:ext uri="{BB962C8B-B14F-4D97-AF65-F5344CB8AC3E}">
        <p14:creationId xmlns:p14="http://schemas.microsoft.com/office/powerpoint/2010/main" val="1783347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>
            <a:extLst>
              <a:ext uri="{FF2B5EF4-FFF2-40B4-BE49-F238E27FC236}">
                <a16:creationId xmlns:a16="http://schemas.microsoft.com/office/drawing/2014/main" id="{D2CDB986-B796-4062-9371-66970A8817AA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55353814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302" name="think-cell Folie" r:id="rId5" imgW="429" imgH="429" progId="TCLayout.ActiveDocument.1">
                  <p:embed/>
                </p:oleObj>
              </mc:Choice>
              <mc:Fallback>
                <p:oleObj name="think-cell Folie" r:id="rId5" imgW="429" imgH="429" progId="TCLayout.ActiveDocument.1">
                  <p:embed/>
                  <p:pic>
                    <p:nvPicPr>
                      <p:cNvPr id="3" name="Objekt 2" hidden="1">
                        <a:extLst>
                          <a:ext uri="{FF2B5EF4-FFF2-40B4-BE49-F238E27FC236}">
                            <a16:creationId xmlns:a16="http://schemas.microsoft.com/office/drawing/2014/main" id="{D2CDB986-B796-4062-9371-66970A8817A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itel 1">
            <a:extLst>
              <a:ext uri="{FF2B5EF4-FFF2-40B4-BE49-F238E27FC236}">
                <a16:creationId xmlns:a16="http://schemas.microsoft.com/office/drawing/2014/main" id="{BA19A945-33E5-4D5D-8BA3-D98CD4435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999" y="540000"/>
            <a:ext cx="11291596" cy="362279"/>
          </a:xfrm>
        </p:spPr>
        <p:txBody>
          <a:bodyPr vert="horz"/>
          <a:lstStyle/>
          <a:p>
            <a:r>
              <a:rPr lang="en-US" dirty="0">
                <a:solidFill>
                  <a:schemeClr val="bg2"/>
                </a:solidFill>
                <a:latin typeface="Red Hat Text Medium" panose="02010303040201060303" pitchFamily="2" charset="0"/>
                <a:ea typeface="Red Hat Text Medium" panose="02010303040201060303" pitchFamily="2" charset="0"/>
                <a:cs typeface="Red Hat Text Medium" panose="02010303040201060303" pitchFamily="2" charset="0"/>
              </a:rPr>
              <a:t>CCS Comes in Different Forms </a:t>
            </a:r>
            <a:r>
              <a:rPr lang="en-US" sz="1800" dirty="0">
                <a:solidFill>
                  <a:schemeClr val="bg2"/>
                </a:solidFill>
                <a:latin typeface="Red Hat Text Medium" panose="02010303040201060303" pitchFamily="2" charset="0"/>
                <a:ea typeface="Red Hat Text Medium" panose="02010303040201060303" pitchFamily="2" charset="0"/>
                <a:cs typeface="Red Hat Text Medium" panose="02010303040201060303" pitchFamily="2" charset="0"/>
              </a:rPr>
              <a:t>(</a:t>
            </a:r>
            <a:r>
              <a:rPr lang="en-US" sz="1800" dirty="0" err="1">
                <a:solidFill>
                  <a:schemeClr val="bg2"/>
                </a:solidFill>
                <a:latin typeface="Red Hat Text Medium" panose="02010303040201060303" pitchFamily="2" charset="0"/>
                <a:ea typeface="Red Hat Text Medium" panose="02010303040201060303" pitchFamily="2" charset="0"/>
                <a:cs typeface="Red Hat Text Medium" panose="02010303040201060303" pitchFamily="2" charset="0"/>
              </a:rPr>
              <a:t>Forchtner</a:t>
            </a:r>
            <a:r>
              <a:rPr lang="en-US" sz="1800" dirty="0">
                <a:solidFill>
                  <a:schemeClr val="bg2"/>
                </a:solidFill>
                <a:latin typeface="Red Hat Text Medium" panose="02010303040201060303" pitchFamily="2" charset="0"/>
                <a:ea typeface="Red Hat Text Medium" panose="02010303040201060303" pitchFamily="2" charset="0"/>
                <a:cs typeface="Red Hat Text Medium" panose="02010303040201060303" pitchFamily="2" charset="0"/>
              </a:rPr>
              <a:t> &amp; </a:t>
            </a:r>
            <a:r>
              <a:rPr lang="en-US" sz="1800" dirty="0" err="1">
                <a:solidFill>
                  <a:schemeClr val="bg2"/>
                </a:solidFill>
                <a:latin typeface="Red Hat Text Medium" panose="02010303040201060303" pitchFamily="2" charset="0"/>
                <a:ea typeface="Red Hat Text Medium" panose="02010303040201060303" pitchFamily="2" charset="0"/>
                <a:cs typeface="Red Hat Text Medium" panose="02010303040201060303" pitchFamily="2" charset="0"/>
              </a:rPr>
              <a:t>Lubarda</a:t>
            </a:r>
            <a:r>
              <a:rPr lang="en-US" sz="1800" dirty="0">
                <a:solidFill>
                  <a:schemeClr val="bg2"/>
                </a:solidFill>
                <a:latin typeface="Red Hat Text Medium" panose="02010303040201060303" pitchFamily="2" charset="0"/>
                <a:ea typeface="Red Hat Text Medium" panose="02010303040201060303" pitchFamily="2" charset="0"/>
                <a:cs typeface="Red Hat Text Medium" panose="02010303040201060303" pitchFamily="2" charset="0"/>
              </a:rPr>
              <a:t>, 2023)</a:t>
            </a:r>
            <a:endParaRPr lang="de-DE" dirty="0">
              <a:solidFill>
                <a:schemeClr val="bg2"/>
              </a:solidFill>
              <a:latin typeface="Red Hat Text Medium" panose="02010303040201060303" pitchFamily="2" charset="0"/>
              <a:ea typeface="Red Hat Text Medium" panose="02010303040201060303" pitchFamily="2" charset="0"/>
              <a:cs typeface="Red Hat Text Medium" panose="02010303040201060303" pitchFamily="2" charset="0"/>
            </a:endParaRPr>
          </a:p>
        </p:txBody>
      </p:sp>
      <p:sp>
        <p:nvSpPr>
          <p:cNvPr id="16" name="Foliennummernplatzhalter 31">
            <a:extLst>
              <a:ext uri="{FF2B5EF4-FFF2-40B4-BE49-F238E27FC236}">
                <a16:creationId xmlns:a16="http://schemas.microsoft.com/office/drawing/2014/main" id="{79C843AE-B698-3D3F-FADB-2FDABEE21D3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lIns="0" tIns="0" rIns="0" bIns="0"/>
          <a:lstStyle/>
          <a:p>
            <a:pPr marL="0" marR="0" lvl="0" indent="0" algn="l" defTabSz="914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F25E18-4377-4EF8-9F68-54F1A4CDCAA3}" type="slidenum">
              <a:rPr kumimoji="0" lang="de-DE" sz="8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pPr marL="0" marR="0" lvl="0" indent="0" algn="l" defTabSz="9143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de-DE" sz="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ed Hat Text" panose="02010303040201060303" pitchFamily="2" charset="0"/>
              <a:ea typeface="Red Hat Text" panose="02010303040201060303" pitchFamily="2" charset="0"/>
              <a:cs typeface="Red Hat Text" panose="02010303040201060303" pitchFamily="2" charset="0"/>
            </a:endParaRPr>
          </a:p>
        </p:txBody>
      </p:sp>
      <p:cxnSp>
        <p:nvCxnSpPr>
          <p:cNvPr id="5" name="Gerader Verbinder 3">
            <a:extLst>
              <a:ext uri="{FF2B5EF4-FFF2-40B4-BE49-F238E27FC236}">
                <a16:creationId xmlns:a16="http://schemas.microsoft.com/office/drawing/2014/main" id="{2C4CC7B1-2BAC-CF59-5871-10D31B9FFF32}"/>
              </a:ext>
            </a:extLst>
          </p:cNvPr>
          <p:cNvCxnSpPr>
            <a:cxnSpLocks/>
          </p:cNvCxnSpPr>
          <p:nvPr/>
        </p:nvCxnSpPr>
        <p:spPr>
          <a:xfrm>
            <a:off x="600575" y="1158861"/>
            <a:ext cx="357486" cy="0"/>
          </a:xfrm>
          <a:prstGeom prst="line">
            <a:avLst/>
          </a:prstGeom>
          <a:ln>
            <a:solidFill>
              <a:schemeClr val="bg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hteck 13">
            <a:extLst>
              <a:ext uri="{FF2B5EF4-FFF2-40B4-BE49-F238E27FC236}">
                <a16:creationId xmlns:a16="http://schemas.microsoft.com/office/drawing/2014/main" id="{FE016C5F-3CD3-48A0-BB0F-B6A91ADA976D}"/>
              </a:ext>
            </a:extLst>
          </p:cNvPr>
          <p:cNvSpPr/>
          <p:nvPr/>
        </p:nvSpPr>
        <p:spPr bwMode="auto">
          <a:xfrm>
            <a:off x="539996" y="2940211"/>
            <a:ext cx="1571301" cy="1152128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 defTabSz="914339"/>
            <a:r>
              <a:rPr lang="de-DE" sz="1600" b="1" dirty="0">
                <a:solidFill>
                  <a:srgbClr val="FFFFFF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Climate Change </a:t>
            </a:r>
            <a:r>
              <a:rPr lang="de-DE" sz="1600" b="1" dirty="0" err="1">
                <a:solidFill>
                  <a:srgbClr val="FFFFFF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Skepticism</a:t>
            </a:r>
            <a:endParaRPr lang="de-DE" sz="1600" b="1" dirty="0">
              <a:solidFill>
                <a:srgbClr val="FFFFFF"/>
              </a:solidFill>
              <a:latin typeface="Red Hat Text" panose="02010303040201060303" pitchFamily="2" charset="0"/>
              <a:ea typeface="Red Hat Text" panose="02010303040201060303" pitchFamily="2" charset="0"/>
              <a:cs typeface="Red Hat Text" panose="02010303040201060303" pitchFamily="2" charset="0"/>
            </a:endParaRPr>
          </a:p>
        </p:txBody>
      </p:sp>
      <p:cxnSp>
        <p:nvCxnSpPr>
          <p:cNvPr id="15" name="Gewinkelte Verbindung 33">
            <a:extLst>
              <a:ext uri="{FF2B5EF4-FFF2-40B4-BE49-F238E27FC236}">
                <a16:creationId xmlns:a16="http://schemas.microsoft.com/office/drawing/2014/main" id="{F45E3720-00D7-473E-B534-48FA6DA5C2ED}"/>
              </a:ext>
            </a:extLst>
          </p:cNvPr>
          <p:cNvCxnSpPr>
            <a:stCxn id="14" idx="3"/>
            <a:endCxn id="18" idx="1"/>
          </p:cNvCxnSpPr>
          <p:nvPr/>
        </p:nvCxnSpPr>
        <p:spPr bwMode="auto">
          <a:xfrm flipV="1">
            <a:off x="2111297" y="2220131"/>
            <a:ext cx="433043" cy="1296144"/>
          </a:xfrm>
          <a:prstGeom prst="bentConnector3">
            <a:avLst/>
          </a:prstGeom>
          <a:noFill/>
          <a:ln w="12700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Gewinkelte Verbindung 34">
            <a:extLst>
              <a:ext uri="{FF2B5EF4-FFF2-40B4-BE49-F238E27FC236}">
                <a16:creationId xmlns:a16="http://schemas.microsoft.com/office/drawing/2014/main" id="{5B99F8B3-876D-43CD-A26A-5C10E4D515FD}"/>
              </a:ext>
            </a:extLst>
          </p:cNvPr>
          <p:cNvCxnSpPr>
            <a:stCxn id="14" idx="3"/>
            <a:endCxn id="20" idx="1"/>
          </p:cNvCxnSpPr>
          <p:nvPr/>
        </p:nvCxnSpPr>
        <p:spPr bwMode="auto">
          <a:xfrm>
            <a:off x="2111297" y="3516275"/>
            <a:ext cx="433043" cy="1296144"/>
          </a:xfrm>
          <a:prstGeom prst="bentConnector3">
            <a:avLst>
              <a:gd name="adj1" fmla="val 50000"/>
            </a:avLst>
          </a:prstGeom>
          <a:noFill/>
          <a:ln w="12700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8" name="Rechteck 17">
            <a:extLst>
              <a:ext uri="{FF2B5EF4-FFF2-40B4-BE49-F238E27FC236}">
                <a16:creationId xmlns:a16="http://schemas.microsoft.com/office/drawing/2014/main" id="{5D158AAA-206B-44AC-AE0C-1B3BEB00709F}"/>
              </a:ext>
            </a:extLst>
          </p:cNvPr>
          <p:cNvSpPr/>
          <p:nvPr/>
        </p:nvSpPr>
        <p:spPr bwMode="auto">
          <a:xfrm>
            <a:off x="2544340" y="2076115"/>
            <a:ext cx="360040" cy="288032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ct val="40000"/>
              </a:spcAft>
              <a:buFont typeface="Wingdings" pitchFamily="2" charset="2"/>
              <a:buNone/>
            </a:pPr>
            <a:r>
              <a:rPr lang="de-DE" sz="1600" b="1" dirty="0">
                <a:latin typeface="Frutiger LT Com 55 Roman" pitchFamily="34" charset="0"/>
              </a:rPr>
              <a:t>1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CD12E00B-F34A-4FBC-BE1B-92190CE0305A}"/>
              </a:ext>
            </a:extLst>
          </p:cNvPr>
          <p:cNvSpPr/>
          <p:nvPr/>
        </p:nvSpPr>
        <p:spPr bwMode="auto">
          <a:xfrm>
            <a:off x="2544340" y="3372259"/>
            <a:ext cx="360040" cy="288032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ct val="40000"/>
              </a:spcAft>
              <a:buFont typeface="Wingdings" pitchFamily="2" charset="2"/>
              <a:buNone/>
            </a:pPr>
            <a:r>
              <a:rPr lang="de-DE" sz="1600" b="1">
                <a:latin typeface="Frutiger LT Com 55 Roman" pitchFamily="34" charset="0"/>
              </a:rPr>
              <a:t>2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ABFFC2AC-9FE6-409E-8F69-7A6DD862932F}"/>
              </a:ext>
            </a:extLst>
          </p:cNvPr>
          <p:cNvSpPr/>
          <p:nvPr/>
        </p:nvSpPr>
        <p:spPr bwMode="auto">
          <a:xfrm>
            <a:off x="2544340" y="4668403"/>
            <a:ext cx="360040" cy="288032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ct val="40000"/>
              </a:spcAft>
              <a:buFont typeface="Wingdings" pitchFamily="2" charset="2"/>
              <a:buNone/>
            </a:pPr>
            <a:r>
              <a:rPr lang="de-DE" sz="1600" b="1">
                <a:latin typeface="Frutiger LT Com 55 Roman" pitchFamily="34" charset="0"/>
              </a:rPr>
              <a:t>3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980F8C0D-6365-43B5-BDBF-39D4A38A75C8}"/>
              </a:ext>
            </a:extLst>
          </p:cNvPr>
          <p:cNvSpPr/>
          <p:nvPr/>
        </p:nvSpPr>
        <p:spPr bwMode="auto">
          <a:xfrm>
            <a:off x="2567584" y="3043654"/>
            <a:ext cx="1728192" cy="1515959"/>
          </a:xfrm>
          <a:prstGeom prst="rect">
            <a:avLst/>
          </a:prstGeom>
          <a:noFill/>
          <a:ln w="12700" cmpd="sng">
            <a:solidFill>
              <a:schemeClr val="bg2"/>
            </a:solidFill>
            <a:prstDash val="dash"/>
          </a:ln>
          <a:effectLst/>
          <a:ex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ct val="40000"/>
              </a:spcAft>
            </a:pPr>
            <a:endParaRPr lang="de-DE" dirty="0">
              <a:solidFill>
                <a:srgbClr val="FFFFFF"/>
              </a:solidFill>
              <a:latin typeface="Red Hat Text" panose="02010303040201060303" pitchFamily="2" charset="0"/>
              <a:ea typeface="Red Hat Text" panose="02010303040201060303" pitchFamily="2" charset="0"/>
              <a:cs typeface="Red Hat Text" panose="02010303040201060303" pitchFamily="2" charset="0"/>
            </a:endParaRP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2307309F-CA7B-4730-A96E-B81CB01E1E66}"/>
              </a:ext>
            </a:extLst>
          </p:cNvPr>
          <p:cNvSpPr/>
          <p:nvPr/>
        </p:nvSpPr>
        <p:spPr bwMode="auto">
          <a:xfrm>
            <a:off x="4848599" y="1430555"/>
            <a:ext cx="6923959" cy="532954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71995" tIns="71995" rIns="71995" bIns="71995" numCol="1" rtlCol="0" anchor="b" anchorCtr="0" compatLnSpc="1">
            <a:prstTxWarp prst="textNoShape">
              <a:avLst/>
            </a:prstTxWarp>
          </a:bodyPr>
          <a:lstStyle/>
          <a:p>
            <a:pPr algn="ctr" defTabSz="914339"/>
            <a:r>
              <a:rPr lang="de-DE" sz="1400" b="1" dirty="0"/>
              <a:t>Beschreibung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272651B1-A6EF-4B32-ACB6-31F8CC915BD5}"/>
              </a:ext>
            </a:extLst>
          </p:cNvPr>
          <p:cNvSpPr/>
          <p:nvPr/>
        </p:nvSpPr>
        <p:spPr bwMode="auto">
          <a:xfrm>
            <a:off x="2567584" y="4676182"/>
            <a:ext cx="1728192" cy="1515959"/>
          </a:xfrm>
          <a:prstGeom prst="rect">
            <a:avLst/>
          </a:prstGeom>
          <a:noFill/>
          <a:ln w="12700" cmpd="sng">
            <a:solidFill>
              <a:schemeClr val="bg2"/>
            </a:solidFill>
            <a:prstDash val="dash"/>
          </a:ln>
          <a:effectLst/>
          <a:ex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ct val="40000"/>
              </a:spcAft>
            </a:pPr>
            <a:endParaRPr lang="de-DE" dirty="0">
              <a:solidFill>
                <a:srgbClr val="FFFFFF"/>
              </a:solidFill>
              <a:latin typeface="Red Hat Text" panose="02010303040201060303" pitchFamily="2" charset="0"/>
              <a:ea typeface="Red Hat Text" panose="02010303040201060303" pitchFamily="2" charset="0"/>
              <a:cs typeface="Red Hat Text" panose="02010303040201060303" pitchFamily="2" charset="0"/>
            </a:endParaRP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9B2BC1DC-2D1F-43AE-A096-165CC6E57EFE}"/>
              </a:ext>
            </a:extLst>
          </p:cNvPr>
          <p:cNvSpPr/>
          <p:nvPr/>
        </p:nvSpPr>
        <p:spPr bwMode="auto">
          <a:xfrm>
            <a:off x="2567584" y="1410467"/>
            <a:ext cx="1728192" cy="1515959"/>
          </a:xfrm>
          <a:prstGeom prst="rect">
            <a:avLst/>
          </a:prstGeom>
          <a:noFill/>
          <a:ln w="12700" cmpd="sng">
            <a:solidFill>
              <a:schemeClr val="bg2"/>
            </a:solidFill>
            <a:prstDash val="dash"/>
          </a:ln>
          <a:effectLst/>
          <a:ex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ct val="40000"/>
              </a:spcAft>
              <a:buFont typeface="Wingdings" pitchFamily="2" charset="2"/>
              <a:buNone/>
            </a:pPr>
            <a:r>
              <a:rPr lang="de-DE" dirty="0" err="1">
                <a:solidFill>
                  <a:srgbClr val="FFFFFF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Evidence</a:t>
            </a:r>
            <a:r>
              <a:rPr lang="de-DE" dirty="0">
                <a:solidFill>
                  <a:srgbClr val="FFFFFF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 </a:t>
            </a:r>
            <a:r>
              <a:rPr lang="de-DE" dirty="0" err="1">
                <a:solidFill>
                  <a:srgbClr val="FFFFFF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Skepticism</a:t>
            </a:r>
            <a:endParaRPr lang="de-DE" dirty="0">
              <a:solidFill>
                <a:srgbClr val="FFFFFF"/>
              </a:solidFill>
              <a:latin typeface="Red Hat Text" panose="02010303040201060303" pitchFamily="2" charset="0"/>
              <a:ea typeface="Red Hat Text" panose="02010303040201060303" pitchFamily="2" charset="0"/>
              <a:cs typeface="Red Hat Text" panose="02010303040201060303" pitchFamily="2" charset="0"/>
            </a:endParaRPr>
          </a:p>
        </p:txBody>
      </p: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3D29C188-7631-4002-948B-BD4EECD0AF3D}"/>
              </a:ext>
            </a:extLst>
          </p:cNvPr>
          <p:cNvCxnSpPr>
            <a:stCxn id="14" idx="3"/>
            <a:endCxn id="19" idx="1"/>
          </p:cNvCxnSpPr>
          <p:nvPr/>
        </p:nvCxnSpPr>
        <p:spPr bwMode="auto">
          <a:xfrm>
            <a:off x="2111297" y="3516275"/>
            <a:ext cx="433043" cy="0"/>
          </a:xfrm>
          <a:prstGeom prst="straightConnector1">
            <a:avLst/>
          </a:prstGeom>
          <a:noFill/>
          <a:ln w="12700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7" name="Rechteck 26">
            <a:extLst>
              <a:ext uri="{FF2B5EF4-FFF2-40B4-BE49-F238E27FC236}">
                <a16:creationId xmlns:a16="http://schemas.microsoft.com/office/drawing/2014/main" id="{98F1AA2B-9FFD-4619-B2A3-44C856BD919A}"/>
              </a:ext>
            </a:extLst>
          </p:cNvPr>
          <p:cNvSpPr/>
          <p:nvPr/>
        </p:nvSpPr>
        <p:spPr bwMode="auto">
          <a:xfrm>
            <a:off x="4511801" y="1410466"/>
            <a:ext cx="7140203" cy="1515959"/>
          </a:xfrm>
          <a:prstGeom prst="rect">
            <a:avLst/>
          </a:prstGeom>
          <a:ln>
            <a:noFill/>
          </a:ln>
          <a:extLst/>
        </p:spPr>
        <p:txBody>
          <a:bodyPr wrap="square" lIns="0" tIns="0" rIns="0" bIns="0" anchor="ctr" anchorCtr="0">
            <a:noAutofit/>
          </a:bodyPr>
          <a:lstStyle/>
          <a:p>
            <a:pPr marL="177800" indent="-177800">
              <a:spcAft>
                <a:spcPts val="300"/>
              </a:spcAft>
              <a:buClr>
                <a:schemeClr val="bg2"/>
              </a:buClr>
              <a:buSzPct val="100000"/>
              <a:buFont typeface="Wingdings" charset="2"/>
              <a:buChar char="§"/>
            </a:pPr>
            <a:r>
              <a:rPr lang="de-DE" dirty="0">
                <a:solidFill>
                  <a:srgbClr val="FFFFFF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Trend - „</a:t>
            </a:r>
            <a:r>
              <a:rPr lang="de-DE" dirty="0" err="1">
                <a:solidFill>
                  <a:srgbClr val="FFFFFF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There</a:t>
            </a:r>
            <a:r>
              <a:rPr lang="de-DE" dirty="0">
                <a:solidFill>
                  <a:srgbClr val="FFFFFF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 </a:t>
            </a:r>
            <a:r>
              <a:rPr lang="de-DE" dirty="0" err="1">
                <a:solidFill>
                  <a:srgbClr val="FFFFFF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is</a:t>
            </a:r>
            <a:r>
              <a:rPr lang="de-DE" dirty="0">
                <a:solidFill>
                  <a:srgbClr val="FFFFFF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 </a:t>
            </a:r>
            <a:r>
              <a:rPr lang="de-DE" dirty="0" err="1">
                <a:solidFill>
                  <a:srgbClr val="FFFFFF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no</a:t>
            </a:r>
            <a:r>
              <a:rPr lang="de-DE" dirty="0">
                <a:solidFill>
                  <a:srgbClr val="FFFFFF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 global </a:t>
            </a:r>
            <a:r>
              <a:rPr lang="de-DE" dirty="0" err="1">
                <a:solidFill>
                  <a:srgbClr val="FFFFFF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warming</a:t>
            </a:r>
            <a:r>
              <a:rPr lang="de-DE" dirty="0">
                <a:solidFill>
                  <a:srgbClr val="FFFFFF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!“ </a:t>
            </a:r>
            <a:r>
              <a:rPr lang="de-DE" sz="1200" dirty="0">
                <a:solidFill>
                  <a:srgbClr val="FFFFFF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(Rahmstorf, 2004) </a:t>
            </a:r>
          </a:p>
          <a:p>
            <a:pPr marL="177800" indent="-177800">
              <a:spcAft>
                <a:spcPts val="300"/>
              </a:spcAft>
              <a:buClr>
                <a:schemeClr val="bg2"/>
              </a:buClr>
              <a:buSzPct val="100000"/>
              <a:buFont typeface="Wingdings" charset="2"/>
              <a:buChar char="§"/>
            </a:pPr>
            <a:r>
              <a:rPr lang="de-DE" dirty="0">
                <a:solidFill>
                  <a:srgbClr val="FFFFFF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Attribution – „Global </a:t>
            </a:r>
            <a:r>
              <a:rPr lang="de-DE" dirty="0" err="1">
                <a:solidFill>
                  <a:srgbClr val="FFFFFF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warming</a:t>
            </a:r>
            <a:r>
              <a:rPr lang="de-DE" dirty="0">
                <a:solidFill>
                  <a:srgbClr val="FFFFFF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 </a:t>
            </a:r>
            <a:r>
              <a:rPr lang="de-DE" dirty="0" err="1">
                <a:solidFill>
                  <a:srgbClr val="FFFFFF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is</a:t>
            </a:r>
            <a:r>
              <a:rPr lang="de-DE" dirty="0">
                <a:solidFill>
                  <a:srgbClr val="FFFFFF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 not </a:t>
            </a:r>
            <a:r>
              <a:rPr lang="de-DE" dirty="0" err="1">
                <a:solidFill>
                  <a:srgbClr val="FFFFFF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caused</a:t>
            </a:r>
            <a:r>
              <a:rPr lang="de-DE" dirty="0">
                <a:solidFill>
                  <a:srgbClr val="FFFFFF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 </a:t>
            </a:r>
            <a:r>
              <a:rPr lang="de-DE" dirty="0" err="1">
                <a:solidFill>
                  <a:srgbClr val="FFFFFF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by</a:t>
            </a:r>
            <a:r>
              <a:rPr lang="de-DE" dirty="0">
                <a:solidFill>
                  <a:srgbClr val="FFFFFF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 </a:t>
            </a:r>
            <a:r>
              <a:rPr lang="de-DE" dirty="0" err="1">
                <a:solidFill>
                  <a:srgbClr val="FFFFFF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humans</a:t>
            </a:r>
            <a:r>
              <a:rPr lang="de-DE" dirty="0">
                <a:solidFill>
                  <a:srgbClr val="FFFFFF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!“</a:t>
            </a:r>
            <a:r>
              <a:rPr lang="de-DE" sz="1200" dirty="0">
                <a:solidFill>
                  <a:srgbClr val="FFFFFF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(Rahmstorf, 2004) </a:t>
            </a:r>
            <a:endParaRPr lang="de-DE" dirty="0">
              <a:solidFill>
                <a:srgbClr val="FFFFFF"/>
              </a:solidFill>
              <a:latin typeface="Red Hat Text" panose="02010303040201060303" pitchFamily="2" charset="0"/>
              <a:ea typeface="Red Hat Text" panose="02010303040201060303" pitchFamily="2" charset="0"/>
              <a:cs typeface="Red Hat Text" panose="02010303040201060303" pitchFamily="2" charset="0"/>
            </a:endParaRPr>
          </a:p>
          <a:p>
            <a:pPr marL="177800" indent="-177800">
              <a:spcAft>
                <a:spcPts val="300"/>
              </a:spcAft>
              <a:buClr>
                <a:schemeClr val="bg2"/>
              </a:buClr>
              <a:buSzPct val="100000"/>
              <a:buFont typeface="Wingdings" charset="2"/>
              <a:buChar char="§"/>
            </a:pPr>
            <a:r>
              <a:rPr lang="de-DE" dirty="0">
                <a:solidFill>
                  <a:srgbClr val="FFFFFF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Impact – „</a:t>
            </a:r>
            <a:r>
              <a:rPr lang="de-DE" dirty="0" err="1">
                <a:solidFill>
                  <a:srgbClr val="FFFFFF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Anthropogenic</a:t>
            </a:r>
            <a:r>
              <a:rPr lang="de-DE" dirty="0">
                <a:solidFill>
                  <a:srgbClr val="FFFFFF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 Climate Change </a:t>
            </a:r>
            <a:r>
              <a:rPr lang="de-DE" dirty="0" err="1">
                <a:solidFill>
                  <a:srgbClr val="FFFFFF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is</a:t>
            </a:r>
            <a:r>
              <a:rPr lang="de-DE" dirty="0">
                <a:solidFill>
                  <a:srgbClr val="FFFFFF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 not </a:t>
            </a:r>
            <a:r>
              <a:rPr lang="de-DE" dirty="0" err="1">
                <a:solidFill>
                  <a:srgbClr val="FFFFFF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dangerous</a:t>
            </a:r>
            <a:r>
              <a:rPr lang="de-DE" dirty="0">
                <a:solidFill>
                  <a:srgbClr val="FFFFFF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!“ </a:t>
            </a:r>
            <a:r>
              <a:rPr lang="de-DE" sz="1200" dirty="0">
                <a:solidFill>
                  <a:srgbClr val="FFFFFF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(Rahmstorf, 2004) </a:t>
            </a:r>
            <a:endParaRPr lang="de-DE" dirty="0">
              <a:solidFill>
                <a:srgbClr val="FFFFFF"/>
              </a:solidFill>
              <a:latin typeface="Red Hat Text" panose="02010303040201060303" pitchFamily="2" charset="0"/>
              <a:ea typeface="Red Hat Text" panose="02010303040201060303" pitchFamily="2" charset="0"/>
              <a:cs typeface="Red Hat Text" panose="02010303040201060303" pitchFamily="2" charset="0"/>
            </a:endParaRPr>
          </a:p>
        </p:txBody>
      </p:sp>
      <p:sp>
        <p:nvSpPr>
          <p:cNvPr id="30" name="Fußzeilenplatzhalter 23">
            <a:extLst>
              <a:ext uri="{FF2B5EF4-FFF2-40B4-BE49-F238E27FC236}">
                <a16:creationId xmlns:a16="http://schemas.microsoft.com/office/drawing/2014/main" id="{3AD6ACC0-83C2-49A2-9F65-CA33528B603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72000" y="6480000"/>
            <a:ext cx="8964000" cy="216000"/>
          </a:xfrm>
        </p:spPr>
        <p:txBody>
          <a:bodyPr/>
          <a:lstStyle/>
          <a:p>
            <a:r>
              <a:rPr lang="de-DE" dirty="0">
                <a:solidFill>
                  <a:srgbClr val="FFFFFF"/>
                </a:solidFill>
              </a:rPr>
              <a:t>Bast, </a:t>
            </a:r>
            <a:r>
              <a:rPr lang="de-DE" dirty="0" err="1">
                <a:solidFill>
                  <a:srgbClr val="FFFFFF"/>
                </a:solidFill>
              </a:rPr>
              <a:t>Zagovora</a:t>
            </a:r>
            <a:r>
              <a:rPr lang="de-DE" dirty="0">
                <a:solidFill>
                  <a:srgbClr val="FFFFFF"/>
                </a:solidFill>
              </a:rPr>
              <a:t> &amp; Barros Everett: Climate </a:t>
            </a:r>
            <a:r>
              <a:rPr lang="de-DE" dirty="0" err="1">
                <a:solidFill>
                  <a:srgbClr val="FFFFFF"/>
                </a:solidFill>
              </a:rPr>
              <a:t>Skepticism</a:t>
            </a:r>
            <a:r>
              <a:rPr lang="de-DE" dirty="0">
                <a:solidFill>
                  <a:srgbClr val="FFFFFF"/>
                </a:solidFill>
              </a:rPr>
              <a:t> in Germany </a:t>
            </a:r>
          </a:p>
        </p:txBody>
      </p:sp>
    </p:spTree>
    <p:extLst>
      <p:ext uri="{BB962C8B-B14F-4D97-AF65-F5344CB8AC3E}">
        <p14:creationId xmlns:p14="http://schemas.microsoft.com/office/powerpoint/2010/main" val="3055433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>
            <a:extLst>
              <a:ext uri="{FF2B5EF4-FFF2-40B4-BE49-F238E27FC236}">
                <a16:creationId xmlns:a16="http://schemas.microsoft.com/office/drawing/2014/main" id="{D2CDB986-B796-4062-9371-66970A8817AA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286" name="think-cell Folie" r:id="rId5" imgW="429" imgH="429" progId="TCLayout.ActiveDocument.1">
                  <p:embed/>
                </p:oleObj>
              </mc:Choice>
              <mc:Fallback>
                <p:oleObj name="think-cell Folie" r:id="rId5" imgW="429" imgH="429" progId="TCLayout.ActiveDocument.1">
                  <p:embed/>
                  <p:pic>
                    <p:nvPicPr>
                      <p:cNvPr id="3" name="Objekt 2" hidden="1">
                        <a:extLst>
                          <a:ext uri="{FF2B5EF4-FFF2-40B4-BE49-F238E27FC236}">
                            <a16:creationId xmlns:a16="http://schemas.microsoft.com/office/drawing/2014/main" id="{D2CDB986-B796-4062-9371-66970A8817A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Foliennummernplatzhalter 31">
            <a:extLst>
              <a:ext uri="{FF2B5EF4-FFF2-40B4-BE49-F238E27FC236}">
                <a16:creationId xmlns:a16="http://schemas.microsoft.com/office/drawing/2014/main" id="{79C843AE-B698-3D3F-FADB-2FDABEE21D3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lIns="0" tIns="0" rIns="0" bIns="0"/>
          <a:lstStyle/>
          <a:p>
            <a:pPr marL="0" marR="0" lvl="0" indent="0" algn="l" defTabSz="914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F25E18-4377-4EF8-9F68-54F1A4CDCAA3}" type="slidenum">
              <a:rPr kumimoji="0" lang="de-DE" sz="8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pPr marL="0" marR="0" lvl="0" indent="0" algn="l" defTabSz="9143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de-DE" sz="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ed Hat Text" panose="02010303040201060303" pitchFamily="2" charset="0"/>
              <a:ea typeface="Red Hat Text" panose="02010303040201060303" pitchFamily="2" charset="0"/>
              <a:cs typeface="Red Hat Text" panose="02010303040201060303" pitchFamily="2" charset="0"/>
            </a:endParaRPr>
          </a:p>
        </p:txBody>
      </p:sp>
      <p:cxnSp>
        <p:nvCxnSpPr>
          <p:cNvPr id="5" name="Gerader Verbinder 3">
            <a:extLst>
              <a:ext uri="{FF2B5EF4-FFF2-40B4-BE49-F238E27FC236}">
                <a16:creationId xmlns:a16="http://schemas.microsoft.com/office/drawing/2014/main" id="{2C4CC7B1-2BAC-CF59-5871-10D31B9FFF32}"/>
              </a:ext>
            </a:extLst>
          </p:cNvPr>
          <p:cNvCxnSpPr>
            <a:cxnSpLocks/>
          </p:cNvCxnSpPr>
          <p:nvPr/>
        </p:nvCxnSpPr>
        <p:spPr>
          <a:xfrm>
            <a:off x="600575" y="1158861"/>
            <a:ext cx="357486" cy="0"/>
          </a:xfrm>
          <a:prstGeom prst="line">
            <a:avLst/>
          </a:prstGeom>
          <a:ln>
            <a:solidFill>
              <a:schemeClr val="bg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hteck 13">
            <a:extLst>
              <a:ext uri="{FF2B5EF4-FFF2-40B4-BE49-F238E27FC236}">
                <a16:creationId xmlns:a16="http://schemas.microsoft.com/office/drawing/2014/main" id="{FE016C5F-3CD3-48A0-BB0F-B6A91ADA976D}"/>
              </a:ext>
            </a:extLst>
          </p:cNvPr>
          <p:cNvSpPr/>
          <p:nvPr/>
        </p:nvSpPr>
        <p:spPr bwMode="auto">
          <a:xfrm>
            <a:off x="539996" y="2940211"/>
            <a:ext cx="1571301" cy="1152128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 defTabSz="914339"/>
            <a:r>
              <a:rPr lang="de-DE" sz="1600" b="1" dirty="0">
                <a:solidFill>
                  <a:srgbClr val="FFFFFF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Climate Change </a:t>
            </a:r>
            <a:r>
              <a:rPr lang="de-DE" sz="1600" b="1" dirty="0" err="1">
                <a:solidFill>
                  <a:srgbClr val="FFFFFF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Skepticism</a:t>
            </a:r>
            <a:endParaRPr lang="de-DE" sz="1600" b="1" dirty="0">
              <a:solidFill>
                <a:srgbClr val="FFFFFF"/>
              </a:solidFill>
              <a:latin typeface="Red Hat Text" panose="02010303040201060303" pitchFamily="2" charset="0"/>
              <a:ea typeface="Red Hat Text" panose="02010303040201060303" pitchFamily="2" charset="0"/>
              <a:cs typeface="Red Hat Text" panose="02010303040201060303" pitchFamily="2" charset="0"/>
            </a:endParaRPr>
          </a:p>
        </p:txBody>
      </p:sp>
      <p:cxnSp>
        <p:nvCxnSpPr>
          <p:cNvPr id="15" name="Gewinkelte Verbindung 33">
            <a:extLst>
              <a:ext uri="{FF2B5EF4-FFF2-40B4-BE49-F238E27FC236}">
                <a16:creationId xmlns:a16="http://schemas.microsoft.com/office/drawing/2014/main" id="{F45E3720-00D7-473E-B534-48FA6DA5C2ED}"/>
              </a:ext>
            </a:extLst>
          </p:cNvPr>
          <p:cNvCxnSpPr>
            <a:stCxn id="14" idx="3"/>
            <a:endCxn id="18" idx="1"/>
          </p:cNvCxnSpPr>
          <p:nvPr/>
        </p:nvCxnSpPr>
        <p:spPr bwMode="auto">
          <a:xfrm flipV="1">
            <a:off x="2111297" y="2220131"/>
            <a:ext cx="433043" cy="1296144"/>
          </a:xfrm>
          <a:prstGeom prst="bentConnector3">
            <a:avLst/>
          </a:prstGeom>
          <a:noFill/>
          <a:ln w="12700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Gewinkelte Verbindung 34">
            <a:extLst>
              <a:ext uri="{FF2B5EF4-FFF2-40B4-BE49-F238E27FC236}">
                <a16:creationId xmlns:a16="http://schemas.microsoft.com/office/drawing/2014/main" id="{5B99F8B3-876D-43CD-A26A-5C10E4D515FD}"/>
              </a:ext>
            </a:extLst>
          </p:cNvPr>
          <p:cNvCxnSpPr>
            <a:stCxn id="14" idx="3"/>
            <a:endCxn id="20" idx="1"/>
          </p:cNvCxnSpPr>
          <p:nvPr/>
        </p:nvCxnSpPr>
        <p:spPr bwMode="auto">
          <a:xfrm>
            <a:off x="2111297" y="3516275"/>
            <a:ext cx="433043" cy="1296144"/>
          </a:xfrm>
          <a:prstGeom prst="bentConnector3">
            <a:avLst>
              <a:gd name="adj1" fmla="val 50000"/>
            </a:avLst>
          </a:prstGeom>
          <a:noFill/>
          <a:ln w="12700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8" name="Rechteck 17">
            <a:extLst>
              <a:ext uri="{FF2B5EF4-FFF2-40B4-BE49-F238E27FC236}">
                <a16:creationId xmlns:a16="http://schemas.microsoft.com/office/drawing/2014/main" id="{5D158AAA-206B-44AC-AE0C-1B3BEB00709F}"/>
              </a:ext>
            </a:extLst>
          </p:cNvPr>
          <p:cNvSpPr/>
          <p:nvPr/>
        </p:nvSpPr>
        <p:spPr bwMode="auto">
          <a:xfrm>
            <a:off x="2544340" y="2076115"/>
            <a:ext cx="360040" cy="288032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ct val="40000"/>
              </a:spcAft>
              <a:buFont typeface="Wingdings" pitchFamily="2" charset="2"/>
              <a:buNone/>
            </a:pPr>
            <a:r>
              <a:rPr lang="de-DE" sz="1600" b="1" dirty="0">
                <a:latin typeface="Frutiger LT Com 55 Roman" pitchFamily="34" charset="0"/>
              </a:rPr>
              <a:t>1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CD12E00B-F34A-4FBC-BE1B-92190CE0305A}"/>
              </a:ext>
            </a:extLst>
          </p:cNvPr>
          <p:cNvSpPr/>
          <p:nvPr/>
        </p:nvSpPr>
        <p:spPr bwMode="auto">
          <a:xfrm>
            <a:off x="2544340" y="3372259"/>
            <a:ext cx="360040" cy="288032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ct val="40000"/>
              </a:spcAft>
              <a:buFont typeface="Wingdings" pitchFamily="2" charset="2"/>
              <a:buNone/>
            </a:pPr>
            <a:r>
              <a:rPr lang="de-DE" sz="1600" b="1">
                <a:latin typeface="Frutiger LT Com 55 Roman" pitchFamily="34" charset="0"/>
              </a:rPr>
              <a:t>2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ABFFC2AC-9FE6-409E-8F69-7A6DD862932F}"/>
              </a:ext>
            </a:extLst>
          </p:cNvPr>
          <p:cNvSpPr/>
          <p:nvPr/>
        </p:nvSpPr>
        <p:spPr bwMode="auto">
          <a:xfrm>
            <a:off x="2544340" y="4668403"/>
            <a:ext cx="360040" cy="288032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ct val="40000"/>
              </a:spcAft>
              <a:buFont typeface="Wingdings" pitchFamily="2" charset="2"/>
              <a:buNone/>
            </a:pPr>
            <a:r>
              <a:rPr lang="de-DE" sz="1600" b="1">
                <a:latin typeface="Frutiger LT Com 55 Roman" pitchFamily="34" charset="0"/>
              </a:rPr>
              <a:t>3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980F8C0D-6365-43B5-BDBF-39D4A38A75C8}"/>
              </a:ext>
            </a:extLst>
          </p:cNvPr>
          <p:cNvSpPr/>
          <p:nvPr/>
        </p:nvSpPr>
        <p:spPr bwMode="auto">
          <a:xfrm>
            <a:off x="2567584" y="3043654"/>
            <a:ext cx="1728192" cy="1515959"/>
          </a:xfrm>
          <a:prstGeom prst="rect">
            <a:avLst/>
          </a:prstGeom>
          <a:noFill/>
          <a:ln w="12700" cmpd="sng">
            <a:solidFill>
              <a:schemeClr val="bg2"/>
            </a:solidFill>
            <a:prstDash val="dash"/>
          </a:ln>
          <a:effectLst/>
          <a:ex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ct val="40000"/>
              </a:spcAft>
            </a:pPr>
            <a:r>
              <a:rPr lang="de-DE" dirty="0">
                <a:solidFill>
                  <a:srgbClr val="FFFFFF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Response </a:t>
            </a:r>
            <a:r>
              <a:rPr lang="de-DE" dirty="0" err="1">
                <a:solidFill>
                  <a:srgbClr val="FFFFFF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Skepticism</a:t>
            </a:r>
            <a:endParaRPr lang="de-DE" dirty="0">
              <a:solidFill>
                <a:srgbClr val="FFFFFF"/>
              </a:solidFill>
              <a:latin typeface="Red Hat Text" panose="02010303040201060303" pitchFamily="2" charset="0"/>
              <a:ea typeface="Red Hat Text" panose="02010303040201060303" pitchFamily="2" charset="0"/>
              <a:cs typeface="Red Hat Text" panose="02010303040201060303" pitchFamily="2" charset="0"/>
            </a:endParaRP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2307309F-CA7B-4730-A96E-B81CB01E1E66}"/>
              </a:ext>
            </a:extLst>
          </p:cNvPr>
          <p:cNvSpPr/>
          <p:nvPr/>
        </p:nvSpPr>
        <p:spPr bwMode="auto">
          <a:xfrm>
            <a:off x="4848599" y="1430555"/>
            <a:ext cx="6923959" cy="532954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71995" tIns="71995" rIns="71995" bIns="71995" numCol="1" rtlCol="0" anchor="b" anchorCtr="0" compatLnSpc="1">
            <a:prstTxWarp prst="textNoShape">
              <a:avLst/>
            </a:prstTxWarp>
          </a:bodyPr>
          <a:lstStyle/>
          <a:p>
            <a:pPr algn="ctr" defTabSz="914339"/>
            <a:r>
              <a:rPr lang="de-DE" sz="1400" b="1" dirty="0"/>
              <a:t>Beschreibung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272651B1-A6EF-4B32-ACB6-31F8CC915BD5}"/>
              </a:ext>
            </a:extLst>
          </p:cNvPr>
          <p:cNvSpPr/>
          <p:nvPr/>
        </p:nvSpPr>
        <p:spPr bwMode="auto">
          <a:xfrm>
            <a:off x="2567584" y="4676182"/>
            <a:ext cx="1728192" cy="1515959"/>
          </a:xfrm>
          <a:prstGeom prst="rect">
            <a:avLst/>
          </a:prstGeom>
          <a:noFill/>
          <a:ln w="12700" cmpd="sng">
            <a:solidFill>
              <a:schemeClr val="bg2"/>
            </a:solidFill>
            <a:prstDash val="dash"/>
          </a:ln>
          <a:effectLst/>
          <a:ex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ct val="40000"/>
              </a:spcAft>
            </a:pPr>
            <a:endParaRPr lang="de-DE" dirty="0">
              <a:solidFill>
                <a:srgbClr val="FFFFFF"/>
              </a:solidFill>
              <a:latin typeface="Red Hat Text" panose="02010303040201060303" pitchFamily="2" charset="0"/>
              <a:ea typeface="Red Hat Text" panose="02010303040201060303" pitchFamily="2" charset="0"/>
              <a:cs typeface="Red Hat Text" panose="02010303040201060303" pitchFamily="2" charset="0"/>
            </a:endParaRP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9B2BC1DC-2D1F-43AE-A096-165CC6E57EFE}"/>
              </a:ext>
            </a:extLst>
          </p:cNvPr>
          <p:cNvSpPr/>
          <p:nvPr/>
        </p:nvSpPr>
        <p:spPr bwMode="auto">
          <a:xfrm>
            <a:off x="2567584" y="1410467"/>
            <a:ext cx="1728192" cy="1515959"/>
          </a:xfrm>
          <a:prstGeom prst="rect">
            <a:avLst/>
          </a:prstGeom>
          <a:noFill/>
          <a:ln w="12700" cmpd="sng">
            <a:solidFill>
              <a:schemeClr val="bg2"/>
            </a:solidFill>
            <a:prstDash val="dash"/>
          </a:ln>
          <a:effectLst/>
          <a:ex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ct val="40000"/>
              </a:spcAft>
              <a:buFont typeface="Wingdings" pitchFamily="2" charset="2"/>
              <a:buNone/>
            </a:pPr>
            <a:r>
              <a:rPr lang="de-DE" dirty="0" err="1">
                <a:solidFill>
                  <a:srgbClr val="FFFFFF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Evidence</a:t>
            </a:r>
            <a:r>
              <a:rPr lang="de-DE" dirty="0">
                <a:solidFill>
                  <a:srgbClr val="FFFFFF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 </a:t>
            </a:r>
            <a:r>
              <a:rPr lang="de-DE" dirty="0" err="1">
                <a:solidFill>
                  <a:srgbClr val="FFFFFF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Skepticism</a:t>
            </a:r>
            <a:endParaRPr lang="de-DE" dirty="0">
              <a:solidFill>
                <a:srgbClr val="FFFFFF"/>
              </a:solidFill>
              <a:latin typeface="Red Hat Text" panose="02010303040201060303" pitchFamily="2" charset="0"/>
              <a:ea typeface="Red Hat Text" panose="02010303040201060303" pitchFamily="2" charset="0"/>
              <a:cs typeface="Red Hat Text" panose="02010303040201060303" pitchFamily="2" charset="0"/>
            </a:endParaRPr>
          </a:p>
        </p:txBody>
      </p: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3D29C188-7631-4002-948B-BD4EECD0AF3D}"/>
              </a:ext>
            </a:extLst>
          </p:cNvPr>
          <p:cNvCxnSpPr>
            <a:stCxn id="14" idx="3"/>
            <a:endCxn id="19" idx="1"/>
          </p:cNvCxnSpPr>
          <p:nvPr/>
        </p:nvCxnSpPr>
        <p:spPr bwMode="auto">
          <a:xfrm>
            <a:off x="2111297" y="3516275"/>
            <a:ext cx="433043" cy="0"/>
          </a:xfrm>
          <a:prstGeom prst="straightConnector1">
            <a:avLst/>
          </a:prstGeom>
          <a:noFill/>
          <a:ln w="12700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7" name="Rechteck 26">
            <a:extLst>
              <a:ext uri="{FF2B5EF4-FFF2-40B4-BE49-F238E27FC236}">
                <a16:creationId xmlns:a16="http://schemas.microsoft.com/office/drawing/2014/main" id="{98F1AA2B-9FFD-4619-B2A3-44C856BD919A}"/>
              </a:ext>
            </a:extLst>
          </p:cNvPr>
          <p:cNvSpPr/>
          <p:nvPr/>
        </p:nvSpPr>
        <p:spPr bwMode="auto">
          <a:xfrm>
            <a:off x="4511801" y="1410466"/>
            <a:ext cx="7140203" cy="1515959"/>
          </a:xfrm>
          <a:prstGeom prst="rect">
            <a:avLst/>
          </a:prstGeom>
          <a:ln>
            <a:noFill/>
          </a:ln>
          <a:extLst/>
        </p:spPr>
        <p:txBody>
          <a:bodyPr wrap="square" lIns="0" tIns="0" rIns="0" bIns="0" anchor="ctr" anchorCtr="0">
            <a:noAutofit/>
          </a:bodyPr>
          <a:lstStyle/>
          <a:p>
            <a:pPr marL="177800" indent="-177800">
              <a:spcAft>
                <a:spcPts val="300"/>
              </a:spcAft>
              <a:buClr>
                <a:schemeClr val="bg2"/>
              </a:buClr>
              <a:buSzPct val="100000"/>
              <a:buFont typeface="Wingdings" charset="2"/>
              <a:buChar char="§"/>
            </a:pPr>
            <a:r>
              <a:rPr lang="de-DE" dirty="0">
                <a:solidFill>
                  <a:srgbClr val="FFFFFF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Trend - „</a:t>
            </a:r>
            <a:r>
              <a:rPr lang="de-DE" dirty="0" err="1">
                <a:solidFill>
                  <a:srgbClr val="FFFFFF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There</a:t>
            </a:r>
            <a:r>
              <a:rPr lang="de-DE" dirty="0">
                <a:solidFill>
                  <a:srgbClr val="FFFFFF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 </a:t>
            </a:r>
            <a:r>
              <a:rPr lang="de-DE" dirty="0" err="1">
                <a:solidFill>
                  <a:srgbClr val="FFFFFF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is</a:t>
            </a:r>
            <a:r>
              <a:rPr lang="de-DE" dirty="0">
                <a:solidFill>
                  <a:srgbClr val="FFFFFF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 </a:t>
            </a:r>
            <a:r>
              <a:rPr lang="de-DE" dirty="0" err="1">
                <a:solidFill>
                  <a:srgbClr val="FFFFFF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no</a:t>
            </a:r>
            <a:r>
              <a:rPr lang="de-DE" dirty="0">
                <a:solidFill>
                  <a:srgbClr val="FFFFFF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 global </a:t>
            </a:r>
            <a:r>
              <a:rPr lang="de-DE" dirty="0" err="1">
                <a:solidFill>
                  <a:srgbClr val="FFFFFF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warming</a:t>
            </a:r>
            <a:r>
              <a:rPr lang="de-DE" dirty="0">
                <a:solidFill>
                  <a:srgbClr val="FFFFFF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!“ </a:t>
            </a:r>
            <a:r>
              <a:rPr lang="de-DE" sz="1200" dirty="0">
                <a:solidFill>
                  <a:srgbClr val="FFFFFF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(Rahmstorf, 2004) </a:t>
            </a:r>
          </a:p>
          <a:p>
            <a:pPr marL="177800" indent="-177800">
              <a:spcAft>
                <a:spcPts val="300"/>
              </a:spcAft>
              <a:buClr>
                <a:schemeClr val="bg2"/>
              </a:buClr>
              <a:buSzPct val="100000"/>
              <a:buFont typeface="Wingdings" charset="2"/>
              <a:buChar char="§"/>
            </a:pPr>
            <a:r>
              <a:rPr lang="de-DE" dirty="0">
                <a:solidFill>
                  <a:srgbClr val="FFFFFF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Attribution – „Global </a:t>
            </a:r>
            <a:r>
              <a:rPr lang="de-DE" dirty="0" err="1">
                <a:solidFill>
                  <a:srgbClr val="FFFFFF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warming</a:t>
            </a:r>
            <a:r>
              <a:rPr lang="de-DE" dirty="0">
                <a:solidFill>
                  <a:srgbClr val="FFFFFF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 </a:t>
            </a:r>
            <a:r>
              <a:rPr lang="de-DE" dirty="0" err="1">
                <a:solidFill>
                  <a:srgbClr val="FFFFFF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is</a:t>
            </a:r>
            <a:r>
              <a:rPr lang="de-DE" dirty="0">
                <a:solidFill>
                  <a:srgbClr val="FFFFFF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 not </a:t>
            </a:r>
            <a:r>
              <a:rPr lang="de-DE" dirty="0" err="1">
                <a:solidFill>
                  <a:srgbClr val="FFFFFF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caused</a:t>
            </a:r>
            <a:r>
              <a:rPr lang="de-DE" dirty="0">
                <a:solidFill>
                  <a:srgbClr val="FFFFFF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 </a:t>
            </a:r>
            <a:r>
              <a:rPr lang="de-DE" dirty="0" err="1">
                <a:solidFill>
                  <a:srgbClr val="FFFFFF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by</a:t>
            </a:r>
            <a:r>
              <a:rPr lang="de-DE" dirty="0">
                <a:solidFill>
                  <a:srgbClr val="FFFFFF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 </a:t>
            </a:r>
            <a:r>
              <a:rPr lang="de-DE" dirty="0" err="1">
                <a:solidFill>
                  <a:srgbClr val="FFFFFF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humans</a:t>
            </a:r>
            <a:r>
              <a:rPr lang="de-DE" dirty="0">
                <a:solidFill>
                  <a:srgbClr val="FFFFFF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!“</a:t>
            </a:r>
            <a:r>
              <a:rPr lang="de-DE" sz="1200" dirty="0">
                <a:solidFill>
                  <a:srgbClr val="FFFFFF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(Rahmstorf, 2004) </a:t>
            </a:r>
            <a:endParaRPr lang="de-DE" dirty="0">
              <a:solidFill>
                <a:srgbClr val="FFFFFF"/>
              </a:solidFill>
              <a:latin typeface="Red Hat Text" panose="02010303040201060303" pitchFamily="2" charset="0"/>
              <a:ea typeface="Red Hat Text" panose="02010303040201060303" pitchFamily="2" charset="0"/>
              <a:cs typeface="Red Hat Text" panose="02010303040201060303" pitchFamily="2" charset="0"/>
            </a:endParaRPr>
          </a:p>
          <a:p>
            <a:pPr marL="177800" indent="-177800">
              <a:spcAft>
                <a:spcPts val="300"/>
              </a:spcAft>
              <a:buClr>
                <a:schemeClr val="bg2"/>
              </a:buClr>
              <a:buSzPct val="100000"/>
              <a:buFont typeface="Wingdings" charset="2"/>
              <a:buChar char="§"/>
            </a:pPr>
            <a:r>
              <a:rPr lang="de-DE" dirty="0">
                <a:solidFill>
                  <a:srgbClr val="FFFFFF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Impact – „</a:t>
            </a:r>
            <a:r>
              <a:rPr lang="de-DE" dirty="0" err="1">
                <a:solidFill>
                  <a:srgbClr val="FFFFFF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Anthropogenic</a:t>
            </a:r>
            <a:r>
              <a:rPr lang="de-DE" dirty="0">
                <a:solidFill>
                  <a:srgbClr val="FFFFFF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 Climate Change </a:t>
            </a:r>
            <a:r>
              <a:rPr lang="de-DE" dirty="0" err="1">
                <a:solidFill>
                  <a:srgbClr val="FFFFFF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is</a:t>
            </a:r>
            <a:r>
              <a:rPr lang="de-DE" dirty="0">
                <a:solidFill>
                  <a:srgbClr val="FFFFFF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 not </a:t>
            </a:r>
            <a:r>
              <a:rPr lang="de-DE" dirty="0" err="1">
                <a:solidFill>
                  <a:srgbClr val="FFFFFF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dangerous</a:t>
            </a:r>
            <a:r>
              <a:rPr lang="de-DE" dirty="0">
                <a:solidFill>
                  <a:srgbClr val="FFFFFF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!“ </a:t>
            </a:r>
            <a:r>
              <a:rPr lang="de-DE" sz="1200" dirty="0">
                <a:solidFill>
                  <a:srgbClr val="FFFFFF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(Rahmstorf, 2004) </a:t>
            </a:r>
            <a:endParaRPr lang="de-DE" dirty="0">
              <a:solidFill>
                <a:srgbClr val="FFFFFF"/>
              </a:solidFill>
              <a:latin typeface="Red Hat Text" panose="02010303040201060303" pitchFamily="2" charset="0"/>
              <a:ea typeface="Red Hat Text" panose="02010303040201060303" pitchFamily="2" charset="0"/>
              <a:cs typeface="Red Hat Text" panose="02010303040201060303" pitchFamily="2" charset="0"/>
            </a:endParaRP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A32CFEF3-1CB7-4F0A-92A6-4B5F32560263}"/>
              </a:ext>
            </a:extLst>
          </p:cNvPr>
          <p:cNvSpPr/>
          <p:nvPr/>
        </p:nvSpPr>
        <p:spPr bwMode="auto">
          <a:xfrm>
            <a:off x="4511801" y="3043653"/>
            <a:ext cx="7140203" cy="1515960"/>
          </a:xfrm>
          <a:prstGeom prst="rect">
            <a:avLst/>
          </a:prstGeom>
          <a:ln>
            <a:noFill/>
          </a:ln>
          <a:extLst/>
        </p:spPr>
        <p:txBody>
          <a:bodyPr wrap="square" lIns="0" tIns="0" rIns="0" bIns="0" anchor="ctr" anchorCtr="0">
            <a:noAutofit/>
          </a:bodyPr>
          <a:lstStyle/>
          <a:p>
            <a:pPr marL="177800" indent="-177800">
              <a:spcAft>
                <a:spcPts val="300"/>
              </a:spcAft>
              <a:buClr>
                <a:schemeClr val="bg2"/>
              </a:buClr>
              <a:buSzPct val="100000"/>
              <a:buFont typeface="Wingdings" charset="2"/>
              <a:buChar char="§"/>
            </a:pPr>
            <a:r>
              <a:rPr lang="en-US" dirty="0">
                <a:solidFill>
                  <a:srgbClr val="FFFFFF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Doubts about the efficacy of action on climate change </a:t>
            </a:r>
            <a:r>
              <a:rPr lang="en-US" sz="1200" dirty="0">
                <a:solidFill>
                  <a:srgbClr val="FFFFFF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(</a:t>
            </a:r>
            <a:r>
              <a:rPr lang="en-US" sz="1200" dirty="0" err="1">
                <a:solidFill>
                  <a:srgbClr val="FFFFFF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Capstick</a:t>
            </a:r>
            <a:r>
              <a:rPr lang="en-US" sz="1200" dirty="0">
                <a:solidFill>
                  <a:srgbClr val="FFFFFF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 &amp; Pigeon, 2014)</a:t>
            </a:r>
            <a:endParaRPr lang="de-DE" sz="1200" dirty="0">
              <a:solidFill>
                <a:srgbClr val="FFFFFF"/>
              </a:solidFill>
              <a:latin typeface="Red Hat Text" panose="02010303040201060303" pitchFamily="2" charset="0"/>
              <a:ea typeface="Red Hat Text" panose="02010303040201060303" pitchFamily="2" charset="0"/>
              <a:cs typeface="Red Hat Text" panose="02010303040201060303" pitchFamily="2" charset="0"/>
            </a:endParaRPr>
          </a:p>
          <a:p>
            <a:pPr marL="177800" indent="-177800">
              <a:spcAft>
                <a:spcPts val="300"/>
              </a:spcAft>
              <a:buClr>
                <a:schemeClr val="bg2"/>
              </a:buClr>
              <a:buSzPct val="100000"/>
              <a:buFont typeface="Wingdings" charset="2"/>
              <a:buChar char="§"/>
            </a:pPr>
            <a:r>
              <a:rPr lang="de-DE" dirty="0" err="1">
                <a:solidFill>
                  <a:srgbClr val="FFFFFF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Criticism</a:t>
            </a:r>
            <a:r>
              <a:rPr lang="de-DE" dirty="0">
                <a:solidFill>
                  <a:srgbClr val="FFFFFF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 </a:t>
            </a:r>
            <a:r>
              <a:rPr lang="de-DE" dirty="0" err="1">
                <a:solidFill>
                  <a:srgbClr val="FFFFFF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of</a:t>
            </a:r>
            <a:r>
              <a:rPr lang="de-DE" dirty="0">
                <a:solidFill>
                  <a:srgbClr val="FFFFFF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 </a:t>
            </a:r>
            <a:r>
              <a:rPr lang="de-DE" dirty="0" err="1">
                <a:solidFill>
                  <a:srgbClr val="FFFFFF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mitigation</a:t>
            </a:r>
            <a:r>
              <a:rPr lang="de-DE" dirty="0">
                <a:solidFill>
                  <a:srgbClr val="FFFFFF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 </a:t>
            </a:r>
            <a:r>
              <a:rPr lang="de-DE" dirty="0" err="1">
                <a:solidFill>
                  <a:srgbClr val="FFFFFF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policies</a:t>
            </a:r>
            <a:r>
              <a:rPr lang="de-DE" dirty="0">
                <a:solidFill>
                  <a:srgbClr val="FFFFFF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, e.g., </a:t>
            </a:r>
            <a:r>
              <a:rPr lang="de-DE" dirty="0" err="1">
                <a:solidFill>
                  <a:srgbClr val="FFFFFF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taxation</a:t>
            </a:r>
            <a:r>
              <a:rPr lang="de-DE" dirty="0">
                <a:solidFill>
                  <a:srgbClr val="FFFFFF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 </a:t>
            </a:r>
            <a:r>
              <a:rPr lang="de-DE" sz="1200" dirty="0">
                <a:solidFill>
                  <a:srgbClr val="FFFFFF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(Van Rensburg, 2015)</a:t>
            </a:r>
          </a:p>
        </p:txBody>
      </p:sp>
      <p:sp>
        <p:nvSpPr>
          <p:cNvPr id="30" name="Fußzeilenplatzhalter 23">
            <a:extLst>
              <a:ext uri="{FF2B5EF4-FFF2-40B4-BE49-F238E27FC236}">
                <a16:creationId xmlns:a16="http://schemas.microsoft.com/office/drawing/2014/main" id="{3AD6ACC0-83C2-49A2-9F65-CA33528B603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72000" y="6480000"/>
            <a:ext cx="8964000" cy="216000"/>
          </a:xfrm>
        </p:spPr>
        <p:txBody>
          <a:bodyPr/>
          <a:lstStyle/>
          <a:p>
            <a:r>
              <a:rPr lang="de-DE" dirty="0">
                <a:solidFill>
                  <a:srgbClr val="FFFFFF"/>
                </a:solidFill>
              </a:rPr>
              <a:t>Bast, </a:t>
            </a:r>
            <a:r>
              <a:rPr lang="de-DE" dirty="0" err="1">
                <a:solidFill>
                  <a:srgbClr val="FFFFFF"/>
                </a:solidFill>
              </a:rPr>
              <a:t>Zagovora</a:t>
            </a:r>
            <a:r>
              <a:rPr lang="de-DE" dirty="0">
                <a:solidFill>
                  <a:srgbClr val="FFFFFF"/>
                </a:solidFill>
              </a:rPr>
              <a:t> &amp; Barros Everett: Climate </a:t>
            </a:r>
            <a:r>
              <a:rPr lang="de-DE" dirty="0" err="1">
                <a:solidFill>
                  <a:srgbClr val="FFFFFF"/>
                </a:solidFill>
              </a:rPr>
              <a:t>Skepticism</a:t>
            </a:r>
            <a:r>
              <a:rPr lang="de-DE" dirty="0">
                <a:solidFill>
                  <a:srgbClr val="FFFFFF"/>
                </a:solidFill>
              </a:rPr>
              <a:t> in Germany </a:t>
            </a:r>
          </a:p>
        </p:txBody>
      </p:sp>
      <p:sp>
        <p:nvSpPr>
          <p:cNvPr id="24" name="Titel 1">
            <a:extLst>
              <a:ext uri="{FF2B5EF4-FFF2-40B4-BE49-F238E27FC236}">
                <a16:creationId xmlns:a16="http://schemas.microsoft.com/office/drawing/2014/main" id="{3FB3E8D1-F467-41F3-8A13-04BAC1C700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999" y="540000"/>
            <a:ext cx="11291596" cy="362279"/>
          </a:xfrm>
        </p:spPr>
        <p:txBody>
          <a:bodyPr vert="horz"/>
          <a:lstStyle/>
          <a:p>
            <a:r>
              <a:rPr lang="en-US" dirty="0">
                <a:solidFill>
                  <a:schemeClr val="bg2"/>
                </a:solidFill>
                <a:latin typeface="Red Hat Text Medium" panose="02010303040201060303" pitchFamily="2" charset="0"/>
                <a:ea typeface="Red Hat Text Medium" panose="02010303040201060303" pitchFamily="2" charset="0"/>
                <a:cs typeface="Red Hat Text Medium" panose="02010303040201060303" pitchFamily="2" charset="0"/>
              </a:rPr>
              <a:t>CCS Comes in Different Forms </a:t>
            </a:r>
            <a:r>
              <a:rPr lang="en-US" sz="1800" dirty="0">
                <a:solidFill>
                  <a:schemeClr val="bg2"/>
                </a:solidFill>
                <a:latin typeface="Red Hat Text Medium" panose="02010303040201060303" pitchFamily="2" charset="0"/>
                <a:ea typeface="Red Hat Text Medium" panose="02010303040201060303" pitchFamily="2" charset="0"/>
                <a:cs typeface="Red Hat Text Medium" panose="02010303040201060303" pitchFamily="2" charset="0"/>
              </a:rPr>
              <a:t>(</a:t>
            </a:r>
            <a:r>
              <a:rPr lang="en-US" sz="1800" dirty="0" err="1">
                <a:solidFill>
                  <a:schemeClr val="bg2"/>
                </a:solidFill>
                <a:latin typeface="Red Hat Text Medium" panose="02010303040201060303" pitchFamily="2" charset="0"/>
                <a:ea typeface="Red Hat Text Medium" panose="02010303040201060303" pitchFamily="2" charset="0"/>
                <a:cs typeface="Red Hat Text Medium" panose="02010303040201060303" pitchFamily="2" charset="0"/>
              </a:rPr>
              <a:t>Forchtner</a:t>
            </a:r>
            <a:r>
              <a:rPr lang="en-US" sz="1800" dirty="0">
                <a:solidFill>
                  <a:schemeClr val="bg2"/>
                </a:solidFill>
                <a:latin typeface="Red Hat Text Medium" panose="02010303040201060303" pitchFamily="2" charset="0"/>
                <a:ea typeface="Red Hat Text Medium" panose="02010303040201060303" pitchFamily="2" charset="0"/>
                <a:cs typeface="Red Hat Text Medium" panose="02010303040201060303" pitchFamily="2" charset="0"/>
              </a:rPr>
              <a:t> &amp; </a:t>
            </a:r>
            <a:r>
              <a:rPr lang="en-US" sz="1800" dirty="0" err="1">
                <a:solidFill>
                  <a:schemeClr val="bg2"/>
                </a:solidFill>
                <a:latin typeface="Red Hat Text Medium" panose="02010303040201060303" pitchFamily="2" charset="0"/>
                <a:ea typeface="Red Hat Text Medium" panose="02010303040201060303" pitchFamily="2" charset="0"/>
                <a:cs typeface="Red Hat Text Medium" panose="02010303040201060303" pitchFamily="2" charset="0"/>
              </a:rPr>
              <a:t>Lubarda</a:t>
            </a:r>
            <a:r>
              <a:rPr lang="en-US" sz="1800" dirty="0">
                <a:solidFill>
                  <a:schemeClr val="bg2"/>
                </a:solidFill>
                <a:latin typeface="Red Hat Text Medium" panose="02010303040201060303" pitchFamily="2" charset="0"/>
                <a:ea typeface="Red Hat Text Medium" panose="02010303040201060303" pitchFamily="2" charset="0"/>
                <a:cs typeface="Red Hat Text Medium" panose="02010303040201060303" pitchFamily="2" charset="0"/>
              </a:rPr>
              <a:t>, 2023)</a:t>
            </a:r>
            <a:endParaRPr lang="de-DE" dirty="0">
              <a:solidFill>
                <a:schemeClr val="bg2"/>
              </a:solidFill>
              <a:latin typeface="Red Hat Text Medium" panose="02010303040201060303" pitchFamily="2" charset="0"/>
              <a:ea typeface="Red Hat Text Medium" panose="02010303040201060303" pitchFamily="2" charset="0"/>
              <a:cs typeface="Red Hat Text Medium" panose="020103030402010603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7072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>
            <a:extLst>
              <a:ext uri="{FF2B5EF4-FFF2-40B4-BE49-F238E27FC236}">
                <a16:creationId xmlns:a16="http://schemas.microsoft.com/office/drawing/2014/main" id="{D2CDB986-B796-4062-9371-66970A8817AA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310" name="think-cell Folie" r:id="rId5" imgW="429" imgH="429" progId="TCLayout.ActiveDocument.1">
                  <p:embed/>
                </p:oleObj>
              </mc:Choice>
              <mc:Fallback>
                <p:oleObj name="think-cell Folie" r:id="rId5" imgW="429" imgH="429" progId="TCLayout.ActiveDocument.1">
                  <p:embed/>
                  <p:pic>
                    <p:nvPicPr>
                      <p:cNvPr id="3" name="Objekt 2" hidden="1">
                        <a:extLst>
                          <a:ext uri="{FF2B5EF4-FFF2-40B4-BE49-F238E27FC236}">
                            <a16:creationId xmlns:a16="http://schemas.microsoft.com/office/drawing/2014/main" id="{D2CDB986-B796-4062-9371-66970A8817A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Foliennummernplatzhalter 31">
            <a:extLst>
              <a:ext uri="{FF2B5EF4-FFF2-40B4-BE49-F238E27FC236}">
                <a16:creationId xmlns:a16="http://schemas.microsoft.com/office/drawing/2014/main" id="{79C843AE-B698-3D3F-FADB-2FDABEE21D3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lIns="0" tIns="0" rIns="0" bIns="0"/>
          <a:lstStyle/>
          <a:p>
            <a:pPr marL="0" marR="0" lvl="0" indent="0" algn="l" defTabSz="914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F25E18-4377-4EF8-9F68-54F1A4CDCAA3}" type="slidenum">
              <a:rPr kumimoji="0" lang="de-DE" sz="8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pPr marL="0" marR="0" lvl="0" indent="0" algn="l" defTabSz="9143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de-DE" sz="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ed Hat Text" panose="02010303040201060303" pitchFamily="2" charset="0"/>
              <a:ea typeface="Red Hat Text" panose="02010303040201060303" pitchFamily="2" charset="0"/>
              <a:cs typeface="Red Hat Text" panose="02010303040201060303" pitchFamily="2" charset="0"/>
            </a:endParaRPr>
          </a:p>
        </p:txBody>
      </p:sp>
      <p:cxnSp>
        <p:nvCxnSpPr>
          <p:cNvPr id="5" name="Gerader Verbinder 3">
            <a:extLst>
              <a:ext uri="{FF2B5EF4-FFF2-40B4-BE49-F238E27FC236}">
                <a16:creationId xmlns:a16="http://schemas.microsoft.com/office/drawing/2014/main" id="{2C4CC7B1-2BAC-CF59-5871-10D31B9FFF32}"/>
              </a:ext>
            </a:extLst>
          </p:cNvPr>
          <p:cNvCxnSpPr>
            <a:cxnSpLocks/>
          </p:cNvCxnSpPr>
          <p:nvPr/>
        </p:nvCxnSpPr>
        <p:spPr>
          <a:xfrm>
            <a:off x="600575" y="1158861"/>
            <a:ext cx="357486" cy="0"/>
          </a:xfrm>
          <a:prstGeom prst="line">
            <a:avLst/>
          </a:prstGeom>
          <a:ln>
            <a:solidFill>
              <a:schemeClr val="bg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hteck 13">
            <a:extLst>
              <a:ext uri="{FF2B5EF4-FFF2-40B4-BE49-F238E27FC236}">
                <a16:creationId xmlns:a16="http://schemas.microsoft.com/office/drawing/2014/main" id="{FE016C5F-3CD3-48A0-BB0F-B6A91ADA976D}"/>
              </a:ext>
            </a:extLst>
          </p:cNvPr>
          <p:cNvSpPr/>
          <p:nvPr/>
        </p:nvSpPr>
        <p:spPr bwMode="auto">
          <a:xfrm>
            <a:off x="539996" y="2940211"/>
            <a:ext cx="1571301" cy="1152128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 defTabSz="914339"/>
            <a:r>
              <a:rPr lang="de-DE" sz="1600" b="1" dirty="0">
                <a:solidFill>
                  <a:srgbClr val="FFFFFF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Climate Change </a:t>
            </a:r>
            <a:r>
              <a:rPr lang="de-DE" sz="1600" b="1" dirty="0" err="1">
                <a:solidFill>
                  <a:srgbClr val="FFFFFF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Skepticism</a:t>
            </a:r>
            <a:endParaRPr lang="de-DE" sz="1600" b="1" dirty="0">
              <a:solidFill>
                <a:srgbClr val="FFFFFF"/>
              </a:solidFill>
              <a:latin typeface="Red Hat Text" panose="02010303040201060303" pitchFamily="2" charset="0"/>
              <a:ea typeface="Red Hat Text" panose="02010303040201060303" pitchFamily="2" charset="0"/>
              <a:cs typeface="Red Hat Text" panose="02010303040201060303" pitchFamily="2" charset="0"/>
            </a:endParaRPr>
          </a:p>
        </p:txBody>
      </p:sp>
      <p:cxnSp>
        <p:nvCxnSpPr>
          <p:cNvPr id="15" name="Gewinkelte Verbindung 33">
            <a:extLst>
              <a:ext uri="{FF2B5EF4-FFF2-40B4-BE49-F238E27FC236}">
                <a16:creationId xmlns:a16="http://schemas.microsoft.com/office/drawing/2014/main" id="{F45E3720-00D7-473E-B534-48FA6DA5C2ED}"/>
              </a:ext>
            </a:extLst>
          </p:cNvPr>
          <p:cNvCxnSpPr>
            <a:stCxn id="14" idx="3"/>
            <a:endCxn id="18" idx="1"/>
          </p:cNvCxnSpPr>
          <p:nvPr/>
        </p:nvCxnSpPr>
        <p:spPr bwMode="auto">
          <a:xfrm flipV="1">
            <a:off x="2111297" y="2220131"/>
            <a:ext cx="433043" cy="1296144"/>
          </a:xfrm>
          <a:prstGeom prst="bentConnector3">
            <a:avLst/>
          </a:prstGeom>
          <a:noFill/>
          <a:ln w="12700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Gewinkelte Verbindung 34">
            <a:extLst>
              <a:ext uri="{FF2B5EF4-FFF2-40B4-BE49-F238E27FC236}">
                <a16:creationId xmlns:a16="http://schemas.microsoft.com/office/drawing/2014/main" id="{5B99F8B3-876D-43CD-A26A-5C10E4D515FD}"/>
              </a:ext>
            </a:extLst>
          </p:cNvPr>
          <p:cNvCxnSpPr>
            <a:stCxn id="14" idx="3"/>
            <a:endCxn id="20" idx="1"/>
          </p:cNvCxnSpPr>
          <p:nvPr/>
        </p:nvCxnSpPr>
        <p:spPr bwMode="auto">
          <a:xfrm>
            <a:off x="2111297" y="3516275"/>
            <a:ext cx="433043" cy="1296144"/>
          </a:xfrm>
          <a:prstGeom prst="bentConnector3">
            <a:avLst>
              <a:gd name="adj1" fmla="val 50000"/>
            </a:avLst>
          </a:prstGeom>
          <a:noFill/>
          <a:ln w="12700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8" name="Rechteck 17">
            <a:extLst>
              <a:ext uri="{FF2B5EF4-FFF2-40B4-BE49-F238E27FC236}">
                <a16:creationId xmlns:a16="http://schemas.microsoft.com/office/drawing/2014/main" id="{5D158AAA-206B-44AC-AE0C-1B3BEB00709F}"/>
              </a:ext>
            </a:extLst>
          </p:cNvPr>
          <p:cNvSpPr/>
          <p:nvPr/>
        </p:nvSpPr>
        <p:spPr bwMode="auto">
          <a:xfrm>
            <a:off x="2544340" y="2076115"/>
            <a:ext cx="360040" cy="288032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ct val="40000"/>
              </a:spcAft>
              <a:buFont typeface="Wingdings" pitchFamily="2" charset="2"/>
              <a:buNone/>
            </a:pPr>
            <a:r>
              <a:rPr lang="de-DE" sz="1600" b="1" dirty="0">
                <a:latin typeface="Frutiger LT Com 55 Roman" pitchFamily="34" charset="0"/>
              </a:rPr>
              <a:t>1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CD12E00B-F34A-4FBC-BE1B-92190CE0305A}"/>
              </a:ext>
            </a:extLst>
          </p:cNvPr>
          <p:cNvSpPr/>
          <p:nvPr/>
        </p:nvSpPr>
        <p:spPr bwMode="auto">
          <a:xfrm>
            <a:off x="2544340" y="3372259"/>
            <a:ext cx="360040" cy="288032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ct val="40000"/>
              </a:spcAft>
              <a:buFont typeface="Wingdings" pitchFamily="2" charset="2"/>
              <a:buNone/>
            </a:pPr>
            <a:r>
              <a:rPr lang="de-DE" sz="1600" b="1">
                <a:latin typeface="Frutiger LT Com 55 Roman" pitchFamily="34" charset="0"/>
              </a:rPr>
              <a:t>2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ABFFC2AC-9FE6-409E-8F69-7A6DD862932F}"/>
              </a:ext>
            </a:extLst>
          </p:cNvPr>
          <p:cNvSpPr/>
          <p:nvPr/>
        </p:nvSpPr>
        <p:spPr bwMode="auto">
          <a:xfrm>
            <a:off x="2544340" y="4668403"/>
            <a:ext cx="360040" cy="288032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ct val="40000"/>
              </a:spcAft>
              <a:buFont typeface="Wingdings" pitchFamily="2" charset="2"/>
              <a:buNone/>
            </a:pPr>
            <a:r>
              <a:rPr lang="de-DE" sz="1600" b="1">
                <a:latin typeface="Frutiger LT Com 55 Roman" pitchFamily="34" charset="0"/>
              </a:rPr>
              <a:t>3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980F8C0D-6365-43B5-BDBF-39D4A38A75C8}"/>
              </a:ext>
            </a:extLst>
          </p:cNvPr>
          <p:cNvSpPr/>
          <p:nvPr/>
        </p:nvSpPr>
        <p:spPr bwMode="auto">
          <a:xfrm>
            <a:off x="2567584" y="3043654"/>
            <a:ext cx="1728192" cy="1515959"/>
          </a:xfrm>
          <a:prstGeom prst="rect">
            <a:avLst/>
          </a:prstGeom>
          <a:noFill/>
          <a:ln w="12700" cmpd="sng">
            <a:solidFill>
              <a:schemeClr val="bg2"/>
            </a:solidFill>
            <a:prstDash val="dash"/>
          </a:ln>
          <a:effectLst/>
          <a:ex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ct val="40000"/>
              </a:spcAft>
            </a:pPr>
            <a:r>
              <a:rPr lang="de-DE" dirty="0">
                <a:solidFill>
                  <a:srgbClr val="FFFFFF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Response </a:t>
            </a:r>
            <a:r>
              <a:rPr lang="de-DE" dirty="0" err="1">
                <a:solidFill>
                  <a:srgbClr val="FFFFFF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Skepticism</a:t>
            </a:r>
            <a:endParaRPr lang="de-DE" dirty="0">
              <a:solidFill>
                <a:srgbClr val="FFFFFF"/>
              </a:solidFill>
              <a:latin typeface="Red Hat Text" panose="02010303040201060303" pitchFamily="2" charset="0"/>
              <a:ea typeface="Red Hat Text" panose="02010303040201060303" pitchFamily="2" charset="0"/>
              <a:cs typeface="Red Hat Text" panose="02010303040201060303" pitchFamily="2" charset="0"/>
            </a:endParaRP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2307309F-CA7B-4730-A96E-B81CB01E1E66}"/>
              </a:ext>
            </a:extLst>
          </p:cNvPr>
          <p:cNvSpPr/>
          <p:nvPr/>
        </p:nvSpPr>
        <p:spPr bwMode="auto">
          <a:xfrm>
            <a:off x="4848599" y="1430555"/>
            <a:ext cx="6923959" cy="532954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71995" tIns="71995" rIns="71995" bIns="71995" numCol="1" rtlCol="0" anchor="b" anchorCtr="0" compatLnSpc="1">
            <a:prstTxWarp prst="textNoShape">
              <a:avLst/>
            </a:prstTxWarp>
          </a:bodyPr>
          <a:lstStyle/>
          <a:p>
            <a:pPr algn="ctr" defTabSz="914339"/>
            <a:r>
              <a:rPr lang="de-DE" sz="1400" b="1" dirty="0"/>
              <a:t>Beschreibung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272651B1-A6EF-4B32-ACB6-31F8CC915BD5}"/>
              </a:ext>
            </a:extLst>
          </p:cNvPr>
          <p:cNvSpPr/>
          <p:nvPr/>
        </p:nvSpPr>
        <p:spPr bwMode="auto">
          <a:xfrm>
            <a:off x="2567584" y="4676182"/>
            <a:ext cx="1728192" cy="1515959"/>
          </a:xfrm>
          <a:prstGeom prst="rect">
            <a:avLst/>
          </a:prstGeom>
          <a:noFill/>
          <a:ln w="12700" cmpd="sng">
            <a:solidFill>
              <a:schemeClr val="bg2"/>
            </a:solidFill>
            <a:prstDash val="dash"/>
          </a:ln>
          <a:effectLst/>
          <a:ex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ct val="40000"/>
              </a:spcAft>
            </a:pPr>
            <a:r>
              <a:rPr lang="de-DE" dirty="0" err="1">
                <a:solidFill>
                  <a:srgbClr val="FFFFFF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Process</a:t>
            </a:r>
            <a:r>
              <a:rPr lang="de-DE" dirty="0">
                <a:solidFill>
                  <a:srgbClr val="FFFFFF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 </a:t>
            </a:r>
            <a:r>
              <a:rPr lang="de-DE" dirty="0" err="1">
                <a:solidFill>
                  <a:srgbClr val="FFFFFF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Skepticism</a:t>
            </a:r>
            <a:endParaRPr lang="de-DE" dirty="0">
              <a:solidFill>
                <a:srgbClr val="FFFFFF"/>
              </a:solidFill>
              <a:latin typeface="Red Hat Text" panose="02010303040201060303" pitchFamily="2" charset="0"/>
              <a:ea typeface="Red Hat Text" panose="02010303040201060303" pitchFamily="2" charset="0"/>
              <a:cs typeface="Red Hat Text" panose="02010303040201060303" pitchFamily="2" charset="0"/>
            </a:endParaRP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9B2BC1DC-2D1F-43AE-A096-165CC6E57EFE}"/>
              </a:ext>
            </a:extLst>
          </p:cNvPr>
          <p:cNvSpPr/>
          <p:nvPr/>
        </p:nvSpPr>
        <p:spPr bwMode="auto">
          <a:xfrm>
            <a:off x="2567584" y="1410467"/>
            <a:ext cx="1728192" cy="1515959"/>
          </a:xfrm>
          <a:prstGeom prst="rect">
            <a:avLst/>
          </a:prstGeom>
          <a:noFill/>
          <a:ln w="12700" cmpd="sng">
            <a:solidFill>
              <a:schemeClr val="bg2"/>
            </a:solidFill>
            <a:prstDash val="dash"/>
          </a:ln>
          <a:effectLst/>
          <a:ex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ct val="40000"/>
              </a:spcAft>
              <a:buFont typeface="Wingdings" pitchFamily="2" charset="2"/>
              <a:buNone/>
            </a:pPr>
            <a:r>
              <a:rPr lang="de-DE" dirty="0" err="1">
                <a:solidFill>
                  <a:srgbClr val="FFFFFF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Evidence</a:t>
            </a:r>
            <a:r>
              <a:rPr lang="de-DE" dirty="0">
                <a:solidFill>
                  <a:srgbClr val="FFFFFF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 </a:t>
            </a:r>
            <a:r>
              <a:rPr lang="de-DE" dirty="0" err="1">
                <a:solidFill>
                  <a:srgbClr val="FFFFFF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Skepticism</a:t>
            </a:r>
            <a:endParaRPr lang="de-DE" dirty="0">
              <a:solidFill>
                <a:srgbClr val="FFFFFF"/>
              </a:solidFill>
              <a:latin typeface="Red Hat Text" panose="02010303040201060303" pitchFamily="2" charset="0"/>
              <a:ea typeface="Red Hat Text" panose="02010303040201060303" pitchFamily="2" charset="0"/>
              <a:cs typeface="Red Hat Text" panose="02010303040201060303" pitchFamily="2" charset="0"/>
            </a:endParaRPr>
          </a:p>
        </p:txBody>
      </p: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3D29C188-7631-4002-948B-BD4EECD0AF3D}"/>
              </a:ext>
            </a:extLst>
          </p:cNvPr>
          <p:cNvCxnSpPr>
            <a:stCxn id="14" idx="3"/>
            <a:endCxn id="19" idx="1"/>
          </p:cNvCxnSpPr>
          <p:nvPr/>
        </p:nvCxnSpPr>
        <p:spPr bwMode="auto">
          <a:xfrm>
            <a:off x="2111297" y="3516275"/>
            <a:ext cx="433043" cy="0"/>
          </a:xfrm>
          <a:prstGeom prst="straightConnector1">
            <a:avLst/>
          </a:prstGeom>
          <a:noFill/>
          <a:ln w="12700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7" name="Rechteck 26">
            <a:extLst>
              <a:ext uri="{FF2B5EF4-FFF2-40B4-BE49-F238E27FC236}">
                <a16:creationId xmlns:a16="http://schemas.microsoft.com/office/drawing/2014/main" id="{98F1AA2B-9FFD-4619-B2A3-44C856BD919A}"/>
              </a:ext>
            </a:extLst>
          </p:cNvPr>
          <p:cNvSpPr/>
          <p:nvPr/>
        </p:nvSpPr>
        <p:spPr bwMode="auto">
          <a:xfrm>
            <a:off x="4511801" y="1410466"/>
            <a:ext cx="7140203" cy="1515959"/>
          </a:xfrm>
          <a:prstGeom prst="rect">
            <a:avLst/>
          </a:prstGeom>
          <a:ln>
            <a:noFill/>
          </a:ln>
          <a:extLst/>
        </p:spPr>
        <p:txBody>
          <a:bodyPr wrap="square" lIns="0" tIns="0" rIns="0" bIns="0" anchor="ctr" anchorCtr="0">
            <a:noAutofit/>
          </a:bodyPr>
          <a:lstStyle/>
          <a:p>
            <a:pPr marL="177800" indent="-177800">
              <a:spcAft>
                <a:spcPts val="300"/>
              </a:spcAft>
              <a:buClr>
                <a:schemeClr val="bg2"/>
              </a:buClr>
              <a:buSzPct val="100000"/>
              <a:buFont typeface="Wingdings" charset="2"/>
              <a:buChar char="§"/>
            </a:pPr>
            <a:r>
              <a:rPr lang="de-DE" dirty="0">
                <a:solidFill>
                  <a:srgbClr val="FFFFFF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Trend - „</a:t>
            </a:r>
            <a:r>
              <a:rPr lang="de-DE" dirty="0" err="1">
                <a:solidFill>
                  <a:srgbClr val="FFFFFF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There</a:t>
            </a:r>
            <a:r>
              <a:rPr lang="de-DE" dirty="0">
                <a:solidFill>
                  <a:srgbClr val="FFFFFF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 </a:t>
            </a:r>
            <a:r>
              <a:rPr lang="de-DE" dirty="0" err="1">
                <a:solidFill>
                  <a:srgbClr val="FFFFFF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is</a:t>
            </a:r>
            <a:r>
              <a:rPr lang="de-DE" dirty="0">
                <a:solidFill>
                  <a:srgbClr val="FFFFFF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 </a:t>
            </a:r>
            <a:r>
              <a:rPr lang="de-DE" dirty="0" err="1">
                <a:solidFill>
                  <a:srgbClr val="FFFFFF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no</a:t>
            </a:r>
            <a:r>
              <a:rPr lang="de-DE" dirty="0">
                <a:solidFill>
                  <a:srgbClr val="FFFFFF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 global </a:t>
            </a:r>
            <a:r>
              <a:rPr lang="de-DE" dirty="0" err="1">
                <a:solidFill>
                  <a:srgbClr val="FFFFFF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warming</a:t>
            </a:r>
            <a:r>
              <a:rPr lang="de-DE" dirty="0">
                <a:solidFill>
                  <a:srgbClr val="FFFFFF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!“ </a:t>
            </a:r>
            <a:r>
              <a:rPr lang="de-DE" sz="1200" dirty="0">
                <a:solidFill>
                  <a:srgbClr val="FFFFFF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(Rahmstorf, 2004) </a:t>
            </a:r>
          </a:p>
          <a:p>
            <a:pPr marL="177800" indent="-177800">
              <a:spcAft>
                <a:spcPts val="300"/>
              </a:spcAft>
              <a:buClr>
                <a:schemeClr val="bg2"/>
              </a:buClr>
              <a:buSzPct val="100000"/>
              <a:buFont typeface="Wingdings" charset="2"/>
              <a:buChar char="§"/>
            </a:pPr>
            <a:r>
              <a:rPr lang="de-DE" dirty="0">
                <a:solidFill>
                  <a:srgbClr val="FFFFFF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Attribution – „Global </a:t>
            </a:r>
            <a:r>
              <a:rPr lang="de-DE" dirty="0" err="1">
                <a:solidFill>
                  <a:srgbClr val="FFFFFF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warming</a:t>
            </a:r>
            <a:r>
              <a:rPr lang="de-DE" dirty="0">
                <a:solidFill>
                  <a:srgbClr val="FFFFFF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 </a:t>
            </a:r>
            <a:r>
              <a:rPr lang="de-DE" dirty="0" err="1">
                <a:solidFill>
                  <a:srgbClr val="FFFFFF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is</a:t>
            </a:r>
            <a:r>
              <a:rPr lang="de-DE" dirty="0">
                <a:solidFill>
                  <a:srgbClr val="FFFFFF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 not </a:t>
            </a:r>
            <a:r>
              <a:rPr lang="de-DE" dirty="0" err="1">
                <a:solidFill>
                  <a:srgbClr val="FFFFFF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caused</a:t>
            </a:r>
            <a:r>
              <a:rPr lang="de-DE" dirty="0">
                <a:solidFill>
                  <a:srgbClr val="FFFFFF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 </a:t>
            </a:r>
            <a:r>
              <a:rPr lang="de-DE" dirty="0" err="1">
                <a:solidFill>
                  <a:srgbClr val="FFFFFF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by</a:t>
            </a:r>
            <a:r>
              <a:rPr lang="de-DE" dirty="0">
                <a:solidFill>
                  <a:srgbClr val="FFFFFF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 </a:t>
            </a:r>
            <a:r>
              <a:rPr lang="de-DE" dirty="0" err="1">
                <a:solidFill>
                  <a:srgbClr val="FFFFFF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humans</a:t>
            </a:r>
            <a:r>
              <a:rPr lang="de-DE" dirty="0">
                <a:solidFill>
                  <a:srgbClr val="FFFFFF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!“</a:t>
            </a:r>
            <a:r>
              <a:rPr lang="de-DE" sz="1200" dirty="0">
                <a:solidFill>
                  <a:srgbClr val="FFFFFF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(Rahmstorf, 2004) </a:t>
            </a:r>
            <a:endParaRPr lang="de-DE" dirty="0">
              <a:solidFill>
                <a:srgbClr val="FFFFFF"/>
              </a:solidFill>
              <a:latin typeface="Red Hat Text" panose="02010303040201060303" pitchFamily="2" charset="0"/>
              <a:ea typeface="Red Hat Text" panose="02010303040201060303" pitchFamily="2" charset="0"/>
              <a:cs typeface="Red Hat Text" panose="02010303040201060303" pitchFamily="2" charset="0"/>
            </a:endParaRPr>
          </a:p>
          <a:p>
            <a:pPr marL="177800" indent="-177800">
              <a:spcAft>
                <a:spcPts val="300"/>
              </a:spcAft>
              <a:buClr>
                <a:schemeClr val="bg2"/>
              </a:buClr>
              <a:buSzPct val="100000"/>
              <a:buFont typeface="Wingdings" charset="2"/>
              <a:buChar char="§"/>
            </a:pPr>
            <a:r>
              <a:rPr lang="de-DE" dirty="0">
                <a:solidFill>
                  <a:srgbClr val="FFFFFF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Impact – „</a:t>
            </a:r>
            <a:r>
              <a:rPr lang="de-DE" dirty="0" err="1">
                <a:solidFill>
                  <a:srgbClr val="FFFFFF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Anthropogenic</a:t>
            </a:r>
            <a:r>
              <a:rPr lang="de-DE" dirty="0">
                <a:solidFill>
                  <a:srgbClr val="FFFFFF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 Climate Change </a:t>
            </a:r>
            <a:r>
              <a:rPr lang="de-DE" dirty="0" err="1">
                <a:solidFill>
                  <a:srgbClr val="FFFFFF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is</a:t>
            </a:r>
            <a:r>
              <a:rPr lang="de-DE" dirty="0">
                <a:solidFill>
                  <a:srgbClr val="FFFFFF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 not </a:t>
            </a:r>
            <a:r>
              <a:rPr lang="de-DE" dirty="0" err="1">
                <a:solidFill>
                  <a:srgbClr val="FFFFFF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dangerous</a:t>
            </a:r>
            <a:r>
              <a:rPr lang="de-DE" dirty="0">
                <a:solidFill>
                  <a:srgbClr val="FFFFFF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!“ </a:t>
            </a:r>
            <a:r>
              <a:rPr lang="de-DE" sz="1200" dirty="0">
                <a:solidFill>
                  <a:srgbClr val="FFFFFF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(Rahmstorf, 2004) </a:t>
            </a:r>
            <a:endParaRPr lang="de-DE" dirty="0">
              <a:solidFill>
                <a:srgbClr val="FFFFFF"/>
              </a:solidFill>
              <a:latin typeface="Red Hat Text" panose="02010303040201060303" pitchFamily="2" charset="0"/>
              <a:ea typeface="Red Hat Text" panose="02010303040201060303" pitchFamily="2" charset="0"/>
              <a:cs typeface="Red Hat Text" panose="02010303040201060303" pitchFamily="2" charset="0"/>
            </a:endParaRP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64D1C2DD-33F0-49EF-BB78-6D1FDDB14C96}"/>
              </a:ext>
            </a:extLst>
          </p:cNvPr>
          <p:cNvSpPr/>
          <p:nvPr/>
        </p:nvSpPr>
        <p:spPr bwMode="auto">
          <a:xfrm>
            <a:off x="4511800" y="4661669"/>
            <a:ext cx="7140203" cy="1530472"/>
          </a:xfrm>
          <a:prstGeom prst="rect">
            <a:avLst/>
          </a:prstGeom>
          <a:ln>
            <a:noFill/>
          </a:ln>
          <a:extLst/>
        </p:spPr>
        <p:txBody>
          <a:bodyPr wrap="square" lIns="0" tIns="0" rIns="0" bIns="0" anchor="ctr" anchorCtr="0">
            <a:noAutofit/>
          </a:bodyPr>
          <a:lstStyle/>
          <a:p>
            <a:pPr marL="177800" indent="-177800">
              <a:spcAft>
                <a:spcPts val="300"/>
              </a:spcAft>
              <a:buClr>
                <a:schemeClr val="bg2"/>
              </a:buClr>
              <a:buSzPct val="100000"/>
              <a:buFont typeface="Wingdings" charset="2"/>
              <a:buChar char="§"/>
            </a:pPr>
            <a:r>
              <a:rPr lang="de-DE" dirty="0" err="1">
                <a:solidFill>
                  <a:srgbClr val="FFFFFF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Criticism</a:t>
            </a:r>
            <a:r>
              <a:rPr lang="de-DE" dirty="0">
                <a:solidFill>
                  <a:srgbClr val="FFFFFF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 </a:t>
            </a:r>
            <a:r>
              <a:rPr lang="de-DE" dirty="0" err="1">
                <a:solidFill>
                  <a:srgbClr val="FFFFFF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of</a:t>
            </a:r>
            <a:r>
              <a:rPr lang="de-DE" dirty="0">
                <a:solidFill>
                  <a:srgbClr val="FFFFFF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 </a:t>
            </a:r>
            <a:r>
              <a:rPr lang="de-DE" dirty="0" err="1">
                <a:solidFill>
                  <a:srgbClr val="FFFFFF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the</a:t>
            </a:r>
            <a:r>
              <a:rPr lang="de-DE" dirty="0">
                <a:solidFill>
                  <a:srgbClr val="FFFFFF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 </a:t>
            </a:r>
            <a:r>
              <a:rPr lang="de-DE" dirty="0" err="1">
                <a:solidFill>
                  <a:srgbClr val="FFFFFF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scientific</a:t>
            </a:r>
            <a:r>
              <a:rPr lang="de-DE" dirty="0">
                <a:solidFill>
                  <a:srgbClr val="FFFFFF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 </a:t>
            </a:r>
            <a:r>
              <a:rPr lang="de-DE" dirty="0" err="1">
                <a:solidFill>
                  <a:srgbClr val="FFFFFF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knowledge</a:t>
            </a:r>
            <a:r>
              <a:rPr lang="de-DE" dirty="0">
                <a:solidFill>
                  <a:srgbClr val="FFFFFF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 </a:t>
            </a:r>
            <a:r>
              <a:rPr lang="de-DE" dirty="0" err="1">
                <a:solidFill>
                  <a:srgbClr val="FFFFFF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production</a:t>
            </a:r>
            <a:r>
              <a:rPr lang="de-DE" dirty="0">
                <a:solidFill>
                  <a:srgbClr val="FFFFFF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 </a:t>
            </a:r>
            <a:r>
              <a:rPr lang="de-DE" dirty="0" err="1">
                <a:solidFill>
                  <a:srgbClr val="FFFFFF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process</a:t>
            </a:r>
            <a:r>
              <a:rPr lang="de-DE" dirty="0">
                <a:solidFill>
                  <a:srgbClr val="FFFFFF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 </a:t>
            </a:r>
            <a:r>
              <a:rPr lang="de-DE" sz="1200" dirty="0">
                <a:solidFill>
                  <a:srgbClr val="FFFFFF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(Van Rensburg, 2015)</a:t>
            </a:r>
            <a:r>
              <a:rPr lang="de-DE" dirty="0">
                <a:solidFill>
                  <a:srgbClr val="FFFFFF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  </a:t>
            </a:r>
          </a:p>
          <a:p>
            <a:pPr marL="177800" indent="-177800">
              <a:spcAft>
                <a:spcPts val="300"/>
              </a:spcAft>
              <a:buClr>
                <a:schemeClr val="bg2"/>
              </a:buClr>
              <a:buSzPct val="100000"/>
              <a:buFont typeface="Wingdings" charset="2"/>
              <a:buChar char="§"/>
            </a:pPr>
            <a:r>
              <a:rPr lang="de-DE" dirty="0" err="1">
                <a:solidFill>
                  <a:srgbClr val="FFFFFF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Criticism</a:t>
            </a:r>
            <a:r>
              <a:rPr lang="de-DE" dirty="0">
                <a:solidFill>
                  <a:srgbClr val="FFFFFF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 </a:t>
            </a:r>
            <a:r>
              <a:rPr lang="de-DE" dirty="0" err="1">
                <a:solidFill>
                  <a:srgbClr val="FFFFFF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of</a:t>
            </a:r>
            <a:r>
              <a:rPr lang="de-DE" dirty="0">
                <a:solidFill>
                  <a:srgbClr val="FFFFFF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 </a:t>
            </a:r>
            <a:r>
              <a:rPr lang="de-DE" dirty="0" err="1">
                <a:solidFill>
                  <a:srgbClr val="FFFFFF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the</a:t>
            </a:r>
            <a:r>
              <a:rPr lang="de-DE" dirty="0">
                <a:solidFill>
                  <a:srgbClr val="FFFFFF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 </a:t>
            </a:r>
            <a:r>
              <a:rPr lang="de-DE" dirty="0" err="1">
                <a:solidFill>
                  <a:srgbClr val="FFFFFF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political</a:t>
            </a:r>
            <a:r>
              <a:rPr lang="de-DE" dirty="0">
                <a:solidFill>
                  <a:srgbClr val="FFFFFF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 </a:t>
            </a:r>
            <a:r>
              <a:rPr lang="de-DE" dirty="0" err="1">
                <a:solidFill>
                  <a:srgbClr val="FFFFFF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decision-making</a:t>
            </a:r>
            <a:r>
              <a:rPr lang="de-DE" dirty="0">
                <a:solidFill>
                  <a:srgbClr val="FFFFFF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 </a:t>
            </a:r>
            <a:r>
              <a:rPr lang="de-DE" dirty="0" err="1">
                <a:solidFill>
                  <a:srgbClr val="FFFFFF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process</a:t>
            </a:r>
            <a:r>
              <a:rPr lang="de-DE" dirty="0">
                <a:solidFill>
                  <a:srgbClr val="FFFFFF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 </a:t>
            </a:r>
            <a:r>
              <a:rPr lang="de-DE" sz="1200" dirty="0">
                <a:solidFill>
                  <a:srgbClr val="FFFFFF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(Van Rensburg, 2015)</a:t>
            </a:r>
            <a:endParaRPr lang="de-DE" dirty="0">
              <a:solidFill>
                <a:srgbClr val="FFFFFF"/>
              </a:solidFill>
              <a:latin typeface="Red Hat Text" panose="02010303040201060303" pitchFamily="2" charset="0"/>
              <a:ea typeface="Red Hat Text" panose="02010303040201060303" pitchFamily="2" charset="0"/>
              <a:cs typeface="Red Hat Text" panose="02010303040201060303" pitchFamily="2" charset="0"/>
            </a:endParaRP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A32CFEF3-1CB7-4F0A-92A6-4B5F32560263}"/>
              </a:ext>
            </a:extLst>
          </p:cNvPr>
          <p:cNvSpPr/>
          <p:nvPr/>
        </p:nvSpPr>
        <p:spPr bwMode="auto">
          <a:xfrm>
            <a:off x="4511801" y="3043653"/>
            <a:ext cx="7140203" cy="1515960"/>
          </a:xfrm>
          <a:prstGeom prst="rect">
            <a:avLst/>
          </a:prstGeom>
          <a:ln>
            <a:noFill/>
          </a:ln>
          <a:extLst/>
        </p:spPr>
        <p:txBody>
          <a:bodyPr wrap="square" lIns="0" tIns="0" rIns="0" bIns="0" anchor="ctr" anchorCtr="0">
            <a:noAutofit/>
          </a:bodyPr>
          <a:lstStyle/>
          <a:p>
            <a:pPr marL="177800" indent="-177800">
              <a:spcAft>
                <a:spcPts val="300"/>
              </a:spcAft>
              <a:buClr>
                <a:schemeClr val="bg2"/>
              </a:buClr>
              <a:buSzPct val="100000"/>
              <a:buFont typeface="Wingdings" charset="2"/>
              <a:buChar char="§"/>
            </a:pPr>
            <a:r>
              <a:rPr lang="en-US" dirty="0">
                <a:solidFill>
                  <a:srgbClr val="FFFFFF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Doubts about the efficacy of action on climate change </a:t>
            </a:r>
            <a:r>
              <a:rPr lang="en-US" sz="1200" dirty="0">
                <a:solidFill>
                  <a:srgbClr val="FFFFFF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(</a:t>
            </a:r>
            <a:r>
              <a:rPr lang="en-US" sz="1200" dirty="0" err="1">
                <a:solidFill>
                  <a:srgbClr val="FFFFFF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Capstick</a:t>
            </a:r>
            <a:r>
              <a:rPr lang="en-US" sz="1200" dirty="0">
                <a:solidFill>
                  <a:srgbClr val="FFFFFF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 &amp; Pigeon, 2014)</a:t>
            </a:r>
            <a:endParaRPr lang="de-DE" sz="1200" dirty="0">
              <a:solidFill>
                <a:srgbClr val="FFFFFF"/>
              </a:solidFill>
              <a:latin typeface="Red Hat Text" panose="02010303040201060303" pitchFamily="2" charset="0"/>
              <a:ea typeface="Red Hat Text" panose="02010303040201060303" pitchFamily="2" charset="0"/>
              <a:cs typeface="Red Hat Text" panose="02010303040201060303" pitchFamily="2" charset="0"/>
            </a:endParaRPr>
          </a:p>
          <a:p>
            <a:pPr marL="177800" indent="-177800">
              <a:spcAft>
                <a:spcPts val="300"/>
              </a:spcAft>
              <a:buClr>
                <a:schemeClr val="bg2"/>
              </a:buClr>
              <a:buSzPct val="100000"/>
              <a:buFont typeface="Wingdings" charset="2"/>
              <a:buChar char="§"/>
            </a:pPr>
            <a:r>
              <a:rPr lang="de-DE" dirty="0" err="1">
                <a:solidFill>
                  <a:srgbClr val="FFFFFF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Criticism</a:t>
            </a:r>
            <a:r>
              <a:rPr lang="de-DE" dirty="0">
                <a:solidFill>
                  <a:srgbClr val="FFFFFF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 </a:t>
            </a:r>
            <a:r>
              <a:rPr lang="de-DE" dirty="0" err="1">
                <a:solidFill>
                  <a:srgbClr val="FFFFFF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of</a:t>
            </a:r>
            <a:r>
              <a:rPr lang="de-DE" dirty="0">
                <a:solidFill>
                  <a:srgbClr val="FFFFFF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 </a:t>
            </a:r>
            <a:r>
              <a:rPr lang="de-DE" dirty="0" err="1">
                <a:solidFill>
                  <a:srgbClr val="FFFFFF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mitigation</a:t>
            </a:r>
            <a:r>
              <a:rPr lang="de-DE" dirty="0">
                <a:solidFill>
                  <a:srgbClr val="FFFFFF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 </a:t>
            </a:r>
            <a:r>
              <a:rPr lang="de-DE" dirty="0" err="1">
                <a:solidFill>
                  <a:srgbClr val="FFFFFF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policies</a:t>
            </a:r>
            <a:r>
              <a:rPr lang="de-DE" dirty="0">
                <a:solidFill>
                  <a:srgbClr val="FFFFFF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, e.g., </a:t>
            </a:r>
            <a:r>
              <a:rPr lang="de-DE" dirty="0" err="1">
                <a:solidFill>
                  <a:srgbClr val="FFFFFF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taxation</a:t>
            </a:r>
            <a:r>
              <a:rPr lang="de-DE" dirty="0">
                <a:solidFill>
                  <a:srgbClr val="FFFFFF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 </a:t>
            </a:r>
            <a:r>
              <a:rPr lang="de-DE" sz="1200" dirty="0">
                <a:solidFill>
                  <a:srgbClr val="FFFFFF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(Van Rensburg, 2015)</a:t>
            </a:r>
          </a:p>
        </p:txBody>
      </p:sp>
      <p:sp>
        <p:nvSpPr>
          <p:cNvPr id="30" name="Fußzeilenplatzhalter 23">
            <a:extLst>
              <a:ext uri="{FF2B5EF4-FFF2-40B4-BE49-F238E27FC236}">
                <a16:creationId xmlns:a16="http://schemas.microsoft.com/office/drawing/2014/main" id="{3AD6ACC0-83C2-49A2-9F65-CA33528B603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72000" y="6480000"/>
            <a:ext cx="8964000" cy="216000"/>
          </a:xfrm>
        </p:spPr>
        <p:txBody>
          <a:bodyPr/>
          <a:lstStyle/>
          <a:p>
            <a:r>
              <a:rPr lang="de-DE" dirty="0">
                <a:solidFill>
                  <a:srgbClr val="FFFFFF"/>
                </a:solidFill>
              </a:rPr>
              <a:t>Bast, </a:t>
            </a:r>
            <a:r>
              <a:rPr lang="de-DE" dirty="0" err="1">
                <a:solidFill>
                  <a:srgbClr val="FFFFFF"/>
                </a:solidFill>
              </a:rPr>
              <a:t>Zagovora</a:t>
            </a:r>
            <a:r>
              <a:rPr lang="de-DE" dirty="0">
                <a:solidFill>
                  <a:srgbClr val="FFFFFF"/>
                </a:solidFill>
              </a:rPr>
              <a:t> &amp; Barros Everett: Climate </a:t>
            </a:r>
            <a:r>
              <a:rPr lang="de-DE" dirty="0" err="1">
                <a:solidFill>
                  <a:srgbClr val="FFFFFF"/>
                </a:solidFill>
              </a:rPr>
              <a:t>Skepticism</a:t>
            </a:r>
            <a:r>
              <a:rPr lang="de-DE" dirty="0">
                <a:solidFill>
                  <a:srgbClr val="FFFFFF"/>
                </a:solidFill>
              </a:rPr>
              <a:t> in Germany </a:t>
            </a:r>
          </a:p>
        </p:txBody>
      </p:sp>
      <p:sp>
        <p:nvSpPr>
          <p:cNvPr id="24" name="Titel 1">
            <a:extLst>
              <a:ext uri="{FF2B5EF4-FFF2-40B4-BE49-F238E27FC236}">
                <a16:creationId xmlns:a16="http://schemas.microsoft.com/office/drawing/2014/main" id="{26214A7A-DF58-4AB3-B9C3-8E6B01393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999" y="540000"/>
            <a:ext cx="11291596" cy="362279"/>
          </a:xfrm>
        </p:spPr>
        <p:txBody>
          <a:bodyPr vert="horz"/>
          <a:lstStyle/>
          <a:p>
            <a:r>
              <a:rPr lang="en-US" dirty="0">
                <a:solidFill>
                  <a:schemeClr val="bg2"/>
                </a:solidFill>
                <a:latin typeface="Red Hat Text Medium" panose="02010303040201060303" pitchFamily="2" charset="0"/>
                <a:ea typeface="Red Hat Text Medium" panose="02010303040201060303" pitchFamily="2" charset="0"/>
                <a:cs typeface="Red Hat Text Medium" panose="02010303040201060303" pitchFamily="2" charset="0"/>
              </a:rPr>
              <a:t>CCS Comes in Different Forms </a:t>
            </a:r>
            <a:r>
              <a:rPr lang="en-US" sz="1800" dirty="0">
                <a:solidFill>
                  <a:schemeClr val="bg2"/>
                </a:solidFill>
                <a:latin typeface="Red Hat Text Medium" panose="02010303040201060303" pitchFamily="2" charset="0"/>
                <a:ea typeface="Red Hat Text Medium" panose="02010303040201060303" pitchFamily="2" charset="0"/>
                <a:cs typeface="Red Hat Text Medium" panose="02010303040201060303" pitchFamily="2" charset="0"/>
              </a:rPr>
              <a:t>(</a:t>
            </a:r>
            <a:r>
              <a:rPr lang="en-US" sz="1800" dirty="0" err="1">
                <a:solidFill>
                  <a:schemeClr val="bg2"/>
                </a:solidFill>
                <a:latin typeface="Red Hat Text Medium" panose="02010303040201060303" pitchFamily="2" charset="0"/>
                <a:ea typeface="Red Hat Text Medium" panose="02010303040201060303" pitchFamily="2" charset="0"/>
                <a:cs typeface="Red Hat Text Medium" panose="02010303040201060303" pitchFamily="2" charset="0"/>
              </a:rPr>
              <a:t>Forchtner</a:t>
            </a:r>
            <a:r>
              <a:rPr lang="en-US" sz="1800" dirty="0">
                <a:solidFill>
                  <a:schemeClr val="bg2"/>
                </a:solidFill>
                <a:latin typeface="Red Hat Text Medium" panose="02010303040201060303" pitchFamily="2" charset="0"/>
                <a:ea typeface="Red Hat Text Medium" panose="02010303040201060303" pitchFamily="2" charset="0"/>
                <a:cs typeface="Red Hat Text Medium" panose="02010303040201060303" pitchFamily="2" charset="0"/>
              </a:rPr>
              <a:t> &amp; </a:t>
            </a:r>
            <a:r>
              <a:rPr lang="en-US" sz="1800" dirty="0" err="1">
                <a:solidFill>
                  <a:schemeClr val="bg2"/>
                </a:solidFill>
                <a:latin typeface="Red Hat Text Medium" panose="02010303040201060303" pitchFamily="2" charset="0"/>
                <a:ea typeface="Red Hat Text Medium" panose="02010303040201060303" pitchFamily="2" charset="0"/>
                <a:cs typeface="Red Hat Text Medium" panose="02010303040201060303" pitchFamily="2" charset="0"/>
              </a:rPr>
              <a:t>Lubarda</a:t>
            </a:r>
            <a:r>
              <a:rPr lang="en-US" sz="1800" dirty="0">
                <a:solidFill>
                  <a:schemeClr val="bg2"/>
                </a:solidFill>
                <a:latin typeface="Red Hat Text Medium" panose="02010303040201060303" pitchFamily="2" charset="0"/>
                <a:ea typeface="Red Hat Text Medium" panose="02010303040201060303" pitchFamily="2" charset="0"/>
                <a:cs typeface="Red Hat Text Medium" panose="02010303040201060303" pitchFamily="2" charset="0"/>
              </a:rPr>
              <a:t>, 2023)</a:t>
            </a:r>
            <a:endParaRPr lang="de-DE" dirty="0">
              <a:solidFill>
                <a:schemeClr val="bg2"/>
              </a:solidFill>
              <a:latin typeface="Red Hat Text Medium" panose="02010303040201060303" pitchFamily="2" charset="0"/>
              <a:ea typeface="Red Hat Text Medium" panose="02010303040201060303" pitchFamily="2" charset="0"/>
              <a:cs typeface="Red Hat Text Medium" panose="020103030402010603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8948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>
            <a:extLst>
              <a:ext uri="{FF2B5EF4-FFF2-40B4-BE49-F238E27FC236}">
                <a16:creationId xmlns:a16="http://schemas.microsoft.com/office/drawing/2014/main" id="{D2CDB986-B796-4062-9371-66970A8817AA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696" name="think-cell Folie" r:id="rId5" imgW="429" imgH="429" progId="TCLayout.ActiveDocument.1">
                  <p:embed/>
                </p:oleObj>
              </mc:Choice>
              <mc:Fallback>
                <p:oleObj name="think-cell Folie" r:id="rId5" imgW="429" imgH="429" progId="TCLayout.ActiveDocument.1">
                  <p:embed/>
                  <p:pic>
                    <p:nvPicPr>
                      <p:cNvPr id="3" name="Objekt 2" hidden="1">
                        <a:extLst>
                          <a:ext uri="{FF2B5EF4-FFF2-40B4-BE49-F238E27FC236}">
                            <a16:creationId xmlns:a16="http://schemas.microsoft.com/office/drawing/2014/main" id="{D2CDB986-B796-4062-9371-66970A8817A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Foliennummernplatzhalter 31">
            <a:extLst>
              <a:ext uri="{FF2B5EF4-FFF2-40B4-BE49-F238E27FC236}">
                <a16:creationId xmlns:a16="http://schemas.microsoft.com/office/drawing/2014/main" id="{79C843AE-B698-3D3F-FADB-2FDABEE21D3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lIns="0" tIns="0" rIns="0" bIns="0"/>
          <a:lstStyle/>
          <a:p>
            <a:pPr marL="0" marR="0" lvl="0" indent="0" algn="l" defTabSz="914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F25E18-4377-4EF8-9F68-54F1A4CDCAA3}" type="slidenum">
              <a:rPr kumimoji="0" lang="de-DE" sz="8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pPr marL="0" marR="0" lvl="0" indent="0" algn="l" defTabSz="9143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de-DE" sz="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ed Hat Text" panose="02010303040201060303" pitchFamily="2" charset="0"/>
              <a:ea typeface="Red Hat Text" panose="02010303040201060303" pitchFamily="2" charset="0"/>
              <a:cs typeface="Red Hat Text" panose="02010303040201060303" pitchFamily="2" charset="0"/>
            </a:endParaRPr>
          </a:p>
        </p:txBody>
      </p:sp>
      <p:cxnSp>
        <p:nvCxnSpPr>
          <p:cNvPr id="5" name="Gerader Verbinder 3">
            <a:extLst>
              <a:ext uri="{FF2B5EF4-FFF2-40B4-BE49-F238E27FC236}">
                <a16:creationId xmlns:a16="http://schemas.microsoft.com/office/drawing/2014/main" id="{2C4CC7B1-2BAC-CF59-5871-10D31B9FFF32}"/>
              </a:ext>
            </a:extLst>
          </p:cNvPr>
          <p:cNvCxnSpPr>
            <a:cxnSpLocks/>
          </p:cNvCxnSpPr>
          <p:nvPr/>
        </p:nvCxnSpPr>
        <p:spPr>
          <a:xfrm>
            <a:off x="600575" y="1158861"/>
            <a:ext cx="357486" cy="0"/>
          </a:xfrm>
          <a:prstGeom prst="line">
            <a:avLst/>
          </a:prstGeom>
          <a:ln>
            <a:solidFill>
              <a:schemeClr val="bg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hteck 13">
            <a:extLst>
              <a:ext uri="{FF2B5EF4-FFF2-40B4-BE49-F238E27FC236}">
                <a16:creationId xmlns:a16="http://schemas.microsoft.com/office/drawing/2014/main" id="{FE016C5F-3CD3-48A0-BB0F-B6A91ADA976D}"/>
              </a:ext>
            </a:extLst>
          </p:cNvPr>
          <p:cNvSpPr/>
          <p:nvPr/>
        </p:nvSpPr>
        <p:spPr bwMode="auto">
          <a:xfrm>
            <a:off x="539996" y="2940211"/>
            <a:ext cx="1571301" cy="1152128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 defTabSz="914339"/>
            <a:r>
              <a:rPr lang="de-DE" sz="1600" b="1" dirty="0">
                <a:solidFill>
                  <a:srgbClr val="FFFFFF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Climate Change </a:t>
            </a:r>
            <a:r>
              <a:rPr lang="de-DE" sz="1600" b="1" dirty="0" err="1">
                <a:solidFill>
                  <a:srgbClr val="FFFFFF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Skepticism</a:t>
            </a:r>
            <a:endParaRPr lang="de-DE" sz="1600" b="1" dirty="0">
              <a:solidFill>
                <a:srgbClr val="FFFFFF"/>
              </a:solidFill>
              <a:latin typeface="Red Hat Text" panose="02010303040201060303" pitchFamily="2" charset="0"/>
              <a:ea typeface="Red Hat Text" panose="02010303040201060303" pitchFamily="2" charset="0"/>
              <a:cs typeface="Red Hat Text" panose="02010303040201060303" pitchFamily="2" charset="0"/>
            </a:endParaRPr>
          </a:p>
        </p:txBody>
      </p:sp>
      <p:cxnSp>
        <p:nvCxnSpPr>
          <p:cNvPr id="15" name="Gewinkelte Verbindung 33">
            <a:extLst>
              <a:ext uri="{FF2B5EF4-FFF2-40B4-BE49-F238E27FC236}">
                <a16:creationId xmlns:a16="http://schemas.microsoft.com/office/drawing/2014/main" id="{F45E3720-00D7-473E-B534-48FA6DA5C2ED}"/>
              </a:ext>
            </a:extLst>
          </p:cNvPr>
          <p:cNvCxnSpPr>
            <a:stCxn id="14" idx="3"/>
            <a:endCxn id="18" idx="1"/>
          </p:cNvCxnSpPr>
          <p:nvPr/>
        </p:nvCxnSpPr>
        <p:spPr bwMode="auto">
          <a:xfrm flipV="1">
            <a:off x="2111297" y="2220131"/>
            <a:ext cx="433043" cy="1296144"/>
          </a:xfrm>
          <a:prstGeom prst="bentConnector3">
            <a:avLst/>
          </a:prstGeom>
          <a:noFill/>
          <a:ln w="12700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Gewinkelte Verbindung 34">
            <a:extLst>
              <a:ext uri="{FF2B5EF4-FFF2-40B4-BE49-F238E27FC236}">
                <a16:creationId xmlns:a16="http://schemas.microsoft.com/office/drawing/2014/main" id="{5B99F8B3-876D-43CD-A26A-5C10E4D515FD}"/>
              </a:ext>
            </a:extLst>
          </p:cNvPr>
          <p:cNvCxnSpPr>
            <a:stCxn id="14" idx="3"/>
            <a:endCxn id="20" idx="1"/>
          </p:cNvCxnSpPr>
          <p:nvPr/>
        </p:nvCxnSpPr>
        <p:spPr bwMode="auto">
          <a:xfrm>
            <a:off x="2111297" y="3516275"/>
            <a:ext cx="433043" cy="1296144"/>
          </a:xfrm>
          <a:prstGeom prst="bentConnector3">
            <a:avLst>
              <a:gd name="adj1" fmla="val 50000"/>
            </a:avLst>
          </a:prstGeom>
          <a:noFill/>
          <a:ln w="12700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8" name="Rechteck 17">
            <a:extLst>
              <a:ext uri="{FF2B5EF4-FFF2-40B4-BE49-F238E27FC236}">
                <a16:creationId xmlns:a16="http://schemas.microsoft.com/office/drawing/2014/main" id="{5D158AAA-206B-44AC-AE0C-1B3BEB00709F}"/>
              </a:ext>
            </a:extLst>
          </p:cNvPr>
          <p:cNvSpPr/>
          <p:nvPr/>
        </p:nvSpPr>
        <p:spPr bwMode="auto">
          <a:xfrm>
            <a:off x="2544340" y="2076115"/>
            <a:ext cx="360040" cy="288032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ct val="40000"/>
              </a:spcAft>
              <a:buFont typeface="Wingdings" pitchFamily="2" charset="2"/>
              <a:buNone/>
            </a:pPr>
            <a:r>
              <a:rPr lang="de-DE" sz="1600" b="1" dirty="0">
                <a:latin typeface="Frutiger LT Com 55 Roman" pitchFamily="34" charset="0"/>
              </a:rPr>
              <a:t>1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CD12E00B-F34A-4FBC-BE1B-92190CE0305A}"/>
              </a:ext>
            </a:extLst>
          </p:cNvPr>
          <p:cNvSpPr/>
          <p:nvPr/>
        </p:nvSpPr>
        <p:spPr bwMode="auto">
          <a:xfrm>
            <a:off x="2544340" y="3372259"/>
            <a:ext cx="360040" cy="288032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ct val="40000"/>
              </a:spcAft>
              <a:buFont typeface="Wingdings" pitchFamily="2" charset="2"/>
              <a:buNone/>
            </a:pPr>
            <a:r>
              <a:rPr lang="de-DE" sz="1600" b="1">
                <a:latin typeface="Frutiger LT Com 55 Roman" pitchFamily="34" charset="0"/>
              </a:rPr>
              <a:t>2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ABFFC2AC-9FE6-409E-8F69-7A6DD862932F}"/>
              </a:ext>
            </a:extLst>
          </p:cNvPr>
          <p:cNvSpPr/>
          <p:nvPr/>
        </p:nvSpPr>
        <p:spPr bwMode="auto">
          <a:xfrm>
            <a:off x="2544340" y="4668403"/>
            <a:ext cx="360040" cy="288032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ct val="40000"/>
              </a:spcAft>
              <a:buFont typeface="Wingdings" pitchFamily="2" charset="2"/>
              <a:buNone/>
            </a:pPr>
            <a:r>
              <a:rPr lang="de-DE" sz="1600" b="1">
                <a:latin typeface="Frutiger LT Com 55 Roman" pitchFamily="34" charset="0"/>
              </a:rPr>
              <a:t>3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980F8C0D-6365-43B5-BDBF-39D4A38A75C8}"/>
              </a:ext>
            </a:extLst>
          </p:cNvPr>
          <p:cNvSpPr/>
          <p:nvPr/>
        </p:nvSpPr>
        <p:spPr bwMode="auto">
          <a:xfrm>
            <a:off x="2567584" y="3043654"/>
            <a:ext cx="1728192" cy="1515959"/>
          </a:xfrm>
          <a:prstGeom prst="rect">
            <a:avLst/>
          </a:prstGeom>
          <a:solidFill>
            <a:schemeClr val="bg2"/>
          </a:solidFill>
          <a:ln w="12700" cmpd="sng">
            <a:solidFill>
              <a:schemeClr val="bg2"/>
            </a:solidFill>
            <a:prstDash val="dash"/>
          </a:ln>
          <a:effectLst/>
          <a:ex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ct val="40000"/>
              </a:spcAft>
            </a:pPr>
            <a:r>
              <a:rPr lang="de-DE" dirty="0">
                <a:solidFill>
                  <a:srgbClr val="FFFFFF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Response </a:t>
            </a:r>
            <a:r>
              <a:rPr lang="de-DE" dirty="0" err="1">
                <a:solidFill>
                  <a:srgbClr val="FFFFFF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Skepticism</a:t>
            </a:r>
            <a:endParaRPr lang="de-DE" dirty="0">
              <a:solidFill>
                <a:srgbClr val="FFFFFF"/>
              </a:solidFill>
              <a:latin typeface="Red Hat Text" panose="02010303040201060303" pitchFamily="2" charset="0"/>
              <a:ea typeface="Red Hat Text" panose="02010303040201060303" pitchFamily="2" charset="0"/>
              <a:cs typeface="Red Hat Text" panose="02010303040201060303" pitchFamily="2" charset="0"/>
            </a:endParaRP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2307309F-CA7B-4730-A96E-B81CB01E1E66}"/>
              </a:ext>
            </a:extLst>
          </p:cNvPr>
          <p:cNvSpPr/>
          <p:nvPr/>
        </p:nvSpPr>
        <p:spPr bwMode="auto">
          <a:xfrm>
            <a:off x="4848599" y="1430555"/>
            <a:ext cx="6923959" cy="532954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71995" tIns="71995" rIns="71995" bIns="71995" numCol="1" rtlCol="0" anchor="b" anchorCtr="0" compatLnSpc="1">
            <a:prstTxWarp prst="textNoShape">
              <a:avLst/>
            </a:prstTxWarp>
          </a:bodyPr>
          <a:lstStyle/>
          <a:p>
            <a:pPr algn="ctr" defTabSz="914339"/>
            <a:r>
              <a:rPr lang="de-DE" sz="1400" b="1" dirty="0"/>
              <a:t>Beschreibung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272651B1-A6EF-4B32-ACB6-31F8CC915BD5}"/>
              </a:ext>
            </a:extLst>
          </p:cNvPr>
          <p:cNvSpPr/>
          <p:nvPr/>
        </p:nvSpPr>
        <p:spPr bwMode="auto">
          <a:xfrm>
            <a:off x="2567584" y="4676182"/>
            <a:ext cx="1728192" cy="1515959"/>
          </a:xfrm>
          <a:prstGeom prst="rect">
            <a:avLst/>
          </a:prstGeom>
          <a:solidFill>
            <a:schemeClr val="bg2"/>
          </a:solidFill>
          <a:ln w="12700" cmpd="sng">
            <a:solidFill>
              <a:schemeClr val="bg2"/>
            </a:solidFill>
            <a:prstDash val="dash"/>
          </a:ln>
          <a:effectLst/>
          <a:ex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ct val="40000"/>
              </a:spcAft>
            </a:pPr>
            <a:r>
              <a:rPr lang="de-DE" dirty="0" err="1">
                <a:solidFill>
                  <a:srgbClr val="FFFFFF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Process</a:t>
            </a:r>
            <a:r>
              <a:rPr lang="de-DE" dirty="0">
                <a:solidFill>
                  <a:srgbClr val="FFFFFF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 </a:t>
            </a:r>
            <a:r>
              <a:rPr lang="de-DE" dirty="0" err="1">
                <a:solidFill>
                  <a:srgbClr val="FFFFFF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Skepticism</a:t>
            </a:r>
            <a:endParaRPr lang="de-DE" dirty="0">
              <a:solidFill>
                <a:srgbClr val="FFFFFF"/>
              </a:solidFill>
              <a:latin typeface="Red Hat Text" panose="02010303040201060303" pitchFamily="2" charset="0"/>
              <a:ea typeface="Red Hat Text" panose="02010303040201060303" pitchFamily="2" charset="0"/>
              <a:cs typeface="Red Hat Text" panose="02010303040201060303" pitchFamily="2" charset="0"/>
            </a:endParaRP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9B2BC1DC-2D1F-43AE-A096-165CC6E57EFE}"/>
              </a:ext>
            </a:extLst>
          </p:cNvPr>
          <p:cNvSpPr/>
          <p:nvPr/>
        </p:nvSpPr>
        <p:spPr bwMode="auto">
          <a:xfrm>
            <a:off x="2567584" y="1410467"/>
            <a:ext cx="1728192" cy="1515959"/>
          </a:xfrm>
          <a:prstGeom prst="rect">
            <a:avLst/>
          </a:prstGeom>
          <a:noFill/>
          <a:ln w="12700" cmpd="sng">
            <a:solidFill>
              <a:schemeClr val="bg2"/>
            </a:solidFill>
            <a:prstDash val="dash"/>
          </a:ln>
          <a:effectLst/>
          <a:ex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ct val="40000"/>
              </a:spcAft>
              <a:buFont typeface="Wingdings" pitchFamily="2" charset="2"/>
              <a:buNone/>
            </a:pPr>
            <a:r>
              <a:rPr lang="de-DE" dirty="0" err="1">
                <a:solidFill>
                  <a:srgbClr val="FFFFFF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Evidence</a:t>
            </a:r>
            <a:r>
              <a:rPr lang="de-DE" dirty="0">
                <a:solidFill>
                  <a:srgbClr val="FFFFFF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 </a:t>
            </a:r>
            <a:r>
              <a:rPr lang="de-DE" dirty="0" err="1">
                <a:solidFill>
                  <a:srgbClr val="FFFFFF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Skepticism</a:t>
            </a:r>
            <a:endParaRPr lang="de-DE" dirty="0">
              <a:solidFill>
                <a:srgbClr val="FFFFFF"/>
              </a:solidFill>
              <a:latin typeface="Red Hat Text" panose="02010303040201060303" pitchFamily="2" charset="0"/>
              <a:ea typeface="Red Hat Text" panose="02010303040201060303" pitchFamily="2" charset="0"/>
              <a:cs typeface="Red Hat Text" panose="02010303040201060303" pitchFamily="2" charset="0"/>
            </a:endParaRPr>
          </a:p>
        </p:txBody>
      </p: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3D29C188-7631-4002-948B-BD4EECD0AF3D}"/>
              </a:ext>
            </a:extLst>
          </p:cNvPr>
          <p:cNvCxnSpPr>
            <a:stCxn id="14" idx="3"/>
            <a:endCxn id="19" idx="1"/>
          </p:cNvCxnSpPr>
          <p:nvPr/>
        </p:nvCxnSpPr>
        <p:spPr bwMode="auto">
          <a:xfrm>
            <a:off x="2111297" y="3516275"/>
            <a:ext cx="433043" cy="0"/>
          </a:xfrm>
          <a:prstGeom prst="straightConnector1">
            <a:avLst/>
          </a:prstGeom>
          <a:noFill/>
          <a:ln w="12700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7" name="Rechteck 26">
            <a:extLst>
              <a:ext uri="{FF2B5EF4-FFF2-40B4-BE49-F238E27FC236}">
                <a16:creationId xmlns:a16="http://schemas.microsoft.com/office/drawing/2014/main" id="{98F1AA2B-9FFD-4619-B2A3-44C856BD919A}"/>
              </a:ext>
            </a:extLst>
          </p:cNvPr>
          <p:cNvSpPr/>
          <p:nvPr/>
        </p:nvSpPr>
        <p:spPr bwMode="auto">
          <a:xfrm>
            <a:off x="4511801" y="1410466"/>
            <a:ext cx="7140203" cy="1515959"/>
          </a:xfrm>
          <a:prstGeom prst="rect">
            <a:avLst/>
          </a:prstGeom>
          <a:ln>
            <a:noFill/>
          </a:ln>
          <a:extLst/>
        </p:spPr>
        <p:txBody>
          <a:bodyPr wrap="square" lIns="0" tIns="0" rIns="0" bIns="0" anchor="ctr" anchorCtr="0">
            <a:noAutofit/>
          </a:bodyPr>
          <a:lstStyle/>
          <a:p>
            <a:pPr marL="177800" indent="-177800">
              <a:spcAft>
                <a:spcPts val="300"/>
              </a:spcAft>
              <a:buClr>
                <a:schemeClr val="bg2"/>
              </a:buClr>
              <a:buSzPct val="100000"/>
              <a:buFont typeface="Wingdings" charset="2"/>
              <a:buChar char="§"/>
            </a:pPr>
            <a:r>
              <a:rPr lang="de-DE" dirty="0">
                <a:solidFill>
                  <a:srgbClr val="FFFFFF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Trend - „</a:t>
            </a:r>
            <a:r>
              <a:rPr lang="de-DE" dirty="0" err="1">
                <a:solidFill>
                  <a:srgbClr val="FFFFFF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There</a:t>
            </a:r>
            <a:r>
              <a:rPr lang="de-DE" dirty="0">
                <a:solidFill>
                  <a:srgbClr val="FFFFFF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 </a:t>
            </a:r>
            <a:r>
              <a:rPr lang="de-DE" dirty="0" err="1">
                <a:solidFill>
                  <a:srgbClr val="FFFFFF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is</a:t>
            </a:r>
            <a:r>
              <a:rPr lang="de-DE" dirty="0">
                <a:solidFill>
                  <a:srgbClr val="FFFFFF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 </a:t>
            </a:r>
            <a:r>
              <a:rPr lang="de-DE" dirty="0" err="1">
                <a:solidFill>
                  <a:srgbClr val="FFFFFF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no</a:t>
            </a:r>
            <a:r>
              <a:rPr lang="de-DE" dirty="0">
                <a:solidFill>
                  <a:srgbClr val="FFFFFF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 global </a:t>
            </a:r>
            <a:r>
              <a:rPr lang="de-DE" dirty="0" err="1">
                <a:solidFill>
                  <a:srgbClr val="FFFFFF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warming</a:t>
            </a:r>
            <a:r>
              <a:rPr lang="de-DE" dirty="0">
                <a:solidFill>
                  <a:srgbClr val="FFFFFF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!“ </a:t>
            </a:r>
            <a:r>
              <a:rPr lang="de-DE" sz="1200" dirty="0">
                <a:solidFill>
                  <a:srgbClr val="FFFFFF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(Rahmstorf, 2004) </a:t>
            </a:r>
          </a:p>
          <a:p>
            <a:pPr marL="177800" indent="-177800">
              <a:spcAft>
                <a:spcPts val="300"/>
              </a:spcAft>
              <a:buClr>
                <a:schemeClr val="bg2"/>
              </a:buClr>
              <a:buSzPct val="100000"/>
              <a:buFont typeface="Wingdings" charset="2"/>
              <a:buChar char="§"/>
            </a:pPr>
            <a:r>
              <a:rPr lang="de-DE" dirty="0">
                <a:solidFill>
                  <a:srgbClr val="FFFFFF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Attribution – „Global </a:t>
            </a:r>
            <a:r>
              <a:rPr lang="de-DE" dirty="0" err="1">
                <a:solidFill>
                  <a:srgbClr val="FFFFFF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warming</a:t>
            </a:r>
            <a:r>
              <a:rPr lang="de-DE" dirty="0">
                <a:solidFill>
                  <a:srgbClr val="FFFFFF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 </a:t>
            </a:r>
            <a:r>
              <a:rPr lang="de-DE" dirty="0" err="1">
                <a:solidFill>
                  <a:srgbClr val="FFFFFF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is</a:t>
            </a:r>
            <a:r>
              <a:rPr lang="de-DE" dirty="0">
                <a:solidFill>
                  <a:srgbClr val="FFFFFF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 not </a:t>
            </a:r>
            <a:r>
              <a:rPr lang="de-DE" dirty="0" err="1">
                <a:solidFill>
                  <a:srgbClr val="FFFFFF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caused</a:t>
            </a:r>
            <a:r>
              <a:rPr lang="de-DE" dirty="0">
                <a:solidFill>
                  <a:srgbClr val="FFFFFF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 </a:t>
            </a:r>
            <a:r>
              <a:rPr lang="de-DE" dirty="0" err="1">
                <a:solidFill>
                  <a:srgbClr val="FFFFFF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by</a:t>
            </a:r>
            <a:r>
              <a:rPr lang="de-DE" dirty="0">
                <a:solidFill>
                  <a:srgbClr val="FFFFFF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 </a:t>
            </a:r>
            <a:r>
              <a:rPr lang="de-DE" dirty="0" err="1">
                <a:solidFill>
                  <a:srgbClr val="FFFFFF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humans</a:t>
            </a:r>
            <a:r>
              <a:rPr lang="de-DE" dirty="0">
                <a:solidFill>
                  <a:srgbClr val="FFFFFF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!“</a:t>
            </a:r>
            <a:r>
              <a:rPr lang="de-DE" sz="1200" dirty="0">
                <a:solidFill>
                  <a:srgbClr val="FFFFFF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(Rahmstorf, 2004) </a:t>
            </a:r>
            <a:endParaRPr lang="de-DE" dirty="0">
              <a:solidFill>
                <a:srgbClr val="FFFFFF"/>
              </a:solidFill>
              <a:latin typeface="Red Hat Text" panose="02010303040201060303" pitchFamily="2" charset="0"/>
              <a:ea typeface="Red Hat Text" panose="02010303040201060303" pitchFamily="2" charset="0"/>
              <a:cs typeface="Red Hat Text" panose="02010303040201060303" pitchFamily="2" charset="0"/>
            </a:endParaRPr>
          </a:p>
          <a:p>
            <a:pPr marL="177800" indent="-177800">
              <a:spcAft>
                <a:spcPts val="300"/>
              </a:spcAft>
              <a:buClr>
                <a:schemeClr val="bg2"/>
              </a:buClr>
              <a:buSzPct val="100000"/>
              <a:buFont typeface="Wingdings" charset="2"/>
              <a:buChar char="§"/>
            </a:pPr>
            <a:r>
              <a:rPr lang="de-DE" dirty="0">
                <a:solidFill>
                  <a:srgbClr val="FFFFFF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Impact – „</a:t>
            </a:r>
            <a:r>
              <a:rPr lang="de-DE" dirty="0" err="1">
                <a:solidFill>
                  <a:srgbClr val="FFFFFF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Anthropogenic</a:t>
            </a:r>
            <a:r>
              <a:rPr lang="de-DE" dirty="0">
                <a:solidFill>
                  <a:srgbClr val="FFFFFF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 Climate Change </a:t>
            </a:r>
            <a:r>
              <a:rPr lang="de-DE" dirty="0" err="1">
                <a:solidFill>
                  <a:srgbClr val="FFFFFF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is</a:t>
            </a:r>
            <a:r>
              <a:rPr lang="de-DE" dirty="0">
                <a:solidFill>
                  <a:srgbClr val="FFFFFF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 not </a:t>
            </a:r>
            <a:r>
              <a:rPr lang="de-DE" dirty="0" err="1">
                <a:solidFill>
                  <a:srgbClr val="FFFFFF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dangerous</a:t>
            </a:r>
            <a:r>
              <a:rPr lang="de-DE" dirty="0">
                <a:solidFill>
                  <a:srgbClr val="FFFFFF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!“ </a:t>
            </a:r>
            <a:r>
              <a:rPr lang="de-DE" sz="1200" dirty="0">
                <a:solidFill>
                  <a:srgbClr val="FFFFFF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(Rahmstorf, 2004) </a:t>
            </a:r>
            <a:endParaRPr lang="de-DE" dirty="0">
              <a:solidFill>
                <a:srgbClr val="FFFFFF"/>
              </a:solidFill>
              <a:latin typeface="Red Hat Text" panose="02010303040201060303" pitchFamily="2" charset="0"/>
              <a:ea typeface="Red Hat Text" panose="02010303040201060303" pitchFamily="2" charset="0"/>
              <a:cs typeface="Red Hat Text" panose="02010303040201060303" pitchFamily="2" charset="0"/>
            </a:endParaRP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64D1C2DD-33F0-49EF-BB78-6D1FDDB14C96}"/>
              </a:ext>
            </a:extLst>
          </p:cNvPr>
          <p:cNvSpPr/>
          <p:nvPr/>
        </p:nvSpPr>
        <p:spPr bwMode="auto">
          <a:xfrm>
            <a:off x="4511800" y="4661669"/>
            <a:ext cx="7140203" cy="1530472"/>
          </a:xfrm>
          <a:prstGeom prst="rect">
            <a:avLst/>
          </a:prstGeom>
          <a:ln>
            <a:noFill/>
          </a:ln>
          <a:extLst/>
        </p:spPr>
        <p:txBody>
          <a:bodyPr wrap="square" lIns="0" tIns="0" rIns="0" bIns="0" anchor="ctr" anchorCtr="0">
            <a:noAutofit/>
          </a:bodyPr>
          <a:lstStyle/>
          <a:p>
            <a:pPr marL="177800" indent="-177800">
              <a:spcAft>
                <a:spcPts val="300"/>
              </a:spcAft>
              <a:buClr>
                <a:schemeClr val="bg2"/>
              </a:buClr>
              <a:buSzPct val="100000"/>
              <a:buFont typeface="Wingdings" charset="2"/>
              <a:buChar char="§"/>
            </a:pPr>
            <a:r>
              <a:rPr lang="de-DE" dirty="0" err="1">
                <a:solidFill>
                  <a:srgbClr val="FFFFFF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Criticism</a:t>
            </a:r>
            <a:r>
              <a:rPr lang="de-DE" dirty="0">
                <a:solidFill>
                  <a:srgbClr val="FFFFFF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 </a:t>
            </a:r>
            <a:r>
              <a:rPr lang="de-DE" dirty="0" err="1">
                <a:solidFill>
                  <a:srgbClr val="FFFFFF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of</a:t>
            </a:r>
            <a:r>
              <a:rPr lang="de-DE" dirty="0">
                <a:solidFill>
                  <a:srgbClr val="FFFFFF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 </a:t>
            </a:r>
            <a:r>
              <a:rPr lang="de-DE" dirty="0" err="1">
                <a:solidFill>
                  <a:srgbClr val="FFFFFF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the</a:t>
            </a:r>
            <a:r>
              <a:rPr lang="de-DE" dirty="0">
                <a:solidFill>
                  <a:srgbClr val="FFFFFF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 </a:t>
            </a:r>
            <a:r>
              <a:rPr lang="de-DE" dirty="0" err="1">
                <a:solidFill>
                  <a:srgbClr val="FFFFFF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scientific</a:t>
            </a:r>
            <a:r>
              <a:rPr lang="de-DE" dirty="0">
                <a:solidFill>
                  <a:srgbClr val="FFFFFF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 </a:t>
            </a:r>
            <a:r>
              <a:rPr lang="de-DE" dirty="0" err="1">
                <a:solidFill>
                  <a:srgbClr val="FFFFFF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knowledge</a:t>
            </a:r>
            <a:r>
              <a:rPr lang="de-DE" dirty="0">
                <a:solidFill>
                  <a:srgbClr val="FFFFFF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 </a:t>
            </a:r>
            <a:r>
              <a:rPr lang="de-DE" dirty="0" err="1">
                <a:solidFill>
                  <a:srgbClr val="FFFFFF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production</a:t>
            </a:r>
            <a:r>
              <a:rPr lang="de-DE" dirty="0">
                <a:solidFill>
                  <a:srgbClr val="FFFFFF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 </a:t>
            </a:r>
            <a:r>
              <a:rPr lang="de-DE" dirty="0" err="1">
                <a:solidFill>
                  <a:srgbClr val="FFFFFF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process</a:t>
            </a:r>
            <a:r>
              <a:rPr lang="de-DE" dirty="0">
                <a:solidFill>
                  <a:srgbClr val="FFFFFF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 </a:t>
            </a:r>
            <a:r>
              <a:rPr lang="de-DE" sz="1200" dirty="0">
                <a:solidFill>
                  <a:srgbClr val="FFFFFF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(Van Rensburg, 2015)</a:t>
            </a:r>
            <a:r>
              <a:rPr lang="de-DE" dirty="0">
                <a:solidFill>
                  <a:srgbClr val="FFFFFF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  </a:t>
            </a:r>
          </a:p>
          <a:p>
            <a:pPr marL="177800" indent="-177800">
              <a:spcAft>
                <a:spcPts val="300"/>
              </a:spcAft>
              <a:buClr>
                <a:schemeClr val="bg2"/>
              </a:buClr>
              <a:buSzPct val="100000"/>
              <a:buFont typeface="Wingdings" charset="2"/>
              <a:buChar char="§"/>
            </a:pPr>
            <a:r>
              <a:rPr lang="de-DE" dirty="0" err="1">
                <a:solidFill>
                  <a:srgbClr val="FFFFFF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Criticism</a:t>
            </a:r>
            <a:r>
              <a:rPr lang="de-DE" dirty="0">
                <a:solidFill>
                  <a:srgbClr val="FFFFFF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 </a:t>
            </a:r>
            <a:r>
              <a:rPr lang="de-DE" dirty="0" err="1">
                <a:solidFill>
                  <a:srgbClr val="FFFFFF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of</a:t>
            </a:r>
            <a:r>
              <a:rPr lang="de-DE" dirty="0">
                <a:solidFill>
                  <a:srgbClr val="FFFFFF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 </a:t>
            </a:r>
            <a:r>
              <a:rPr lang="de-DE" dirty="0" err="1">
                <a:solidFill>
                  <a:srgbClr val="FFFFFF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the</a:t>
            </a:r>
            <a:r>
              <a:rPr lang="de-DE" dirty="0">
                <a:solidFill>
                  <a:srgbClr val="FFFFFF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 </a:t>
            </a:r>
            <a:r>
              <a:rPr lang="de-DE" dirty="0" err="1">
                <a:solidFill>
                  <a:srgbClr val="FFFFFF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political</a:t>
            </a:r>
            <a:r>
              <a:rPr lang="de-DE" dirty="0">
                <a:solidFill>
                  <a:srgbClr val="FFFFFF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 </a:t>
            </a:r>
            <a:r>
              <a:rPr lang="de-DE" dirty="0" err="1">
                <a:solidFill>
                  <a:srgbClr val="FFFFFF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decision-making</a:t>
            </a:r>
            <a:r>
              <a:rPr lang="de-DE" dirty="0">
                <a:solidFill>
                  <a:srgbClr val="FFFFFF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 </a:t>
            </a:r>
            <a:r>
              <a:rPr lang="de-DE" dirty="0" err="1">
                <a:solidFill>
                  <a:srgbClr val="FFFFFF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process</a:t>
            </a:r>
            <a:r>
              <a:rPr lang="de-DE" dirty="0">
                <a:solidFill>
                  <a:srgbClr val="FFFFFF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 </a:t>
            </a:r>
            <a:r>
              <a:rPr lang="de-DE" sz="1200" dirty="0">
                <a:solidFill>
                  <a:srgbClr val="FFFFFF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(Van Rensburg, 2015)</a:t>
            </a:r>
            <a:endParaRPr lang="de-DE" dirty="0">
              <a:solidFill>
                <a:srgbClr val="FFFFFF"/>
              </a:solidFill>
              <a:latin typeface="Red Hat Text" panose="02010303040201060303" pitchFamily="2" charset="0"/>
              <a:ea typeface="Red Hat Text" panose="02010303040201060303" pitchFamily="2" charset="0"/>
              <a:cs typeface="Red Hat Text" panose="02010303040201060303" pitchFamily="2" charset="0"/>
            </a:endParaRP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A32CFEF3-1CB7-4F0A-92A6-4B5F32560263}"/>
              </a:ext>
            </a:extLst>
          </p:cNvPr>
          <p:cNvSpPr/>
          <p:nvPr/>
        </p:nvSpPr>
        <p:spPr bwMode="auto">
          <a:xfrm>
            <a:off x="4511801" y="3043653"/>
            <a:ext cx="7140203" cy="1515960"/>
          </a:xfrm>
          <a:prstGeom prst="rect">
            <a:avLst/>
          </a:prstGeom>
          <a:ln>
            <a:noFill/>
          </a:ln>
          <a:extLst/>
        </p:spPr>
        <p:txBody>
          <a:bodyPr wrap="square" lIns="0" tIns="0" rIns="0" bIns="0" anchor="ctr" anchorCtr="0">
            <a:noAutofit/>
          </a:bodyPr>
          <a:lstStyle/>
          <a:p>
            <a:pPr marL="177800" indent="-177800">
              <a:spcAft>
                <a:spcPts val="300"/>
              </a:spcAft>
              <a:buClr>
                <a:schemeClr val="bg2"/>
              </a:buClr>
              <a:buSzPct val="100000"/>
              <a:buFont typeface="Wingdings" charset="2"/>
              <a:buChar char="§"/>
            </a:pPr>
            <a:r>
              <a:rPr lang="en-US" dirty="0">
                <a:solidFill>
                  <a:srgbClr val="FFFFFF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Doubts about the efficacy of action on climate change </a:t>
            </a:r>
            <a:r>
              <a:rPr lang="en-US" sz="1200" dirty="0">
                <a:solidFill>
                  <a:srgbClr val="FFFFFF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(</a:t>
            </a:r>
            <a:r>
              <a:rPr lang="en-US" sz="1200" dirty="0" err="1">
                <a:solidFill>
                  <a:srgbClr val="FFFFFF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Capstick</a:t>
            </a:r>
            <a:r>
              <a:rPr lang="en-US" sz="1200" dirty="0">
                <a:solidFill>
                  <a:srgbClr val="FFFFFF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 &amp; Pigeon, 2014)</a:t>
            </a:r>
            <a:endParaRPr lang="de-DE" sz="1200" dirty="0">
              <a:solidFill>
                <a:srgbClr val="FFFFFF"/>
              </a:solidFill>
              <a:latin typeface="Red Hat Text" panose="02010303040201060303" pitchFamily="2" charset="0"/>
              <a:ea typeface="Red Hat Text" panose="02010303040201060303" pitchFamily="2" charset="0"/>
              <a:cs typeface="Red Hat Text" panose="02010303040201060303" pitchFamily="2" charset="0"/>
            </a:endParaRPr>
          </a:p>
          <a:p>
            <a:pPr marL="177800" indent="-177800">
              <a:spcAft>
                <a:spcPts val="300"/>
              </a:spcAft>
              <a:buClr>
                <a:schemeClr val="bg2"/>
              </a:buClr>
              <a:buSzPct val="100000"/>
              <a:buFont typeface="Wingdings" charset="2"/>
              <a:buChar char="§"/>
            </a:pPr>
            <a:r>
              <a:rPr lang="de-DE" dirty="0" err="1">
                <a:solidFill>
                  <a:srgbClr val="FFFFFF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Criticism</a:t>
            </a:r>
            <a:r>
              <a:rPr lang="de-DE" dirty="0">
                <a:solidFill>
                  <a:srgbClr val="FFFFFF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 </a:t>
            </a:r>
            <a:r>
              <a:rPr lang="de-DE" dirty="0" err="1">
                <a:solidFill>
                  <a:srgbClr val="FFFFFF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of</a:t>
            </a:r>
            <a:r>
              <a:rPr lang="de-DE" dirty="0">
                <a:solidFill>
                  <a:srgbClr val="FFFFFF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 </a:t>
            </a:r>
            <a:r>
              <a:rPr lang="de-DE" dirty="0" err="1">
                <a:solidFill>
                  <a:srgbClr val="FFFFFF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mitigation</a:t>
            </a:r>
            <a:r>
              <a:rPr lang="de-DE" dirty="0">
                <a:solidFill>
                  <a:srgbClr val="FFFFFF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 </a:t>
            </a:r>
            <a:r>
              <a:rPr lang="de-DE" dirty="0" err="1">
                <a:solidFill>
                  <a:srgbClr val="FFFFFF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policies</a:t>
            </a:r>
            <a:r>
              <a:rPr lang="de-DE" dirty="0">
                <a:solidFill>
                  <a:srgbClr val="FFFFFF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, e.g., </a:t>
            </a:r>
            <a:r>
              <a:rPr lang="de-DE" dirty="0" err="1">
                <a:solidFill>
                  <a:srgbClr val="FFFFFF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taxation</a:t>
            </a:r>
            <a:r>
              <a:rPr lang="de-DE" dirty="0">
                <a:solidFill>
                  <a:srgbClr val="FFFFFF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 </a:t>
            </a:r>
            <a:r>
              <a:rPr lang="de-DE" sz="1200" dirty="0">
                <a:solidFill>
                  <a:srgbClr val="FFFFFF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(Van Rensburg, 2015)</a:t>
            </a:r>
          </a:p>
        </p:txBody>
      </p:sp>
      <p:sp>
        <p:nvSpPr>
          <p:cNvPr id="30" name="Fußzeilenplatzhalter 23">
            <a:extLst>
              <a:ext uri="{FF2B5EF4-FFF2-40B4-BE49-F238E27FC236}">
                <a16:creationId xmlns:a16="http://schemas.microsoft.com/office/drawing/2014/main" id="{3AD6ACC0-83C2-49A2-9F65-CA33528B603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72000" y="6480000"/>
            <a:ext cx="8964000" cy="216000"/>
          </a:xfrm>
        </p:spPr>
        <p:txBody>
          <a:bodyPr/>
          <a:lstStyle/>
          <a:p>
            <a:r>
              <a:rPr lang="de-DE" dirty="0">
                <a:solidFill>
                  <a:srgbClr val="FFFFFF"/>
                </a:solidFill>
              </a:rPr>
              <a:t>Bast, </a:t>
            </a:r>
            <a:r>
              <a:rPr lang="de-DE" dirty="0" err="1">
                <a:solidFill>
                  <a:srgbClr val="FFFFFF"/>
                </a:solidFill>
              </a:rPr>
              <a:t>Zagovora</a:t>
            </a:r>
            <a:r>
              <a:rPr lang="de-DE" dirty="0">
                <a:solidFill>
                  <a:srgbClr val="FFFFFF"/>
                </a:solidFill>
              </a:rPr>
              <a:t> &amp; Barros Everett: Climate </a:t>
            </a:r>
            <a:r>
              <a:rPr lang="de-DE" dirty="0" err="1">
                <a:solidFill>
                  <a:srgbClr val="FFFFFF"/>
                </a:solidFill>
              </a:rPr>
              <a:t>Skepticism</a:t>
            </a:r>
            <a:r>
              <a:rPr lang="de-DE" dirty="0">
                <a:solidFill>
                  <a:srgbClr val="FFFFFF"/>
                </a:solidFill>
              </a:rPr>
              <a:t> in Germany </a:t>
            </a:r>
          </a:p>
        </p:txBody>
      </p:sp>
      <p:sp>
        <p:nvSpPr>
          <p:cNvPr id="24" name="Titel 1">
            <a:extLst>
              <a:ext uri="{FF2B5EF4-FFF2-40B4-BE49-F238E27FC236}">
                <a16:creationId xmlns:a16="http://schemas.microsoft.com/office/drawing/2014/main" id="{A1A21E78-C8FB-4274-99BE-D4797F08E3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999" y="540000"/>
            <a:ext cx="11291596" cy="362279"/>
          </a:xfrm>
        </p:spPr>
        <p:txBody>
          <a:bodyPr vert="horz"/>
          <a:lstStyle/>
          <a:p>
            <a:r>
              <a:rPr lang="en-US" dirty="0">
                <a:solidFill>
                  <a:schemeClr val="bg2"/>
                </a:solidFill>
                <a:latin typeface="Red Hat Text Medium" panose="02010303040201060303" pitchFamily="2" charset="0"/>
                <a:ea typeface="Red Hat Text Medium" panose="02010303040201060303" pitchFamily="2" charset="0"/>
                <a:cs typeface="Red Hat Text Medium" panose="02010303040201060303" pitchFamily="2" charset="0"/>
              </a:rPr>
              <a:t>CCS Comes in Different Forms </a:t>
            </a:r>
            <a:r>
              <a:rPr lang="en-US" sz="1800" dirty="0">
                <a:solidFill>
                  <a:schemeClr val="bg2"/>
                </a:solidFill>
                <a:latin typeface="Red Hat Text Medium" panose="02010303040201060303" pitchFamily="2" charset="0"/>
                <a:ea typeface="Red Hat Text Medium" panose="02010303040201060303" pitchFamily="2" charset="0"/>
                <a:cs typeface="Red Hat Text Medium" panose="02010303040201060303" pitchFamily="2" charset="0"/>
              </a:rPr>
              <a:t>(</a:t>
            </a:r>
            <a:r>
              <a:rPr lang="en-US" sz="1800" dirty="0" err="1">
                <a:solidFill>
                  <a:schemeClr val="bg2"/>
                </a:solidFill>
                <a:latin typeface="Red Hat Text Medium" panose="02010303040201060303" pitchFamily="2" charset="0"/>
                <a:ea typeface="Red Hat Text Medium" panose="02010303040201060303" pitchFamily="2" charset="0"/>
                <a:cs typeface="Red Hat Text Medium" panose="02010303040201060303" pitchFamily="2" charset="0"/>
              </a:rPr>
              <a:t>Forchtner</a:t>
            </a:r>
            <a:r>
              <a:rPr lang="en-US" sz="1800" dirty="0">
                <a:solidFill>
                  <a:schemeClr val="bg2"/>
                </a:solidFill>
                <a:latin typeface="Red Hat Text Medium" panose="02010303040201060303" pitchFamily="2" charset="0"/>
                <a:ea typeface="Red Hat Text Medium" panose="02010303040201060303" pitchFamily="2" charset="0"/>
                <a:cs typeface="Red Hat Text Medium" panose="02010303040201060303" pitchFamily="2" charset="0"/>
              </a:rPr>
              <a:t> &amp; </a:t>
            </a:r>
            <a:r>
              <a:rPr lang="en-US" sz="1800" dirty="0" err="1">
                <a:solidFill>
                  <a:schemeClr val="bg2"/>
                </a:solidFill>
                <a:latin typeface="Red Hat Text Medium" panose="02010303040201060303" pitchFamily="2" charset="0"/>
                <a:ea typeface="Red Hat Text Medium" panose="02010303040201060303" pitchFamily="2" charset="0"/>
                <a:cs typeface="Red Hat Text Medium" panose="02010303040201060303" pitchFamily="2" charset="0"/>
              </a:rPr>
              <a:t>Lubarda</a:t>
            </a:r>
            <a:r>
              <a:rPr lang="en-US" sz="1800" dirty="0">
                <a:solidFill>
                  <a:schemeClr val="bg2"/>
                </a:solidFill>
                <a:latin typeface="Red Hat Text Medium" panose="02010303040201060303" pitchFamily="2" charset="0"/>
                <a:ea typeface="Red Hat Text Medium" panose="02010303040201060303" pitchFamily="2" charset="0"/>
                <a:cs typeface="Red Hat Text Medium" panose="02010303040201060303" pitchFamily="2" charset="0"/>
              </a:rPr>
              <a:t>, 2023)</a:t>
            </a:r>
            <a:endParaRPr lang="de-DE" dirty="0">
              <a:solidFill>
                <a:schemeClr val="bg2"/>
              </a:solidFill>
              <a:latin typeface="Red Hat Text Medium" panose="02010303040201060303" pitchFamily="2" charset="0"/>
              <a:ea typeface="Red Hat Text Medium" panose="02010303040201060303" pitchFamily="2" charset="0"/>
              <a:cs typeface="Red Hat Text Medium" panose="020103030402010603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1507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>
            <a:extLst>
              <a:ext uri="{FF2B5EF4-FFF2-40B4-BE49-F238E27FC236}">
                <a16:creationId xmlns:a16="http://schemas.microsoft.com/office/drawing/2014/main" id="{D2CDB986-B796-4062-9371-66970A8817AA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406" name="think-cell Folie" r:id="rId5" imgW="429" imgH="429" progId="TCLayout.ActiveDocument.1">
                  <p:embed/>
                </p:oleObj>
              </mc:Choice>
              <mc:Fallback>
                <p:oleObj name="think-cell Folie" r:id="rId5" imgW="429" imgH="429" progId="TCLayout.ActiveDocument.1">
                  <p:embed/>
                  <p:pic>
                    <p:nvPicPr>
                      <p:cNvPr id="3" name="Objekt 2" hidden="1">
                        <a:extLst>
                          <a:ext uri="{FF2B5EF4-FFF2-40B4-BE49-F238E27FC236}">
                            <a16:creationId xmlns:a16="http://schemas.microsoft.com/office/drawing/2014/main" id="{D2CDB986-B796-4062-9371-66970A8817A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itel 1">
            <a:extLst>
              <a:ext uri="{FF2B5EF4-FFF2-40B4-BE49-F238E27FC236}">
                <a16:creationId xmlns:a16="http://schemas.microsoft.com/office/drawing/2014/main" id="{BA19A945-33E5-4D5D-8BA3-D98CD4435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999" y="540000"/>
            <a:ext cx="11291596" cy="722377"/>
          </a:xfrm>
        </p:spPr>
        <p:txBody>
          <a:bodyPr vert="horz"/>
          <a:lstStyle/>
          <a:p>
            <a:r>
              <a:rPr lang="en-US" dirty="0">
                <a:solidFill>
                  <a:schemeClr val="bg2"/>
                </a:solidFill>
                <a:latin typeface="Red Hat Text Medium" panose="02010303040201060303" pitchFamily="2" charset="0"/>
                <a:ea typeface="Red Hat Text Medium" panose="02010303040201060303" pitchFamily="2" charset="0"/>
                <a:cs typeface="Red Hat Text Medium" panose="02010303040201060303" pitchFamily="2" charset="0"/>
              </a:rPr>
              <a:t>Climate Change Skeptic (CCS) Communication of Far-Right Populist Parties is Underresearched</a:t>
            </a:r>
          </a:p>
        </p:txBody>
      </p:sp>
      <p:sp>
        <p:nvSpPr>
          <p:cNvPr id="16" name="Foliennummernplatzhalter 31">
            <a:extLst>
              <a:ext uri="{FF2B5EF4-FFF2-40B4-BE49-F238E27FC236}">
                <a16:creationId xmlns:a16="http://schemas.microsoft.com/office/drawing/2014/main" id="{79C843AE-B698-3D3F-FADB-2FDABEE21D3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lIns="0" tIns="0" rIns="0" bIns="0"/>
          <a:lstStyle/>
          <a:p>
            <a:pPr marL="0" marR="0" lvl="0" indent="0" algn="l" defTabSz="914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F25E18-4377-4EF8-9F68-54F1A4CDCAA3}" type="slidenum">
              <a:rPr kumimoji="0" lang="de-DE" sz="8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pPr marL="0" marR="0" lvl="0" indent="0" algn="l" defTabSz="9143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de-DE" sz="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ed Hat Text" panose="02010303040201060303" pitchFamily="2" charset="0"/>
              <a:ea typeface="Red Hat Text" panose="02010303040201060303" pitchFamily="2" charset="0"/>
              <a:cs typeface="Red Hat Text" panose="02010303040201060303" pitchFamily="2" charset="0"/>
            </a:endParaRPr>
          </a:p>
        </p:txBody>
      </p:sp>
      <p:cxnSp>
        <p:nvCxnSpPr>
          <p:cNvPr id="5" name="Gerader Verbinder 3">
            <a:extLst>
              <a:ext uri="{FF2B5EF4-FFF2-40B4-BE49-F238E27FC236}">
                <a16:creationId xmlns:a16="http://schemas.microsoft.com/office/drawing/2014/main" id="{2C4CC7B1-2BAC-CF59-5871-10D31B9FFF32}"/>
              </a:ext>
            </a:extLst>
          </p:cNvPr>
          <p:cNvCxnSpPr>
            <a:cxnSpLocks/>
          </p:cNvCxnSpPr>
          <p:nvPr/>
        </p:nvCxnSpPr>
        <p:spPr>
          <a:xfrm>
            <a:off x="540000" y="1438261"/>
            <a:ext cx="357486" cy="0"/>
          </a:xfrm>
          <a:prstGeom prst="line">
            <a:avLst/>
          </a:prstGeom>
          <a:ln>
            <a:solidFill>
              <a:schemeClr val="bg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Freihandform: Form 40">
            <a:extLst>
              <a:ext uri="{FF2B5EF4-FFF2-40B4-BE49-F238E27FC236}">
                <a16:creationId xmlns:a16="http://schemas.microsoft.com/office/drawing/2014/main" id="{A0DA1AFD-2074-42FE-802C-6600D76E2694}"/>
              </a:ext>
            </a:extLst>
          </p:cNvPr>
          <p:cNvSpPr/>
          <p:nvPr/>
        </p:nvSpPr>
        <p:spPr>
          <a:xfrm>
            <a:off x="2264808" y="1509037"/>
            <a:ext cx="3640917" cy="2304086"/>
          </a:xfrm>
          <a:custGeom>
            <a:avLst/>
            <a:gdLst>
              <a:gd name="connsiteX0" fmla="*/ 0 w 2554514"/>
              <a:gd name="connsiteY0" fmla="*/ 0 h 2046514"/>
              <a:gd name="connsiteX1" fmla="*/ 2554514 w 2554514"/>
              <a:gd name="connsiteY1" fmla="*/ 0 h 2046514"/>
              <a:gd name="connsiteX2" fmla="*/ 2554514 w 2554514"/>
              <a:gd name="connsiteY2" fmla="*/ 659706 h 2046514"/>
              <a:gd name="connsiteX3" fmla="*/ 2485573 w 2554514"/>
              <a:gd name="connsiteY3" fmla="*/ 653142 h 2046514"/>
              <a:gd name="connsiteX4" fmla="*/ 2093687 w 2554514"/>
              <a:gd name="connsiteY4" fmla="*/ 1023257 h 2046514"/>
              <a:gd name="connsiteX5" fmla="*/ 2485573 w 2554514"/>
              <a:gd name="connsiteY5" fmla="*/ 1393372 h 2046514"/>
              <a:gd name="connsiteX6" fmla="*/ 2554514 w 2554514"/>
              <a:gd name="connsiteY6" fmla="*/ 1386809 h 2046514"/>
              <a:gd name="connsiteX7" fmla="*/ 2554514 w 2554514"/>
              <a:gd name="connsiteY7" fmla="*/ 2046514 h 2046514"/>
              <a:gd name="connsiteX8" fmla="*/ 2527299 w 2554514"/>
              <a:gd name="connsiteY8" fmla="*/ 2046514 h 2046514"/>
              <a:gd name="connsiteX9" fmla="*/ 2527299 w 2554514"/>
              <a:gd name="connsiteY9" fmla="*/ 1980732 h 2046514"/>
              <a:gd name="connsiteX10" fmla="*/ 1631521 w 2554514"/>
              <a:gd name="connsiteY10" fmla="*/ 1980732 h 2046514"/>
              <a:gd name="connsiteX11" fmla="*/ 1611599 w 2554514"/>
              <a:gd name="connsiteY11" fmla="*/ 1900187 h 2046514"/>
              <a:gd name="connsiteX12" fmla="*/ 1277257 w 2554514"/>
              <a:gd name="connsiteY12" fmla="*/ 1622058 h 2046514"/>
              <a:gd name="connsiteX13" fmla="*/ 942915 w 2554514"/>
              <a:gd name="connsiteY13" fmla="*/ 1900187 h 2046514"/>
              <a:gd name="connsiteX14" fmla="*/ 922993 w 2554514"/>
              <a:gd name="connsiteY14" fmla="*/ 1980732 h 2046514"/>
              <a:gd name="connsiteX15" fmla="*/ 0 w 2554514"/>
              <a:gd name="connsiteY15" fmla="*/ 1980732 h 2046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554514" h="2046514">
                <a:moveTo>
                  <a:pt x="0" y="0"/>
                </a:moveTo>
                <a:lnTo>
                  <a:pt x="2554514" y="0"/>
                </a:lnTo>
                <a:lnTo>
                  <a:pt x="2554514" y="659706"/>
                </a:lnTo>
                <a:lnTo>
                  <a:pt x="2485573" y="653142"/>
                </a:lnTo>
                <a:cubicBezTo>
                  <a:pt x="2269140" y="653142"/>
                  <a:pt x="2093687" y="818848"/>
                  <a:pt x="2093687" y="1023257"/>
                </a:cubicBezTo>
                <a:cubicBezTo>
                  <a:pt x="2093687" y="1227666"/>
                  <a:pt x="2269140" y="1393372"/>
                  <a:pt x="2485573" y="1393372"/>
                </a:cubicBezTo>
                <a:lnTo>
                  <a:pt x="2554514" y="1386809"/>
                </a:lnTo>
                <a:lnTo>
                  <a:pt x="2554514" y="2046514"/>
                </a:lnTo>
                <a:lnTo>
                  <a:pt x="2527299" y="2046514"/>
                </a:lnTo>
                <a:lnTo>
                  <a:pt x="2527299" y="1980732"/>
                </a:lnTo>
                <a:lnTo>
                  <a:pt x="1631521" y="1980732"/>
                </a:lnTo>
                <a:lnTo>
                  <a:pt x="1611599" y="1900187"/>
                </a:lnTo>
                <a:cubicBezTo>
                  <a:pt x="1556514" y="1736742"/>
                  <a:pt x="1427557" y="1622058"/>
                  <a:pt x="1277257" y="1622058"/>
                </a:cubicBezTo>
                <a:cubicBezTo>
                  <a:pt x="1126957" y="1622058"/>
                  <a:pt x="998000" y="1736742"/>
                  <a:pt x="942915" y="1900187"/>
                </a:cubicBezTo>
                <a:lnTo>
                  <a:pt x="922993" y="1980732"/>
                </a:lnTo>
                <a:lnTo>
                  <a:pt x="0" y="198073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914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1200" cap="none" spc="0" normalizeH="0" baseline="0" noProof="0" dirty="0">
              <a:ln>
                <a:noFill/>
              </a:ln>
              <a:solidFill>
                <a:srgbClr val="507189"/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</p:txBody>
      </p:sp>
      <p:sp>
        <p:nvSpPr>
          <p:cNvPr id="38" name="Freihandform: Form 37">
            <a:extLst>
              <a:ext uri="{FF2B5EF4-FFF2-40B4-BE49-F238E27FC236}">
                <a16:creationId xmlns:a16="http://schemas.microsoft.com/office/drawing/2014/main" id="{E573A13F-DB89-4BAA-94B2-59D19C726DF4}"/>
              </a:ext>
            </a:extLst>
          </p:cNvPr>
          <p:cNvSpPr/>
          <p:nvPr/>
        </p:nvSpPr>
        <p:spPr>
          <a:xfrm>
            <a:off x="5905725" y="3848025"/>
            <a:ext cx="4328761" cy="2667632"/>
          </a:xfrm>
          <a:custGeom>
            <a:avLst/>
            <a:gdLst>
              <a:gd name="connsiteX0" fmla="*/ 1759857 w 3037114"/>
              <a:gd name="connsiteY0" fmla="*/ 0 h 2369420"/>
              <a:gd name="connsiteX1" fmla="*/ 2143782 w 3037114"/>
              <a:gd name="connsiteY1" fmla="*/ 295524 h 2369420"/>
              <a:gd name="connsiteX2" fmla="*/ 2146704 w 3037114"/>
              <a:gd name="connsiteY2" fmla="*/ 322906 h 2369420"/>
              <a:gd name="connsiteX3" fmla="*/ 3037114 w 3037114"/>
              <a:gd name="connsiteY3" fmla="*/ 322906 h 2369420"/>
              <a:gd name="connsiteX4" fmla="*/ 3037114 w 3037114"/>
              <a:gd name="connsiteY4" fmla="*/ 2369420 h 2369420"/>
              <a:gd name="connsiteX5" fmla="*/ 482600 w 3037114"/>
              <a:gd name="connsiteY5" fmla="*/ 2369420 h 2369420"/>
              <a:gd name="connsiteX6" fmla="*/ 482600 w 3037114"/>
              <a:gd name="connsiteY6" fmla="*/ 1849944 h 2369420"/>
              <a:gd name="connsiteX7" fmla="*/ 0 w 3037114"/>
              <a:gd name="connsiteY7" fmla="*/ 1429029 h 2369420"/>
              <a:gd name="connsiteX8" fmla="*/ 482600 w 3037114"/>
              <a:gd name="connsiteY8" fmla="*/ 1008114 h 2369420"/>
              <a:gd name="connsiteX9" fmla="*/ 482600 w 3037114"/>
              <a:gd name="connsiteY9" fmla="*/ 322906 h 2369420"/>
              <a:gd name="connsiteX10" fmla="*/ 1373010 w 3037114"/>
              <a:gd name="connsiteY10" fmla="*/ 322906 h 2369420"/>
              <a:gd name="connsiteX11" fmla="*/ 1375933 w 3037114"/>
              <a:gd name="connsiteY11" fmla="*/ 295524 h 2369420"/>
              <a:gd name="connsiteX12" fmla="*/ 1759857 w 3037114"/>
              <a:gd name="connsiteY12" fmla="*/ 0 h 2369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037114" h="2369420">
                <a:moveTo>
                  <a:pt x="1759857" y="0"/>
                </a:moveTo>
                <a:cubicBezTo>
                  <a:pt x="1949236" y="0"/>
                  <a:pt x="2107240" y="126869"/>
                  <a:pt x="2143782" y="295524"/>
                </a:cubicBezTo>
                <a:lnTo>
                  <a:pt x="2146704" y="322906"/>
                </a:lnTo>
                <a:lnTo>
                  <a:pt x="3037114" y="322906"/>
                </a:lnTo>
                <a:lnTo>
                  <a:pt x="3037114" y="2369420"/>
                </a:lnTo>
                <a:lnTo>
                  <a:pt x="482600" y="2369420"/>
                </a:lnTo>
                <a:lnTo>
                  <a:pt x="482600" y="1849944"/>
                </a:lnTo>
                <a:cubicBezTo>
                  <a:pt x="216067" y="1849944"/>
                  <a:pt x="0" y="1661494"/>
                  <a:pt x="0" y="1429029"/>
                </a:cubicBezTo>
                <a:cubicBezTo>
                  <a:pt x="0" y="1196564"/>
                  <a:pt x="216067" y="1008114"/>
                  <a:pt x="482600" y="1008114"/>
                </a:cubicBezTo>
                <a:lnTo>
                  <a:pt x="482600" y="322906"/>
                </a:lnTo>
                <a:lnTo>
                  <a:pt x="1373010" y="322906"/>
                </a:lnTo>
                <a:lnTo>
                  <a:pt x="1375933" y="295524"/>
                </a:lnTo>
                <a:cubicBezTo>
                  <a:pt x="1412475" y="126869"/>
                  <a:pt x="1570478" y="0"/>
                  <a:pt x="1759857" y="0"/>
                </a:cubicBezTo>
                <a:close/>
              </a:path>
            </a:pathLst>
          </a:custGeom>
          <a:noFill/>
          <a:ln w="381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914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1200" cap="none" spc="0" normalizeH="0" baseline="0" noProof="0" dirty="0">
              <a:ln>
                <a:noFill/>
              </a:ln>
              <a:solidFill>
                <a:srgbClr val="507189"/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</p:txBody>
      </p:sp>
      <p:sp>
        <p:nvSpPr>
          <p:cNvPr id="40" name="Freihandform: Form 39">
            <a:extLst>
              <a:ext uri="{FF2B5EF4-FFF2-40B4-BE49-F238E27FC236}">
                <a16:creationId xmlns:a16="http://schemas.microsoft.com/office/drawing/2014/main" id="{C7BCD6EC-A216-4665-A9C3-8EE9730C9533}"/>
              </a:ext>
            </a:extLst>
          </p:cNvPr>
          <p:cNvSpPr/>
          <p:nvPr/>
        </p:nvSpPr>
        <p:spPr>
          <a:xfrm>
            <a:off x="2234185" y="3792611"/>
            <a:ext cx="3602128" cy="2707902"/>
          </a:xfrm>
          <a:custGeom>
            <a:avLst/>
            <a:gdLst>
              <a:gd name="connsiteX0" fmla="*/ 1277257 w 2527299"/>
              <a:gd name="connsiteY0" fmla="*/ 0 h 2405188"/>
              <a:gd name="connsiteX1" fmla="*/ 1611599 w 2527299"/>
              <a:gd name="connsiteY1" fmla="*/ 278129 h 2405188"/>
              <a:gd name="connsiteX2" fmla="*/ 1631521 w 2527299"/>
              <a:gd name="connsiteY2" fmla="*/ 358674 h 2405188"/>
              <a:gd name="connsiteX3" fmla="*/ 2527299 w 2527299"/>
              <a:gd name="connsiteY3" fmla="*/ 358674 h 2405188"/>
              <a:gd name="connsiteX4" fmla="*/ 2527299 w 2527299"/>
              <a:gd name="connsiteY4" fmla="*/ 1043882 h 2405188"/>
              <a:gd name="connsiteX5" fmla="*/ 2044699 w 2527299"/>
              <a:gd name="connsiteY5" fmla="*/ 1464797 h 2405188"/>
              <a:gd name="connsiteX6" fmla="*/ 2527299 w 2527299"/>
              <a:gd name="connsiteY6" fmla="*/ 1885712 h 2405188"/>
              <a:gd name="connsiteX7" fmla="*/ 2527299 w 2527299"/>
              <a:gd name="connsiteY7" fmla="*/ 2405188 h 2405188"/>
              <a:gd name="connsiteX8" fmla="*/ 0 w 2527299"/>
              <a:gd name="connsiteY8" fmla="*/ 2405188 h 2405188"/>
              <a:gd name="connsiteX9" fmla="*/ 0 w 2527299"/>
              <a:gd name="connsiteY9" fmla="*/ 358674 h 2405188"/>
              <a:gd name="connsiteX10" fmla="*/ 922993 w 2527299"/>
              <a:gd name="connsiteY10" fmla="*/ 358674 h 2405188"/>
              <a:gd name="connsiteX11" fmla="*/ 942915 w 2527299"/>
              <a:gd name="connsiteY11" fmla="*/ 278129 h 2405188"/>
              <a:gd name="connsiteX12" fmla="*/ 1277257 w 2527299"/>
              <a:gd name="connsiteY12" fmla="*/ 0 h 2405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527299" h="2405188">
                <a:moveTo>
                  <a:pt x="1277257" y="0"/>
                </a:moveTo>
                <a:cubicBezTo>
                  <a:pt x="1427557" y="0"/>
                  <a:pt x="1556514" y="114684"/>
                  <a:pt x="1611599" y="278129"/>
                </a:cubicBezTo>
                <a:lnTo>
                  <a:pt x="1631521" y="358674"/>
                </a:lnTo>
                <a:lnTo>
                  <a:pt x="2527299" y="358674"/>
                </a:lnTo>
                <a:lnTo>
                  <a:pt x="2527299" y="1043882"/>
                </a:lnTo>
                <a:cubicBezTo>
                  <a:pt x="2260766" y="1043882"/>
                  <a:pt x="2044699" y="1232332"/>
                  <a:pt x="2044699" y="1464797"/>
                </a:cubicBezTo>
                <a:cubicBezTo>
                  <a:pt x="2044699" y="1697262"/>
                  <a:pt x="2260766" y="1885712"/>
                  <a:pt x="2527299" y="1885712"/>
                </a:cubicBezTo>
                <a:lnTo>
                  <a:pt x="2527299" y="2405188"/>
                </a:lnTo>
                <a:lnTo>
                  <a:pt x="0" y="2405188"/>
                </a:lnTo>
                <a:lnTo>
                  <a:pt x="0" y="358674"/>
                </a:lnTo>
                <a:lnTo>
                  <a:pt x="922993" y="358674"/>
                </a:lnTo>
                <a:lnTo>
                  <a:pt x="942915" y="278129"/>
                </a:lnTo>
                <a:cubicBezTo>
                  <a:pt x="998000" y="114684"/>
                  <a:pt x="1126957" y="0"/>
                  <a:pt x="1277257" y="0"/>
                </a:cubicBezTo>
                <a:close/>
              </a:path>
            </a:pathLst>
          </a:custGeom>
          <a:solidFill>
            <a:schemeClr val="accent5"/>
          </a:solidFill>
          <a:ln w="381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914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1200" cap="none" spc="0" normalizeH="0" baseline="0" noProof="0" dirty="0">
              <a:ln>
                <a:noFill/>
              </a:ln>
              <a:solidFill>
                <a:srgbClr val="507189"/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</p:txBody>
      </p:sp>
      <p:sp>
        <p:nvSpPr>
          <p:cNvPr id="45" name="Freihandform: Form 44">
            <a:extLst>
              <a:ext uri="{FF2B5EF4-FFF2-40B4-BE49-F238E27FC236}">
                <a16:creationId xmlns:a16="http://schemas.microsoft.com/office/drawing/2014/main" id="{88DF9EBA-B8D7-403C-9368-ADC9143B62EB}"/>
              </a:ext>
            </a:extLst>
          </p:cNvPr>
          <p:cNvSpPr/>
          <p:nvPr/>
        </p:nvSpPr>
        <p:spPr>
          <a:xfrm>
            <a:off x="5905725" y="1526488"/>
            <a:ext cx="4333932" cy="2304086"/>
          </a:xfrm>
          <a:custGeom>
            <a:avLst/>
            <a:gdLst>
              <a:gd name="connsiteX0" fmla="*/ 486228 w 3040742"/>
              <a:gd name="connsiteY0" fmla="*/ 0 h 2046514"/>
              <a:gd name="connsiteX1" fmla="*/ 3040742 w 3040742"/>
              <a:gd name="connsiteY1" fmla="*/ 0 h 2046514"/>
              <a:gd name="connsiteX2" fmla="*/ 3040742 w 3040742"/>
              <a:gd name="connsiteY2" fmla="*/ 2046514 h 2046514"/>
              <a:gd name="connsiteX3" fmla="*/ 3038928 w 3040742"/>
              <a:gd name="connsiteY3" fmla="*/ 2046514 h 2046514"/>
              <a:gd name="connsiteX4" fmla="*/ 3038928 w 3040742"/>
              <a:gd name="connsiteY4" fmla="*/ 2027745 h 2046514"/>
              <a:gd name="connsiteX5" fmla="*/ 2148518 w 3040742"/>
              <a:gd name="connsiteY5" fmla="*/ 2027745 h 2046514"/>
              <a:gd name="connsiteX6" fmla="*/ 2145596 w 3040742"/>
              <a:gd name="connsiteY6" fmla="*/ 2000363 h 2046514"/>
              <a:gd name="connsiteX7" fmla="*/ 1761671 w 3040742"/>
              <a:gd name="connsiteY7" fmla="*/ 1704839 h 2046514"/>
              <a:gd name="connsiteX8" fmla="*/ 1377747 w 3040742"/>
              <a:gd name="connsiteY8" fmla="*/ 2000363 h 2046514"/>
              <a:gd name="connsiteX9" fmla="*/ 1374824 w 3040742"/>
              <a:gd name="connsiteY9" fmla="*/ 2027745 h 2046514"/>
              <a:gd name="connsiteX10" fmla="*/ 486228 w 3040742"/>
              <a:gd name="connsiteY10" fmla="*/ 2027745 h 2046514"/>
              <a:gd name="connsiteX11" fmla="*/ 486228 w 3040742"/>
              <a:gd name="connsiteY11" fmla="*/ 1381349 h 2046514"/>
              <a:gd name="connsiteX12" fmla="*/ 470865 w 3040742"/>
              <a:gd name="connsiteY12" fmla="*/ 1385853 h 2046514"/>
              <a:gd name="connsiteX13" fmla="*/ 391886 w 3040742"/>
              <a:gd name="connsiteY13" fmla="*/ 1393372 h 2046514"/>
              <a:gd name="connsiteX14" fmla="*/ 0 w 3040742"/>
              <a:gd name="connsiteY14" fmla="*/ 1023257 h 2046514"/>
              <a:gd name="connsiteX15" fmla="*/ 391886 w 3040742"/>
              <a:gd name="connsiteY15" fmla="*/ 653142 h 2046514"/>
              <a:gd name="connsiteX16" fmla="*/ 470865 w 3040742"/>
              <a:gd name="connsiteY16" fmla="*/ 660662 h 2046514"/>
              <a:gd name="connsiteX17" fmla="*/ 486228 w 3040742"/>
              <a:gd name="connsiteY17" fmla="*/ 665166 h 2046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040742" h="2046514">
                <a:moveTo>
                  <a:pt x="486228" y="0"/>
                </a:moveTo>
                <a:lnTo>
                  <a:pt x="3040742" y="0"/>
                </a:lnTo>
                <a:lnTo>
                  <a:pt x="3040742" y="2046514"/>
                </a:lnTo>
                <a:lnTo>
                  <a:pt x="3038928" y="2046514"/>
                </a:lnTo>
                <a:lnTo>
                  <a:pt x="3038928" y="2027745"/>
                </a:lnTo>
                <a:lnTo>
                  <a:pt x="2148518" y="2027745"/>
                </a:lnTo>
                <a:lnTo>
                  <a:pt x="2145596" y="2000363"/>
                </a:lnTo>
                <a:cubicBezTo>
                  <a:pt x="2109054" y="1831708"/>
                  <a:pt x="1951050" y="1704839"/>
                  <a:pt x="1761671" y="1704839"/>
                </a:cubicBezTo>
                <a:cubicBezTo>
                  <a:pt x="1572292" y="1704839"/>
                  <a:pt x="1414289" y="1831708"/>
                  <a:pt x="1377747" y="2000363"/>
                </a:cubicBezTo>
                <a:lnTo>
                  <a:pt x="1374824" y="2027745"/>
                </a:lnTo>
                <a:lnTo>
                  <a:pt x="486228" y="2027745"/>
                </a:lnTo>
                <a:lnTo>
                  <a:pt x="486228" y="1381349"/>
                </a:lnTo>
                <a:lnTo>
                  <a:pt x="470865" y="1385853"/>
                </a:lnTo>
                <a:cubicBezTo>
                  <a:pt x="445354" y="1390783"/>
                  <a:pt x="418940" y="1393372"/>
                  <a:pt x="391886" y="1393372"/>
                </a:cubicBezTo>
                <a:cubicBezTo>
                  <a:pt x="175453" y="1393372"/>
                  <a:pt x="0" y="1227666"/>
                  <a:pt x="0" y="1023257"/>
                </a:cubicBezTo>
                <a:cubicBezTo>
                  <a:pt x="0" y="818848"/>
                  <a:pt x="175453" y="653142"/>
                  <a:pt x="391886" y="653142"/>
                </a:cubicBezTo>
                <a:cubicBezTo>
                  <a:pt x="418940" y="653142"/>
                  <a:pt x="445354" y="655731"/>
                  <a:pt x="470865" y="660662"/>
                </a:cubicBezTo>
                <a:lnTo>
                  <a:pt x="486228" y="665166"/>
                </a:lnTo>
                <a:close/>
              </a:path>
            </a:pathLst>
          </a:custGeom>
          <a:noFill/>
          <a:ln w="381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914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1200" cap="none" spc="0" normalizeH="0" baseline="0" noProof="0" dirty="0">
              <a:ln>
                <a:noFill/>
              </a:ln>
              <a:solidFill>
                <a:srgbClr val="507189"/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72C50236-A9B5-4CD4-95BE-31E93FB043EE}"/>
              </a:ext>
            </a:extLst>
          </p:cNvPr>
          <p:cNvSpPr/>
          <p:nvPr/>
        </p:nvSpPr>
        <p:spPr>
          <a:xfrm>
            <a:off x="6586864" y="2200364"/>
            <a:ext cx="359434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FFFFFF"/>
              </a:buClr>
              <a:buSzPct val="100000"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ed Hat Text Medium" panose="02010303040201060303" pitchFamily="2" charset="0"/>
                <a:ea typeface="Red Hat Text Medium" panose="02010303040201060303" pitchFamily="2" charset="0"/>
                <a:cs typeface="Red Hat Text Medium" panose="02010303040201060303" pitchFamily="2" charset="0"/>
              </a:rPr>
              <a:t>Social media</a:t>
            </a:r>
            <a:b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ed Hat Text Medium" panose="02010303040201060303" pitchFamily="2" charset="0"/>
                <a:ea typeface="Red Hat Text Medium" panose="02010303040201060303" pitchFamily="2" charset="0"/>
                <a:cs typeface="Red Hat Text Medium" panose="02010303040201060303" pitchFamily="2" charset="0"/>
              </a:rPr>
            </a:b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ed Hat Text Medium" panose="02010303040201060303" pitchFamily="2" charset="0"/>
                <a:ea typeface="Red Hat Text Medium" panose="02010303040201060303" pitchFamily="2" charset="0"/>
                <a:cs typeface="Red Hat Text Medium" panose="02010303040201060303" pitchFamily="2" charset="0"/>
              </a:rPr>
              <a:t>communication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65E31D03-8D22-4548-A544-725412A295AF}"/>
              </a:ext>
            </a:extLst>
          </p:cNvPr>
          <p:cNvSpPr/>
          <p:nvPr/>
        </p:nvSpPr>
        <p:spPr>
          <a:xfrm>
            <a:off x="2264808" y="4992674"/>
            <a:ext cx="3460070" cy="984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FFFFFF"/>
              </a:buClr>
              <a:buSzPct val="100000"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ed Hat Text Medium" panose="02010303040201060303" pitchFamily="2" charset="0"/>
                <a:ea typeface="Red Hat Text Medium" panose="02010303040201060303" pitchFamily="2" charset="0"/>
                <a:cs typeface="Red Hat Text Medium" panose="02010303040201060303" pitchFamily="2" charset="0"/>
              </a:rPr>
              <a:t>Comparative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FFFFFF"/>
              </a:buClr>
              <a:buSzPct val="100000"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ed Hat Text Medium" panose="02010303040201060303" pitchFamily="2" charset="0"/>
                <a:ea typeface="Red Hat Text Medium" panose="02010303040201060303" pitchFamily="2" charset="0"/>
                <a:cs typeface="Red Hat Text Medium" panose="02010303040201060303" pitchFamily="2" charset="0"/>
              </a:rPr>
              <a:t>analyses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F792A986-6D5B-440F-B1D2-1A1B6DE40794}"/>
              </a:ext>
            </a:extLst>
          </p:cNvPr>
          <p:cNvSpPr txBox="1"/>
          <p:nvPr/>
        </p:nvSpPr>
        <p:spPr>
          <a:xfrm>
            <a:off x="2440101" y="1749747"/>
            <a:ext cx="2904246" cy="1515199"/>
          </a:xfrm>
          <a:prstGeom prst="rect">
            <a:avLst/>
          </a:prstGeom>
          <a:noFill/>
        </p:spPr>
        <p:txBody>
          <a:bodyPr wrap="square" lIns="324000" tIns="0" rIns="144000" bIns="0" rtlCol="0">
            <a:noAutofit/>
          </a:bodyPr>
          <a:lstStyle/>
          <a:p>
            <a:pPr algn="ctr" defTabSz="914400">
              <a:spcBef>
                <a:spcPts val="600"/>
              </a:spcBef>
              <a:spcAft>
                <a:spcPts val="600"/>
              </a:spcAft>
              <a:buClr>
                <a:srgbClr val="FFFFFF"/>
              </a:buClr>
              <a:buSzPct val="100000"/>
              <a:defRPr/>
            </a:pPr>
            <a:r>
              <a:rPr lang="en-US" sz="2400" dirty="0">
                <a:solidFill>
                  <a:srgbClr val="FFFFFF"/>
                </a:solidFill>
                <a:latin typeface="Red Hat Text Medium" panose="02010303040201060303" pitchFamily="2" charset="0"/>
                <a:ea typeface="Red Hat Text Medium" panose="02010303040201060303" pitchFamily="2" charset="0"/>
                <a:cs typeface="Red Hat Text Medium" panose="02010303040201060303" pitchFamily="2" charset="0"/>
              </a:rPr>
              <a:t>Climate opposition as new core issue?</a:t>
            </a:r>
          </a:p>
          <a:p>
            <a:pPr algn="ctr" defTabSz="914400">
              <a:spcBef>
                <a:spcPts val="600"/>
              </a:spcBef>
              <a:spcAft>
                <a:spcPts val="600"/>
              </a:spcAft>
              <a:buClr>
                <a:srgbClr val="FFFFFF"/>
              </a:buClr>
              <a:buSzPct val="100000"/>
              <a:defRPr/>
            </a:pPr>
            <a:r>
              <a:rPr lang="en-US" sz="1100" dirty="0">
                <a:solidFill>
                  <a:srgbClr val="FFFFFF"/>
                </a:solidFill>
                <a:latin typeface="Red Hat Text Medium" panose="02010303040201060303" pitchFamily="2" charset="0"/>
                <a:ea typeface="Red Hat Text Medium" panose="02010303040201060303" pitchFamily="2" charset="0"/>
                <a:cs typeface="Red Hat Text Medium" panose="02010303040201060303" pitchFamily="2" charset="0"/>
              </a:rPr>
              <a:t>(Dickson &amp; </a:t>
            </a:r>
            <a:r>
              <a:rPr lang="en-US" sz="1100" dirty="0" err="1">
                <a:solidFill>
                  <a:srgbClr val="FFFFFF"/>
                </a:solidFill>
                <a:latin typeface="Red Hat Text Medium" panose="02010303040201060303" pitchFamily="2" charset="0"/>
                <a:ea typeface="Red Hat Text Medium" panose="02010303040201060303" pitchFamily="2" charset="0"/>
                <a:cs typeface="Red Hat Text Medium" panose="02010303040201060303" pitchFamily="2" charset="0"/>
              </a:rPr>
              <a:t>Hobolt</a:t>
            </a:r>
            <a:r>
              <a:rPr lang="en-US" sz="1100" dirty="0">
                <a:solidFill>
                  <a:srgbClr val="FFFFFF"/>
                </a:solidFill>
                <a:latin typeface="Red Hat Text Medium" panose="02010303040201060303" pitchFamily="2" charset="0"/>
                <a:ea typeface="Red Hat Text Medium" panose="02010303040201060303" pitchFamily="2" charset="0"/>
                <a:cs typeface="Red Hat Text Medium" panose="02010303040201060303" pitchFamily="2" charset="0"/>
              </a:rPr>
              <a:t>, 2024M </a:t>
            </a:r>
            <a:r>
              <a:rPr lang="en-US" sz="1100" dirty="0" err="1">
                <a:solidFill>
                  <a:srgbClr val="FFFFFF"/>
                </a:solidFill>
                <a:latin typeface="Red Hat Text Medium" panose="02010303040201060303" pitchFamily="2" charset="0"/>
                <a:ea typeface="Red Hat Text Medium" panose="02010303040201060303" pitchFamily="2" charset="0"/>
                <a:cs typeface="Red Hat Text Medium" panose="02010303040201060303" pitchFamily="2" charset="0"/>
              </a:rPr>
              <a:t>Knüpfer</a:t>
            </a:r>
            <a:r>
              <a:rPr lang="en-US" sz="1100" dirty="0">
                <a:solidFill>
                  <a:srgbClr val="FFFFFF"/>
                </a:solidFill>
                <a:latin typeface="Red Hat Text Medium" panose="02010303040201060303" pitchFamily="2" charset="0"/>
                <a:ea typeface="Red Hat Text Medium" panose="02010303040201060303" pitchFamily="2" charset="0"/>
                <a:cs typeface="Red Hat Text Medium" panose="02010303040201060303" pitchFamily="2" charset="0"/>
              </a:rPr>
              <a:t> &amp; Hoffmann, 2024)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18133605-2977-4C81-BFA4-EA582E998D25}"/>
              </a:ext>
            </a:extLst>
          </p:cNvPr>
          <p:cNvSpPr/>
          <p:nvPr/>
        </p:nvSpPr>
        <p:spPr>
          <a:xfrm>
            <a:off x="6650414" y="4775173"/>
            <a:ext cx="3467242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4400">
              <a:spcBef>
                <a:spcPts val="600"/>
              </a:spcBef>
              <a:spcAft>
                <a:spcPts val="600"/>
              </a:spcAft>
              <a:buClr>
                <a:srgbClr val="FFFFFF"/>
              </a:buClr>
              <a:buSzPct val="100000"/>
              <a:defRPr/>
            </a:pPr>
            <a:r>
              <a:rPr lang="en-US" sz="2400" b="1" dirty="0">
                <a:solidFill>
                  <a:srgbClr val="FFFFFF"/>
                </a:solidFill>
                <a:latin typeface="Red Hat Text Medium" panose="02010303040201060303" pitchFamily="2" charset="0"/>
                <a:ea typeface="Red Hat Text Medium" panose="02010303040201060303" pitchFamily="2" charset="0"/>
                <a:cs typeface="Red Hat Text Medium" panose="02010303040201060303" pitchFamily="2" charset="0"/>
              </a:rPr>
              <a:t>‘Subtle’ forms of skepticism </a:t>
            </a:r>
          </a:p>
          <a:p>
            <a:pPr algn="ctr" defTabSz="914400">
              <a:spcBef>
                <a:spcPts val="600"/>
              </a:spcBef>
              <a:spcAft>
                <a:spcPts val="600"/>
              </a:spcAft>
              <a:buClr>
                <a:srgbClr val="FFFFFF"/>
              </a:buClr>
              <a:buSzPct val="100000"/>
              <a:defRPr/>
            </a:pPr>
            <a:r>
              <a:rPr lang="en-US" sz="1200" b="1" dirty="0">
                <a:solidFill>
                  <a:srgbClr val="FFFFFF"/>
                </a:solidFill>
                <a:latin typeface="Red Hat Text Medium" panose="02010303040201060303" pitchFamily="2" charset="0"/>
                <a:ea typeface="Red Hat Text Medium" panose="02010303040201060303" pitchFamily="2" charset="0"/>
                <a:cs typeface="Red Hat Text Medium" panose="02010303040201060303" pitchFamily="2" charset="0"/>
              </a:rPr>
              <a:t>(</a:t>
            </a:r>
            <a:r>
              <a:rPr lang="en-US" sz="1200" b="1" dirty="0" err="1">
                <a:solidFill>
                  <a:srgbClr val="FFFFFF"/>
                </a:solidFill>
                <a:latin typeface="Red Hat Text Medium" panose="02010303040201060303" pitchFamily="2" charset="0"/>
                <a:ea typeface="Red Hat Text Medium" panose="02010303040201060303" pitchFamily="2" charset="0"/>
                <a:cs typeface="Red Hat Text Medium" panose="02010303040201060303" pitchFamily="2" charset="0"/>
              </a:rPr>
              <a:t>Forchtner</a:t>
            </a:r>
            <a:r>
              <a:rPr lang="en-US" sz="1200" b="1" dirty="0">
                <a:solidFill>
                  <a:srgbClr val="FFFFFF"/>
                </a:solidFill>
                <a:latin typeface="Red Hat Text Medium" panose="02010303040201060303" pitchFamily="2" charset="0"/>
                <a:ea typeface="Red Hat Text Medium" panose="02010303040201060303" pitchFamily="2" charset="0"/>
                <a:cs typeface="Red Hat Text Medium" panose="02010303040201060303" pitchFamily="2" charset="0"/>
              </a:rPr>
              <a:t> &amp; </a:t>
            </a:r>
            <a:r>
              <a:rPr lang="en-US" sz="1200" b="1" dirty="0" err="1">
                <a:solidFill>
                  <a:srgbClr val="FFFFFF"/>
                </a:solidFill>
                <a:latin typeface="Red Hat Text Medium" panose="02010303040201060303" pitchFamily="2" charset="0"/>
                <a:ea typeface="Red Hat Text Medium" panose="02010303040201060303" pitchFamily="2" charset="0"/>
                <a:cs typeface="Red Hat Text Medium" panose="02010303040201060303" pitchFamily="2" charset="0"/>
              </a:rPr>
              <a:t>Lubarda</a:t>
            </a:r>
            <a:r>
              <a:rPr lang="en-US" sz="1200" b="1" dirty="0">
                <a:solidFill>
                  <a:srgbClr val="FFFFFF"/>
                </a:solidFill>
                <a:latin typeface="Red Hat Text Medium" panose="02010303040201060303" pitchFamily="2" charset="0"/>
                <a:ea typeface="Red Hat Text Medium" panose="02010303040201060303" pitchFamily="2" charset="0"/>
                <a:cs typeface="Red Hat Text Medium" panose="02010303040201060303" pitchFamily="2" charset="0"/>
              </a:rPr>
              <a:t>, 2023; </a:t>
            </a:r>
            <a:r>
              <a:rPr lang="en-US" sz="1200" b="1" dirty="0" err="1">
                <a:solidFill>
                  <a:srgbClr val="FFFFFF"/>
                </a:solidFill>
                <a:latin typeface="Red Hat Text Medium" panose="02010303040201060303" pitchFamily="2" charset="0"/>
                <a:ea typeface="Red Hat Text Medium" panose="02010303040201060303" pitchFamily="2" charset="0"/>
                <a:cs typeface="Red Hat Text Medium" panose="02010303040201060303" pitchFamily="2" charset="0"/>
              </a:rPr>
              <a:t>Küppers</a:t>
            </a:r>
            <a:r>
              <a:rPr lang="en-US" sz="1200" b="1" dirty="0">
                <a:solidFill>
                  <a:srgbClr val="FFFFFF"/>
                </a:solidFill>
                <a:latin typeface="Red Hat Text Medium" panose="02010303040201060303" pitchFamily="2" charset="0"/>
                <a:ea typeface="Red Hat Text Medium" panose="02010303040201060303" pitchFamily="2" charset="0"/>
                <a:cs typeface="Red Hat Text Medium" panose="02010303040201060303" pitchFamily="2" charset="0"/>
              </a:rPr>
              <a:t>, 2022)</a:t>
            </a:r>
            <a:endParaRPr lang="en-US" sz="2400" b="1" dirty="0">
              <a:solidFill>
                <a:srgbClr val="FFFFFF"/>
              </a:solidFill>
              <a:latin typeface="Red Hat Text Medium" panose="02010303040201060303" pitchFamily="2" charset="0"/>
              <a:ea typeface="Red Hat Text Medium" panose="02010303040201060303" pitchFamily="2" charset="0"/>
              <a:cs typeface="Red Hat Text Medium" panose="020103030402010603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552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RPTU-Master Sonderfolien">
  <a:themeElements>
    <a:clrScheme name="RPTU - 221118">
      <a:dk1>
        <a:srgbClr val="507189"/>
      </a:dk1>
      <a:lt1>
        <a:srgbClr val="77B6BA"/>
      </a:lt1>
      <a:dk2>
        <a:srgbClr val="042C58"/>
      </a:dk2>
      <a:lt2>
        <a:srgbClr val="69B2E7"/>
      </a:lt2>
      <a:accent1>
        <a:srgbClr val="006B6B"/>
      </a:accent1>
      <a:accent2>
        <a:srgbClr val="26D07C"/>
      </a:accent2>
      <a:accent3>
        <a:srgbClr val="4C3475"/>
      </a:accent3>
      <a:accent4>
        <a:srgbClr val="D13896"/>
      </a:accent4>
      <a:accent5>
        <a:srgbClr val="E31B4C"/>
      </a:accent5>
      <a:accent6>
        <a:srgbClr val="FFA251"/>
      </a:accent6>
      <a:hlink>
        <a:srgbClr val="000000"/>
      </a:hlink>
      <a:folHlink>
        <a:srgbClr val="FFFFFF"/>
      </a:folHlink>
    </a:clrScheme>
    <a:fontScheme name="Custom 178">
      <a:majorFont>
        <a:latin typeface="Montserrat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lIns="0" tIns="0" rIns="0" bIns="0" rtlCol="0" anchor="ctr"/>
      <a:lstStyle>
        <a:defPPr algn="ctr">
          <a:defRPr sz="1400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rgbClr val="3D230D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vert="horz" wrap="square" lIns="0" tIns="0" rIns="0" bIns="0" rtlCol="0">
        <a:noAutofit/>
      </a:bodyPr>
      <a:lstStyle>
        <a:defPPr algn="l">
          <a:lnSpc>
            <a:spcPct val="110000"/>
          </a:lnSpc>
          <a:spcBef>
            <a:spcPts val="1000"/>
          </a:spcBef>
          <a:defRPr sz="1500" cap="none" dirty="0" err="1">
            <a:latin typeface="Montserrat" panose="00000500000000000000" pitchFamily="2" charset="0"/>
            <a:sym typeface="Montserrat" panose="00000500000000000000" pitchFamily="2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231007_01_RPTU ppt-template (komplex, red hat)" id="{83977610-DB9E-B142-80BD-4B343CEFE00C}" vid="{20D8EB4D-8054-B043-83FE-6657808EE1BD}"/>
    </a:ext>
  </a:extLst>
</a:theme>
</file>

<file path=ppt/theme/theme2.xml><?xml version="1.0" encoding="utf-8"?>
<a:theme xmlns:a="http://schemas.openxmlformats.org/drawingml/2006/main" name="2_RPTU-Master Sonderfolien">
  <a:themeElements>
    <a:clrScheme name="RPTU - 221118">
      <a:dk1>
        <a:srgbClr val="507189"/>
      </a:dk1>
      <a:lt1>
        <a:srgbClr val="77B6BA"/>
      </a:lt1>
      <a:dk2>
        <a:srgbClr val="042C58"/>
      </a:dk2>
      <a:lt2>
        <a:srgbClr val="69B2E7"/>
      </a:lt2>
      <a:accent1>
        <a:srgbClr val="006B6B"/>
      </a:accent1>
      <a:accent2>
        <a:srgbClr val="26D07C"/>
      </a:accent2>
      <a:accent3>
        <a:srgbClr val="4C3475"/>
      </a:accent3>
      <a:accent4>
        <a:srgbClr val="D13896"/>
      </a:accent4>
      <a:accent5>
        <a:srgbClr val="E31B4C"/>
      </a:accent5>
      <a:accent6>
        <a:srgbClr val="FFA251"/>
      </a:accent6>
      <a:hlink>
        <a:srgbClr val="000000"/>
      </a:hlink>
      <a:folHlink>
        <a:srgbClr val="FFFFFF"/>
      </a:folHlink>
    </a:clrScheme>
    <a:fontScheme name="Custom 178">
      <a:majorFont>
        <a:latin typeface="Montserrat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lIns="0" tIns="0" rIns="0" bIns="0" rtlCol="0" anchor="ctr"/>
      <a:lstStyle>
        <a:defPPr algn="ctr">
          <a:defRPr sz="1400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rgbClr val="3D230D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vert="horz" wrap="square" lIns="0" tIns="0" rIns="0" bIns="0" rtlCol="0">
        <a:noAutofit/>
      </a:bodyPr>
      <a:lstStyle>
        <a:defPPr algn="l">
          <a:lnSpc>
            <a:spcPct val="110000"/>
          </a:lnSpc>
          <a:spcBef>
            <a:spcPts val="1000"/>
          </a:spcBef>
          <a:defRPr sz="1500" cap="none" dirty="0" err="1">
            <a:latin typeface="Montserrat" panose="00000500000000000000" pitchFamily="2" charset="0"/>
            <a:sym typeface="Montserrat" panose="00000500000000000000" pitchFamily="2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231007_01_RPTU ppt-template (komplex, red hat)" id="{83977610-DB9E-B142-80BD-4B343CEFE00C}" vid="{2DADB865-D920-634F-BA6F-E43BE349C5CC}"/>
    </a:ext>
  </a:extLst>
</a:theme>
</file>

<file path=ppt/theme/theme3.xml><?xml version="1.0" encoding="utf-8"?>
<a:theme xmlns:a="http://schemas.openxmlformats.org/drawingml/2006/main" name="1_RPTU-Master Sonderfolien">
  <a:themeElements>
    <a:clrScheme name="RPTU - 221118">
      <a:dk1>
        <a:srgbClr val="507189"/>
      </a:dk1>
      <a:lt1>
        <a:srgbClr val="77B6BA"/>
      </a:lt1>
      <a:dk2>
        <a:srgbClr val="042C58"/>
      </a:dk2>
      <a:lt2>
        <a:srgbClr val="69B2E7"/>
      </a:lt2>
      <a:accent1>
        <a:srgbClr val="006B6B"/>
      </a:accent1>
      <a:accent2>
        <a:srgbClr val="26D07C"/>
      </a:accent2>
      <a:accent3>
        <a:srgbClr val="4C3475"/>
      </a:accent3>
      <a:accent4>
        <a:srgbClr val="D13896"/>
      </a:accent4>
      <a:accent5>
        <a:srgbClr val="E31B4C"/>
      </a:accent5>
      <a:accent6>
        <a:srgbClr val="FFA251"/>
      </a:accent6>
      <a:hlink>
        <a:srgbClr val="000000"/>
      </a:hlink>
      <a:folHlink>
        <a:srgbClr val="FFFFFF"/>
      </a:folHlink>
    </a:clrScheme>
    <a:fontScheme name="Custom 178">
      <a:majorFont>
        <a:latin typeface="Montserrat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lIns="0" tIns="0" rIns="0" bIns="0" rtlCol="0" anchor="ctr"/>
      <a:lstStyle>
        <a:defPPr algn="ctr">
          <a:defRPr sz="1400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rgbClr val="3D230D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vert="horz" wrap="square" lIns="0" tIns="0" rIns="0" bIns="0" rtlCol="0">
        <a:noAutofit/>
      </a:bodyPr>
      <a:lstStyle>
        <a:defPPr algn="l">
          <a:lnSpc>
            <a:spcPct val="110000"/>
          </a:lnSpc>
          <a:spcBef>
            <a:spcPts val="1000"/>
          </a:spcBef>
          <a:defRPr sz="1500" cap="none" dirty="0" err="1">
            <a:latin typeface="Montserrat" panose="00000500000000000000" pitchFamily="2" charset="0"/>
            <a:sym typeface="Montserrat" panose="00000500000000000000" pitchFamily="2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231007_01_RPTU ppt-template (komplex, red hat)" id="{83977610-DB9E-B142-80BD-4B343CEFE00C}" vid="{30740BA5-808B-6F41-9277-4551AF500018}"/>
    </a:ext>
  </a:extLst>
</a:theme>
</file>

<file path=ppt/theme/theme4.xml><?xml version="1.0" encoding="utf-8"?>
<a:theme xmlns:a="http://schemas.openxmlformats.org/drawingml/2006/main" name="3_RPTU-Master Sonderfolien">
  <a:themeElements>
    <a:clrScheme name="RPTU - 221118">
      <a:dk1>
        <a:srgbClr val="507189"/>
      </a:dk1>
      <a:lt1>
        <a:srgbClr val="77B6BA"/>
      </a:lt1>
      <a:dk2>
        <a:srgbClr val="042C58"/>
      </a:dk2>
      <a:lt2>
        <a:srgbClr val="69B2E7"/>
      </a:lt2>
      <a:accent1>
        <a:srgbClr val="006B6B"/>
      </a:accent1>
      <a:accent2>
        <a:srgbClr val="26D07C"/>
      </a:accent2>
      <a:accent3>
        <a:srgbClr val="4C3475"/>
      </a:accent3>
      <a:accent4>
        <a:srgbClr val="D13896"/>
      </a:accent4>
      <a:accent5>
        <a:srgbClr val="E31B4C"/>
      </a:accent5>
      <a:accent6>
        <a:srgbClr val="FFA251"/>
      </a:accent6>
      <a:hlink>
        <a:srgbClr val="000000"/>
      </a:hlink>
      <a:folHlink>
        <a:srgbClr val="FFFFFF"/>
      </a:folHlink>
    </a:clrScheme>
    <a:fontScheme name="Custom 178">
      <a:majorFont>
        <a:latin typeface="Montserrat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lIns="0" tIns="0" rIns="0" bIns="0" rtlCol="0" anchor="ctr"/>
      <a:lstStyle>
        <a:defPPr algn="ctr">
          <a:defRPr sz="1400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rgbClr val="3D230D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vert="horz" wrap="square" lIns="0" tIns="0" rIns="0" bIns="0" rtlCol="0">
        <a:noAutofit/>
      </a:bodyPr>
      <a:lstStyle>
        <a:defPPr algn="l">
          <a:lnSpc>
            <a:spcPct val="110000"/>
          </a:lnSpc>
          <a:spcBef>
            <a:spcPts val="1000"/>
          </a:spcBef>
          <a:defRPr sz="1500" cap="none" dirty="0" err="1">
            <a:latin typeface="Montserrat" panose="00000500000000000000" pitchFamily="2" charset="0"/>
            <a:sym typeface="Montserrat" panose="00000500000000000000" pitchFamily="2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231007_01_RPTU ppt-template (komplex, red hat)" id="{83977610-DB9E-B142-80BD-4B343CEFE00C}" vid="{32BE5EC4-DF78-D542-AB7F-871C9268ED5C}"/>
    </a:ext>
  </a:extLst>
</a:theme>
</file>

<file path=ppt/theme/theme5.xml><?xml version="1.0" encoding="utf-8"?>
<a:theme xmlns:a="http://schemas.openxmlformats.org/drawingml/2006/main" name="4_RPTU-Master Sonderfolien">
  <a:themeElements>
    <a:clrScheme name="RPTU - 221118">
      <a:dk1>
        <a:srgbClr val="507189"/>
      </a:dk1>
      <a:lt1>
        <a:srgbClr val="77B6BA"/>
      </a:lt1>
      <a:dk2>
        <a:srgbClr val="042C58"/>
      </a:dk2>
      <a:lt2>
        <a:srgbClr val="69B2E7"/>
      </a:lt2>
      <a:accent1>
        <a:srgbClr val="006B6B"/>
      </a:accent1>
      <a:accent2>
        <a:srgbClr val="26D07C"/>
      </a:accent2>
      <a:accent3>
        <a:srgbClr val="4C3475"/>
      </a:accent3>
      <a:accent4>
        <a:srgbClr val="D13896"/>
      </a:accent4>
      <a:accent5>
        <a:srgbClr val="E31B4C"/>
      </a:accent5>
      <a:accent6>
        <a:srgbClr val="FFA251"/>
      </a:accent6>
      <a:hlink>
        <a:srgbClr val="000000"/>
      </a:hlink>
      <a:folHlink>
        <a:srgbClr val="FFFFFF"/>
      </a:folHlink>
    </a:clrScheme>
    <a:fontScheme name="Custom 178">
      <a:majorFont>
        <a:latin typeface="Montserrat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lIns="0" tIns="0" rIns="0" bIns="0" rtlCol="0" anchor="ctr"/>
      <a:lstStyle>
        <a:defPPr algn="ctr">
          <a:defRPr sz="1400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rgbClr val="3D230D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vert="horz" wrap="square" lIns="0" tIns="0" rIns="0" bIns="0" rtlCol="0">
        <a:noAutofit/>
      </a:bodyPr>
      <a:lstStyle>
        <a:defPPr algn="l">
          <a:lnSpc>
            <a:spcPct val="110000"/>
          </a:lnSpc>
          <a:spcBef>
            <a:spcPts val="1000"/>
          </a:spcBef>
          <a:defRPr sz="1500" cap="none" dirty="0" err="1">
            <a:latin typeface="Montserrat" panose="00000500000000000000" pitchFamily="2" charset="0"/>
            <a:sym typeface="Montserrat" panose="00000500000000000000" pitchFamily="2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231007_01_RPTU ppt-template (komplex, red hat)" id="{83977610-DB9E-B142-80BD-4B343CEFE00C}" vid="{6FD416DB-DFD6-444F-8DCA-5FAE3B50AD2D}"/>
    </a:ext>
  </a:extLst>
</a:theme>
</file>

<file path=ppt/theme/theme6.xml><?xml version="1.0" encoding="utf-8"?>
<a:theme xmlns:a="http://schemas.openxmlformats.org/drawingml/2006/main" name="RPTUMaster - Inhaltsfolien">
  <a:themeElements>
    <a:clrScheme name="RPTU - 221118">
      <a:dk1>
        <a:srgbClr val="507189"/>
      </a:dk1>
      <a:lt1>
        <a:srgbClr val="77B6BA"/>
      </a:lt1>
      <a:dk2>
        <a:srgbClr val="042C58"/>
      </a:dk2>
      <a:lt2>
        <a:srgbClr val="69B2E7"/>
      </a:lt2>
      <a:accent1>
        <a:srgbClr val="006B6B"/>
      </a:accent1>
      <a:accent2>
        <a:srgbClr val="26D07C"/>
      </a:accent2>
      <a:accent3>
        <a:srgbClr val="4C3475"/>
      </a:accent3>
      <a:accent4>
        <a:srgbClr val="D13896"/>
      </a:accent4>
      <a:accent5>
        <a:srgbClr val="E31B4C"/>
      </a:accent5>
      <a:accent6>
        <a:srgbClr val="FFA251"/>
      </a:accent6>
      <a:hlink>
        <a:srgbClr val="000000"/>
      </a:hlink>
      <a:folHlink>
        <a:srgbClr val="FFFFFF"/>
      </a:folHlink>
    </a:clrScheme>
    <a:fontScheme name="Custom 178">
      <a:majorFont>
        <a:latin typeface="Montserrat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lIns="0" tIns="0" rIns="0" bIns="0" rtlCol="0" anchor="ctr"/>
      <a:lstStyle>
        <a:defPPr algn="ctr">
          <a:defRPr sz="1400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rgbClr val="3D230D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vert="horz" wrap="square" lIns="0" tIns="0" rIns="0" bIns="0" rtlCol="0">
        <a:noAutofit/>
      </a:bodyPr>
      <a:lstStyle>
        <a:defPPr algn="l">
          <a:lnSpc>
            <a:spcPct val="110000"/>
          </a:lnSpc>
          <a:spcBef>
            <a:spcPts val="1000"/>
          </a:spcBef>
          <a:defRPr sz="1500" cap="none" dirty="0" err="1">
            <a:latin typeface="Montserrat" panose="00000500000000000000" pitchFamily="2" charset="0"/>
            <a:sym typeface="Montserrat" panose="00000500000000000000" pitchFamily="2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231007_01_RPTU ppt-template (komplex, red hat)" id="{83977610-DB9E-B142-80BD-4B343CEFE00C}" vid="{9CC88688-15F0-BF4E-B581-636B0A939684}"/>
    </a:ext>
  </a:extLst>
</a:theme>
</file>

<file path=ppt/theme/theme7.xml><?xml version="1.0" encoding="utf-8"?>
<a:theme xmlns:a="http://schemas.openxmlformats.org/drawingml/2006/main" name="1_RPTUMaster - Inhaltsfolien">
  <a:themeElements>
    <a:clrScheme name="RPTU - 221118">
      <a:dk1>
        <a:srgbClr val="507189"/>
      </a:dk1>
      <a:lt1>
        <a:srgbClr val="77B6BA"/>
      </a:lt1>
      <a:dk2>
        <a:srgbClr val="042C58"/>
      </a:dk2>
      <a:lt2>
        <a:srgbClr val="69B2E7"/>
      </a:lt2>
      <a:accent1>
        <a:srgbClr val="006B6B"/>
      </a:accent1>
      <a:accent2>
        <a:srgbClr val="26D07C"/>
      </a:accent2>
      <a:accent3>
        <a:srgbClr val="4C3475"/>
      </a:accent3>
      <a:accent4>
        <a:srgbClr val="D13896"/>
      </a:accent4>
      <a:accent5>
        <a:srgbClr val="E31B4C"/>
      </a:accent5>
      <a:accent6>
        <a:srgbClr val="FFA251"/>
      </a:accent6>
      <a:hlink>
        <a:srgbClr val="000000"/>
      </a:hlink>
      <a:folHlink>
        <a:srgbClr val="FFFFFF"/>
      </a:folHlink>
    </a:clrScheme>
    <a:fontScheme name="Custom 178">
      <a:majorFont>
        <a:latin typeface="Montserrat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lIns="0" tIns="0" rIns="0" bIns="0" rtlCol="0" anchor="ctr"/>
      <a:lstStyle>
        <a:defPPr algn="ctr">
          <a:defRPr sz="1400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rgbClr val="3D230D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vert="horz" wrap="square" lIns="0" tIns="0" rIns="0" bIns="0" rtlCol="0">
        <a:noAutofit/>
      </a:bodyPr>
      <a:lstStyle>
        <a:defPPr algn="l">
          <a:lnSpc>
            <a:spcPct val="110000"/>
          </a:lnSpc>
          <a:spcBef>
            <a:spcPts val="1000"/>
          </a:spcBef>
          <a:defRPr sz="1500" cap="none" dirty="0" err="1">
            <a:latin typeface="Montserrat" panose="00000500000000000000" pitchFamily="2" charset="0"/>
            <a:sym typeface="Montserrat" panose="00000500000000000000" pitchFamily="2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231007_01_RPTU ppt-template (komplex, red hat)" id="{83977610-DB9E-B142-80BD-4B343CEFE00C}" vid="{9CC88688-15F0-BF4E-B581-636B0A939684}"/>
    </a:ext>
  </a:extLst>
</a:theme>
</file>

<file path=ppt/theme/theme8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231007_01_RPTU ppt-template (komplex, red hat)</Template>
  <TotalTime>0</TotalTime>
  <Words>2471</Words>
  <Application>Microsoft Office PowerPoint</Application>
  <PresentationFormat>Breitbild</PresentationFormat>
  <Paragraphs>387</Paragraphs>
  <Slides>28</Slides>
  <Notes>27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13</vt:i4>
      </vt:variant>
      <vt:variant>
        <vt:lpstr>Design</vt:lpstr>
      </vt:variant>
      <vt:variant>
        <vt:i4>7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28</vt:i4>
      </vt:variant>
    </vt:vector>
  </HeadingPairs>
  <TitlesOfParts>
    <vt:vector size="49" baseType="lpstr">
      <vt:lpstr>Arial</vt:lpstr>
      <vt:lpstr>Avenir Next LT Pro</vt:lpstr>
      <vt:lpstr>Calibri</vt:lpstr>
      <vt:lpstr>Frutiger LT Com 55 Roman</vt:lpstr>
      <vt:lpstr>Grotesque</vt:lpstr>
      <vt:lpstr>Montserrat</vt:lpstr>
      <vt:lpstr>Red Hat Text</vt:lpstr>
      <vt:lpstr>Red Hat Text Medium</vt:lpstr>
      <vt:lpstr>Red Hat Text SemiBold</vt:lpstr>
      <vt:lpstr>Symbol</vt:lpstr>
      <vt:lpstr>Systemschrift Normal</vt:lpstr>
      <vt:lpstr>Times New Roman</vt:lpstr>
      <vt:lpstr>Wingdings</vt:lpstr>
      <vt:lpstr>RPTU-Master Sonderfolien</vt:lpstr>
      <vt:lpstr>2_RPTU-Master Sonderfolien</vt:lpstr>
      <vt:lpstr>1_RPTU-Master Sonderfolien</vt:lpstr>
      <vt:lpstr>3_RPTU-Master Sonderfolien</vt:lpstr>
      <vt:lpstr>4_RPTU-Master Sonderfolien</vt:lpstr>
      <vt:lpstr>RPTUMaster - Inhaltsfolien</vt:lpstr>
      <vt:lpstr>1_RPTUMaster - Inhaltsfolien</vt:lpstr>
      <vt:lpstr>think-cell Folie</vt:lpstr>
      <vt:lpstr>PowerPoint-Präsentation</vt:lpstr>
      <vt:lpstr>Climate Change Skeptic (CCS) Communication of Far-Right Populist Parties is Underresearched</vt:lpstr>
      <vt:lpstr>Climate Change Skeptic (CCS) Communication of Far-Right Populist Parties is Underresearched</vt:lpstr>
      <vt:lpstr>Climate Change Skeptic (CCS) Communication of Far-Right Populist Parties is Underresearched</vt:lpstr>
      <vt:lpstr>CCS Comes in Different Forms (Forchtner &amp; Lubarda, 2023)</vt:lpstr>
      <vt:lpstr>CCS Comes in Different Forms (Forchtner &amp; Lubarda, 2023)</vt:lpstr>
      <vt:lpstr>CCS Comes in Different Forms (Forchtner &amp; Lubarda, 2023)</vt:lpstr>
      <vt:lpstr>CCS Comes in Different Forms (Forchtner &amp; Lubarda, 2023)</vt:lpstr>
      <vt:lpstr>Climate Change Skeptic (CCS) Communication of Far-Right Populist Parties is Underresearched</vt:lpstr>
      <vt:lpstr>We Derived 3 Expectations for Far-Right Climate Skeptic Communication</vt:lpstr>
      <vt:lpstr>We Derived 3 Expectations for Far-Right Climate Skeptic Communication</vt:lpstr>
      <vt:lpstr>We Derived 3 Expectations for Far-Right Climate Skeptic Communication</vt:lpstr>
      <vt:lpstr>We Derived 3 Expectations for Far-Right Climate Skeptic Communication</vt:lpstr>
      <vt:lpstr>Social Media Posts Were Classified With BERT Model</vt:lpstr>
      <vt:lpstr>Social Media Posts Were Classified With BERT Model</vt:lpstr>
      <vt:lpstr>Social Media Posts Were Classified With BERT Model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Conclusion</vt:lpstr>
      <vt:lpstr>Conclusion</vt:lpstr>
      <vt:lpstr>Thank you!</vt:lpstr>
      <vt:lpstr>References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Lorem ipsum  dolor sit amet</dc:title>
  <dc:subject/>
  <dc:creator>Jennifer Bast</dc:creator>
  <cp:keywords/>
  <dc:description/>
  <cp:lastModifiedBy>Jennifer Bast</cp:lastModifiedBy>
  <cp:revision>238</cp:revision>
  <dcterms:created xsi:type="dcterms:W3CDTF">2025-05-28T12:04:46Z</dcterms:created>
  <dcterms:modified xsi:type="dcterms:W3CDTF">2025-09-08T12:46:12Z</dcterms:modified>
  <cp:category/>
</cp:coreProperties>
</file>